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256" r:id="rId2"/>
    <p:sldId id="329" r:id="rId3"/>
    <p:sldId id="321" r:id="rId4"/>
    <p:sldId id="322" r:id="rId5"/>
    <p:sldId id="258" r:id="rId6"/>
    <p:sldId id="324" r:id="rId7"/>
    <p:sldId id="325" r:id="rId8"/>
    <p:sldId id="326" r:id="rId9"/>
    <p:sldId id="327" r:id="rId10"/>
    <p:sldId id="259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316" r:id="rId20"/>
    <p:sldId id="272" r:id="rId21"/>
    <p:sldId id="274" r:id="rId22"/>
    <p:sldId id="275" r:id="rId23"/>
    <p:sldId id="317" r:id="rId24"/>
    <p:sldId id="318" r:id="rId25"/>
    <p:sldId id="319" r:id="rId26"/>
    <p:sldId id="279" r:id="rId27"/>
    <p:sldId id="281" r:id="rId28"/>
    <p:sldId id="282" r:id="rId29"/>
    <p:sldId id="283" r:id="rId30"/>
    <p:sldId id="284" r:id="rId31"/>
    <p:sldId id="285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28" r:id="rId48"/>
    <p:sldId id="303" r:id="rId49"/>
    <p:sldId id="323" r:id="rId50"/>
    <p:sldId id="304" r:id="rId51"/>
    <p:sldId id="305" r:id="rId52"/>
    <p:sldId id="306" r:id="rId53"/>
    <p:sldId id="307" r:id="rId54"/>
    <p:sldId id="308" r:id="rId55"/>
    <p:sldId id="309" r:id="rId56"/>
    <p:sldId id="320" r:id="rId57"/>
    <p:sldId id="310" r:id="rId58"/>
    <p:sldId id="311" r:id="rId59"/>
    <p:sldId id="312" r:id="rId60"/>
    <p:sldId id="313" r:id="rId61"/>
    <p:sldId id="314" r:id="rId62"/>
    <p:sldId id="315" r:id="rId63"/>
  </p:sldIdLst>
  <p:sldSz cx="9144000" cy="6858000" type="screen4x3"/>
  <p:notesSz cx="6858000" cy="9144000"/>
  <p:custDataLst>
    <p:tags r:id="rId6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interSettings" Target="printerSettings/printerSettings1.bin"/><Relationship Id="rId66" Type="http://schemas.openxmlformats.org/officeDocument/2006/relationships/tags" Target="tags/tag1.xml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A947E-934D-E64B-B1EB-6BF24A011616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E92B1-E710-FB43-8A45-D9666BB3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8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Sigma2 = 16*16 / (16+16) = 256/32 = 8 -&gt; 2.83</a:t>
            </a:r>
          </a:p>
          <a:p>
            <a:r>
              <a:rPr lang="en-US" dirty="0" smtClean="0"/>
              <a:t>Q=(10*16+12*16)/)=(160+192)/32)=11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E92B1-E710-FB43-8A45-D9666BB33B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3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E92B1-E710-FB43-8A45-D9666BB33B2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54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2059-D3F2-A64D-8CBE-3CFE8143E551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A54-592A-5B4D-B014-B97EEEAD4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2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2059-D3F2-A64D-8CBE-3CFE8143E551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A54-592A-5B4D-B014-B97EEEAD4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6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2059-D3F2-A64D-8CBE-3CFE8143E551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A54-592A-5B4D-B014-B97EEEAD4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2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2059-D3F2-A64D-8CBE-3CFE8143E551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A54-592A-5B4D-B014-B97EEEAD4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6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2059-D3F2-A64D-8CBE-3CFE8143E551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A54-592A-5B4D-B014-B97EEEAD4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3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2059-D3F2-A64D-8CBE-3CFE8143E551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A54-592A-5B4D-B014-B97EEEAD4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2059-D3F2-A64D-8CBE-3CFE8143E551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A54-592A-5B4D-B014-B97EEEAD4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4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2059-D3F2-A64D-8CBE-3CFE8143E551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A54-592A-5B4D-B014-B97EEEAD4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0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2059-D3F2-A64D-8CBE-3CFE8143E551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A54-592A-5B4D-B014-B97EEEAD4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6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2059-D3F2-A64D-8CBE-3CFE8143E551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A54-592A-5B4D-B014-B97EEEAD4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3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2059-D3F2-A64D-8CBE-3CFE8143E551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A54-592A-5B4D-B014-B97EEEAD4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1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42059-D3F2-A64D-8CBE-3CFE8143E551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38A54-592A-5B4D-B014-B97EEEAD4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8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10.png"/><Relationship Id="rId6" Type="http://schemas.openxmlformats.org/officeDocument/2006/relationships/image" Target="../media/image60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70.png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11.png"/><Relationship Id="rId7" Type="http://schemas.openxmlformats.org/officeDocument/2006/relationships/package" Target="../embeddings/Microsoft_Word_Document2.docx"/><Relationship Id="rId8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17.emf"/><Relationship Id="rId6" Type="http://schemas.openxmlformats.org/officeDocument/2006/relationships/package" Target="../embeddings/Microsoft_Word_Document4.docx"/><Relationship Id="rId7" Type="http://schemas.openxmlformats.org/officeDocument/2006/relationships/image" Target="../media/image1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80.png"/><Relationship Id="rId5" Type="http://schemas.openxmlformats.org/officeDocument/2006/relationships/package" Target="../embeddings/Microsoft_Word_Document5.docx"/><Relationship Id="rId6" Type="http://schemas.openxmlformats.org/officeDocument/2006/relationships/image" Target="../media/image20.emf"/><Relationship Id="rId7" Type="http://schemas.openxmlformats.org/officeDocument/2006/relationships/package" Target="../embeddings/Microsoft_Word_Document6.docx"/><Relationship Id="rId8" Type="http://schemas.openxmlformats.org/officeDocument/2006/relationships/image" Target="../media/image2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4" Type="http://schemas.openxmlformats.org/officeDocument/2006/relationships/image" Target="../media/image17.emf"/><Relationship Id="rId5" Type="http://schemas.openxmlformats.org/officeDocument/2006/relationships/package" Target="../embeddings/Microsoft_Word_Document8.docx"/><Relationship Id="rId6" Type="http://schemas.openxmlformats.org/officeDocument/2006/relationships/image" Target="../media/image1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4" Type="http://schemas.openxmlformats.org/officeDocument/2006/relationships/image" Target="../media/image17.emf"/><Relationship Id="rId5" Type="http://schemas.openxmlformats.org/officeDocument/2006/relationships/package" Target="../embeddings/Microsoft_Word_Document10.docx"/><Relationship Id="rId6" Type="http://schemas.openxmlformats.org/officeDocument/2006/relationships/image" Target="../media/image19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4" Type="http://schemas.openxmlformats.org/officeDocument/2006/relationships/image" Target="../media/image25.png"/><Relationship Id="rId5" Type="http://schemas.openxmlformats.org/officeDocument/2006/relationships/package" Target="../embeddings/Microsoft_Word_Document12.docx"/><Relationship Id="rId6" Type="http://schemas.openxmlformats.org/officeDocument/2006/relationships/image" Target="../media/image26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3.docx"/><Relationship Id="rId4" Type="http://schemas.openxmlformats.org/officeDocument/2006/relationships/image" Target="../media/image25.png"/><Relationship Id="rId5" Type="http://schemas.openxmlformats.org/officeDocument/2006/relationships/package" Target="../embeddings/Microsoft_Word_Document14.docx"/><Relationship Id="rId6" Type="http://schemas.openxmlformats.org/officeDocument/2006/relationships/image" Target="../media/image26.png"/><Relationship Id="rId7" Type="http://schemas.openxmlformats.org/officeDocument/2006/relationships/package" Target="../embeddings/Microsoft_Word_Document15.docx"/><Relationship Id="rId8" Type="http://schemas.openxmlformats.org/officeDocument/2006/relationships/image" Target="../media/image27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sion.in.tum.de/_media/spezial/bib/engel12iros.pdf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7" Type="http://schemas.openxmlformats.org/officeDocument/2006/relationships/image" Target="../media/image200.png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0.png"/><Relationship Id="rId5" Type="http://schemas.openxmlformats.org/officeDocument/2006/relationships/image" Target="../media/image260.png"/><Relationship Id="rId6" Type="http://schemas.openxmlformats.org/officeDocument/2006/relationships/image" Target="../media/image270.png"/><Relationship Id="rId7" Type="http://schemas.openxmlformats.org/officeDocument/2006/relationships/image" Target="../media/image280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0.png"/><Relationship Id="rId5" Type="http://schemas.openxmlformats.org/officeDocument/2006/relationships/image" Target="../media/image260.png"/><Relationship Id="rId6" Type="http://schemas.openxmlformats.org/officeDocument/2006/relationships/image" Target="../media/image310.png"/><Relationship Id="rId7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0.png"/><Relationship Id="rId3" Type="http://schemas.openxmlformats.org/officeDocument/2006/relationships/image" Target="../media/image33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4" Type="http://schemas.openxmlformats.org/officeDocument/2006/relationships/image" Target="../media/image360.png"/><Relationship Id="rId5" Type="http://schemas.openxmlformats.org/officeDocument/2006/relationships/image" Target="../media/image370.png"/><Relationship Id="rId6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www.uasvision.com</a:t>
            </a:r>
            <a:r>
              <a:rPr lang="en-US" dirty="0" smtClean="0"/>
              <a:t>/2013/10/09/</a:t>
            </a:r>
            <a:r>
              <a:rPr lang="en-US" dirty="0" err="1" smtClean="0"/>
              <a:t>dji</a:t>
            </a:r>
            <a:r>
              <a:rPr lang="en-US" dirty="0" smtClean="0"/>
              <a:t>-phantom-crashes-into-</a:t>
            </a:r>
            <a:r>
              <a:rPr lang="en-US" dirty="0" err="1" smtClean="0"/>
              <a:t>canadian</a:t>
            </a:r>
            <a:r>
              <a:rPr lang="en-US" dirty="0" smtClean="0"/>
              <a:t>-lake/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9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 Model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333375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648200" y="2919412"/>
            <a:ext cx="2286000" cy="280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34200" y="2438400"/>
                <a:ext cx="1905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Area under the curve sums to </a:t>
                </a:r>
                <a14:m>
                  <m:oMath xmlns=""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2438400"/>
                <a:ext cx="1905000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885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4332514" y="2198914"/>
            <a:ext cx="0" cy="1905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41692" y="4092246"/>
                <a:ext cx="3816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692" y="4092246"/>
                <a:ext cx="381643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3733800" y="2919412"/>
            <a:ext cx="1143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4600" y="489818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Gaussian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65525" y="5562600"/>
                <a:ext cx="15458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(in </a:t>
                </a:r>
                <a14:m>
                  <m:oMath xmlns=""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i="1" dirty="0" smtClean="0"/>
                  <a:t> for now)</a:t>
                </a:r>
                <a:endParaRPr lang="en-US" i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525" y="5562600"/>
                <a:ext cx="1545872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3150" t="-8333" r="-236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3743" y="4719674"/>
            <a:ext cx="2010807" cy="6208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44140" y="250455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σ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46925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76400" y="3027218"/>
            <a:ext cx="2133600" cy="1143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486400" y="3024249"/>
            <a:ext cx="2133600" cy="1143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Move</a:t>
            </a:r>
            <a:endParaRPr lang="en-US" dirty="0"/>
          </a:p>
        </p:txBody>
      </p:sp>
      <p:sp>
        <p:nvSpPr>
          <p:cNvPr id="6" name="Curved Down Arrow 5"/>
          <p:cNvSpPr/>
          <p:nvPr/>
        </p:nvSpPr>
        <p:spPr>
          <a:xfrm>
            <a:off x="2514600" y="2286000"/>
            <a:ext cx="4191000" cy="7412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flipH="1" flipV="1">
            <a:off x="2585852" y="4167249"/>
            <a:ext cx="4191000" cy="7412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6800" y="5181600"/>
            <a:ext cx="1519052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 Belief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 rot="1442492">
            <a:off x="1988857" y="4268251"/>
            <a:ext cx="189263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8494" y="2194944"/>
            <a:ext cx="1652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Gain Information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76852" y="2388792"/>
            <a:ext cx="1652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Lose</a:t>
            </a:r>
          </a:p>
          <a:p>
            <a:pPr algn="ctr"/>
            <a:r>
              <a:rPr lang="en-US" b="1" dirty="0" smtClean="0"/>
              <a:t>Information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8673" y="3544669"/>
            <a:ext cx="2004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Bayes Rule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(Multiplication)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2400" y="3544669"/>
            <a:ext cx="1597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Convolution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(Addition)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7163" y="3221503"/>
            <a:ext cx="1089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Gaussian:</a:t>
            </a:r>
          </a:p>
          <a:p>
            <a:r>
              <a:rPr lang="en-US" dirty="0" smtClean="0"/>
              <a:t>μ, σ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795639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Example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2438400" y="1999989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33608" y="2304789"/>
            <a:ext cx="3429000" cy="252306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09600" y="1828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9600" y="2590800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76800" y="1348439"/>
                <a:ext cx="31509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Prior Position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Measurement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348439"/>
                <a:ext cx="3150991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1547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143555" y="1324567"/>
            <a:ext cx="97853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μ, σ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v, r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7618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Example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2438400" y="1999989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33608" y="2304789"/>
            <a:ext cx="3429000" cy="252306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09600" y="1828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9600" y="2590800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76800" y="1348439"/>
                <a:ext cx="31509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Prior Position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Measurement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348439"/>
                <a:ext cx="3150991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1547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0" y="3854027"/>
                <a:ext cx="27654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Where is the new mean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854027"/>
                <a:ext cx="2765437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762" t="-8197" r="-88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2743200" y="2825663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348108" y="2825663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05933" y="2825663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895600" y="2825663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90800" y="2825663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143555" y="1324567"/>
            <a:ext cx="97853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μ, σ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v, r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099367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Example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2438400" y="1999989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33608" y="2304789"/>
            <a:ext cx="3429000" cy="252306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09600" y="1828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9600" y="2590800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76800" y="1348439"/>
                <a:ext cx="31509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Prior Position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Measurement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348439"/>
                <a:ext cx="3150991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1547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0" y="3854027"/>
                <a:ext cx="31996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What is the new </a:t>
                </a:r>
                <a:r>
                  <a:rPr lang="en-US" dirty="0" err="1" smtClean="0"/>
                  <a:t>covarance</a:t>
                </a:r>
                <a:r>
                  <a:rPr lang="en-US" dirty="0" smtClean="0"/>
                  <a:t> </a:t>
                </a:r>
                <a14:m>
                  <m:oMath xmlns=""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854027"/>
                <a:ext cx="3199658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524" t="-8197" r="-57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rot="16200000" flipV="1">
            <a:off x="3376808" y="1885689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3376808" y="1550519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3376808" y="1252504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895600" y="1348439"/>
            <a:ext cx="0" cy="124236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3376808" y="1752079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3378374" y="2038089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143555" y="1324567"/>
            <a:ext cx="97853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μ, σ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v, r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7" name="Rectangle 16"/>
          <p:cNvSpPr/>
          <p:nvPr/>
        </p:nvSpPr>
        <p:spPr>
          <a:xfrm>
            <a:off x="3373475" y="3854027"/>
            <a:ext cx="97853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’?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12" y="4735977"/>
            <a:ext cx="7584558" cy="196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8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Example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2438400" y="1999989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33608" y="2304789"/>
            <a:ext cx="3429000" cy="252306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09600" y="1828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9600" y="2590800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76800" y="1348439"/>
                <a:ext cx="306475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Prior Position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Measurement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New Estimate </a:t>
                </a:r>
                <a14:m>
                  <m:oMath xmlns=""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′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348439"/>
                <a:ext cx="3064750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1590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4"/>
          <p:cNvSpPr/>
          <p:nvPr/>
        </p:nvSpPr>
        <p:spPr>
          <a:xfrm>
            <a:off x="2361829" y="1671604"/>
            <a:ext cx="1067172" cy="919196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43555" y="1324567"/>
            <a:ext cx="97853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μ, σ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v, r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2" name="Rectangle 11"/>
          <p:cNvSpPr/>
          <p:nvPr/>
        </p:nvSpPr>
        <p:spPr>
          <a:xfrm>
            <a:off x="6303581" y="1922795"/>
            <a:ext cx="111558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μ', σ</a:t>
            </a:r>
            <a:r>
              <a:rPr lang="en-US" baseline="30000" dirty="0" smtClean="0"/>
              <a:t>2</a:t>
            </a:r>
            <a:r>
              <a:rPr lang="en-US" dirty="0" smtClean="0"/>
              <a:t>’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69816" y="36773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To calculate, go through and multiply the two Gaussians and renormalize to sum to 1</a:t>
            </a:r>
          </a:p>
          <a:p>
            <a:pPr algn="l"/>
            <a:r>
              <a:rPr lang="en-US" sz="2400" dirty="0" smtClean="0"/>
              <a:t>Also, the multiplication</a:t>
            </a:r>
            <a:r>
              <a:rPr lang="en-US" sz="2400" i="1" dirty="0" smtClean="0"/>
              <a:t> </a:t>
            </a:r>
            <a:r>
              <a:rPr lang="en-US" sz="2400" dirty="0" smtClean="0"/>
              <a:t>of two Gaussian random variables is itself a Gaussian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1341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Multiplying Two Gaussians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0701" y="4514154"/>
                <a:ext cx="8229600" cy="38862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   </a:t>
                </a:r>
                <a:r>
                  <a:rPr lang="en-US" sz="1800" dirty="0" smtClean="0"/>
                  <a:t>(ignoring the constant term in front)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 smtClean="0"/>
                  <a:t>To find the mean, need to maximize this function </a:t>
                </a:r>
                <a:r>
                  <a:rPr lang="en-US" sz="1800" dirty="0" smtClean="0"/>
                  <a:t>(i.e. take derivative)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 smtClean="0"/>
                  <a:t>Set equal to  and solve for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 smtClean="0"/>
                  <a:t>…something similar for the variance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0701" y="4514154"/>
                <a:ext cx="8229600" cy="3886200"/>
              </a:xfrm>
              <a:blipFill rotWithShape="1">
                <a:blip r:embed="rId3"/>
                <a:stretch>
                  <a:fillRect t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2438400" y="1794550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33608" y="2099350"/>
            <a:ext cx="3429000" cy="252306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09600" y="1623361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09600" y="2385361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76800" y="1258669"/>
                <a:ext cx="31509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Prior Position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Measurement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258669"/>
                <a:ext cx="3150991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547" t="-4673" r="-4255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143555" y="1247776"/>
            <a:ext cx="97853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μ, σ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v, r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843617"/>
              </p:ext>
            </p:extLst>
          </p:nvPr>
        </p:nvGraphicFramePr>
        <p:xfrm>
          <a:off x="1657155" y="-637236"/>
          <a:ext cx="548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cument" r:id="rId5" imgW="5486400" imgH="406400" progId="Word.Document.12">
                  <p:embed/>
                </p:oleObj>
              </mc:Choice>
              <mc:Fallback>
                <p:oleObj name="Document" r:id="rId5" imgW="5486400" imgH="4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57155" y="-637236"/>
                        <a:ext cx="54864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-340566" y="2850655"/>
            <a:ext cx="555793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(ignoring constant term in front)</a:t>
            </a:r>
          </a:p>
          <a:p>
            <a:pPr marL="342900" indent="-342900">
              <a:buAutoNum type="arabicPeriod"/>
            </a:pPr>
            <a:r>
              <a:rPr lang="en-US" dirty="0" smtClean="0"/>
              <a:t>To find mean, maximize function (i.e., take derivative)</a:t>
            </a:r>
          </a:p>
          <a:p>
            <a:pPr marL="342900" indent="-342900">
              <a:buAutoNum type="arabicPeriod"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4. Set equal to 0 and solve for x</a:t>
            </a:r>
          </a:p>
          <a:p>
            <a:pPr marL="342900" indent="-342900"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… something similar for the variance: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204906"/>
              </p:ext>
            </p:extLst>
          </p:nvPr>
        </p:nvGraphicFramePr>
        <p:xfrm>
          <a:off x="1600200" y="-171450"/>
          <a:ext cx="5486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7" imgW="5486400" imgH="342900" progId="Word.Document.12">
                  <p:embed/>
                </p:oleObj>
              </mc:Choice>
              <mc:Fallback>
                <p:oleObj name="Document" r:id="rId7" imgW="5486400" imgH="34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00200" y="-171450"/>
                        <a:ext cx="54864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1181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point of view…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2438400" y="1999989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33608" y="2304789"/>
            <a:ext cx="3429000" cy="252306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09600" y="1828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9600" y="2590800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2361829" y="1671604"/>
            <a:ext cx="1067172" cy="919196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61829" y="5282520"/>
                <a:ext cx="306475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Prior Position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Measurement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New Estimate </a:t>
                </a:r>
                <a14:m>
                  <m:oMath xmlns=""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′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829" y="5282520"/>
                <a:ext cx="3064750" cy="923330"/>
              </a:xfrm>
              <a:prstGeom prst="rect">
                <a:avLst/>
              </a:prstGeom>
              <a:blipFill rotWithShape="1">
                <a:blip r:embed="rId2"/>
                <a:stretch>
                  <a:fillRect r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628584" y="5258648"/>
            <a:ext cx="97853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μ, σ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v, r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3" name="Rectangle 12"/>
          <p:cNvSpPr/>
          <p:nvPr/>
        </p:nvSpPr>
        <p:spPr>
          <a:xfrm>
            <a:off x="3788610" y="5856876"/>
            <a:ext cx="111558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μ', σ</a:t>
            </a:r>
            <a:r>
              <a:rPr lang="en-US" baseline="30000" dirty="0" smtClean="0"/>
              <a:t>2</a:t>
            </a:r>
            <a:r>
              <a:rPr lang="en-US" dirty="0" smtClean="0"/>
              <a:t>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20008" y="5282520"/>
            <a:ext cx="8573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 </a:t>
            </a:r>
            <a:r>
              <a:rPr lang="en-US" dirty="0" smtClean="0">
                <a:solidFill>
                  <a:schemeClr val="accent1"/>
                </a:solidFill>
              </a:rPr>
              <a:t>p(x)</a:t>
            </a:r>
          </a:p>
          <a:p>
            <a:r>
              <a:rPr lang="en-US" dirty="0" smtClean="0"/>
              <a:t>: </a:t>
            </a:r>
            <a:r>
              <a:rPr lang="en-US" dirty="0" smtClean="0">
                <a:solidFill>
                  <a:schemeClr val="accent2"/>
                </a:solidFill>
              </a:rPr>
              <a:t>p(</a:t>
            </a:r>
            <a:r>
              <a:rPr lang="en-US" dirty="0" err="1" smtClean="0">
                <a:solidFill>
                  <a:schemeClr val="accent2"/>
                </a:solidFill>
              </a:rPr>
              <a:t>z|x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r>
              <a:rPr lang="en-US" dirty="0" smtClean="0"/>
              <a:t>: </a:t>
            </a:r>
            <a:r>
              <a:rPr lang="en-US" dirty="0" smtClean="0">
                <a:solidFill>
                  <a:srgbClr val="008000"/>
                </a:solidFill>
              </a:rPr>
              <a:t>p(</a:t>
            </a:r>
            <a:r>
              <a:rPr lang="en-US" dirty="0" err="1" smtClean="0">
                <a:solidFill>
                  <a:srgbClr val="008000"/>
                </a:solidFill>
              </a:rPr>
              <a:t>x|z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62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438400" y="1999989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09600" y="1828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09600" y="2590800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76800" y="1348439"/>
                <a:ext cx="302262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Prior Position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(10,4)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Measurement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(12, 4)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348439"/>
                <a:ext cx="3022622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1613" t="-3289" r="-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/>
          <p:cNvSpPr/>
          <p:nvPr/>
        </p:nvSpPr>
        <p:spPr>
          <a:xfrm>
            <a:off x="2361829" y="1671604"/>
            <a:ext cx="1067172" cy="919196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057400" y="2006252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277313"/>
              </p:ext>
            </p:extLst>
          </p:nvPr>
        </p:nvGraphicFramePr>
        <p:xfrm>
          <a:off x="1473563" y="2877297"/>
          <a:ext cx="10611743" cy="786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Document" r:id="rId4" imgW="5486400" imgH="406400" progId="Word.Document.12">
                  <p:embed/>
                </p:oleObj>
              </mc:Choice>
              <mc:Fallback>
                <p:oleObj name="Document" r:id="rId4" imgW="5486400" imgH="4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3563" y="2877297"/>
                        <a:ext cx="10611743" cy="786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823440"/>
              </p:ext>
            </p:extLst>
          </p:nvPr>
        </p:nvGraphicFramePr>
        <p:xfrm>
          <a:off x="1890914" y="3880797"/>
          <a:ext cx="9112217" cy="674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Document" r:id="rId6" imgW="5486400" imgH="406400" progId="Word.Document.12">
                  <p:embed/>
                </p:oleObj>
              </mc:Choice>
              <mc:Fallback>
                <p:oleObj name="Document" r:id="rId6" imgW="5486400" imgH="4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90914" y="3880797"/>
                        <a:ext cx="9112217" cy="674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9054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438400" y="1999989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09600" y="1828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09600" y="2590800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76800" y="1348439"/>
                <a:ext cx="302262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Prior Position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(10,4)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Measurement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(12, 4)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348439"/>
                <a:ext cx="3022622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1613" t="-3289" r="-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/>
          <p:cNvSpPr/>
          <p:nvPr/>
        </p:nvSpPr>
        <p:spPr>
          <a:xfrm>
            <a:off x="2361829" y="1671604"/>
            <a:ext cx="1067172" cy="919196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057400" y="2006252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874684"/>
              </p:ext>
            </p:extLst>
          </p:nvPr>
        </p:nvGraphicFramePr>
        <p:xfrm>
          <a:off x="1473563" y="2877297"/>
          <a:ext cx="10611743" cy="786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Document" r:id="rId5" imgW="5486400" imgH="406400" progId="Word.Document.12">
                  <p:embed/>
                </p:oleObj>
              </mc:Choice>
              <mc:Fallback>
                <p:oleObj name="Document" r:id="rId5" imgW="5486400" imgH="4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3563" y="2877297"/>
                        <a:ext cx="10611743" cy="786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483807"/>
              </p:ext>
            </p:extLst>
          </p:nvPr>
        </p:nvGraphicFramePr>
        <p:xfrm>
          <a:off x="1890914" y="3880797"/>
          <a:ext cx="9112217" cy="674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Document" r:id="rId7" imgW="5486400" imgH="406400" progId="Word.Document.12">
                  <p:embed/>
                </p:oleObj>
              </mc:Choice>
              <mc:Fallback>
                <p:oleObj name="Document" r:id="rId7" imgW="5486400" imgH="4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90914" y="3880797"/>
                        <a:ext cx="9112217" cy="674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988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 door by 11:59pm today</a:t>
            </a:r>
          </a:p>
          <a:p>
            <a:r>
              <a:rPr lang="en-US" dirty="0" smtClean="0"/>
              <a:t>Via Angel by 11:59pm today</a:t>
            </a:r>
          </a:p>
          <a:p>
            <a:r>
              <a:rPr lang="en-US" dirty="0" smtClean="0"/>
              <a:t>(or just hand it to me now)</a:t>
            </a:r>
          </a:p>
          <a:p>
            <a:endParaRPr lang="en-US" dirty="0"/>
          </a:p>
          <a:p>
            <a:r>
              <a:rPr lang="en-US" dirty="0" smtClean="0"/>
              <a:t>Any questions? (Can also talk after class.)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75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590800" y="1671604"/>
            <a:ext cx="1066800" cy="937985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09600" y="1828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09600" y="2590800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76800" y="1348439"/>
                <a:ext cx="302262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Prior Position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(10,8)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Measurement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(13, 2)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348439"/>
                <a:ext cx="3022622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1613" t="-3289" r="-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/>
          <p:cNvSpPr/>
          <p:nvPr/>
        </p:nvSpPr>
        <p:spPr>
          <a:xfrm>
            <a:off x="2667000" y="1348439"/>
            <a:ext cx="685800" cy="1242361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09002" y="2286000"/>
            <a:ext cx="1981200" cy="3048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86507" y="3188115"/>
            <a:ext cx="1285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μ’=12.4</a:t>
            </a:r>
          </a:p>
          <a:p>
            <a:r>
              <a:rPr lang="en-US" sz="2400" dirty="0" smtClean="0"/>
              <a:t>σ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’=1.6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379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009064"/>
              </p:ext>
            </p:extLst>
          </p:nvPr>
        </p:nvGraphicFramePr>
        <p:xfrm>
          <a:off x="-3906143" y="1390174"/>
          <a:ext cx="10611743" cy="786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Document" r:id="rId3" imgW="5486400" imgH="406400" progId="Word.Document.12">
                  <p:embed/>
                </p:oleObj>
              </mc:Choice>
              <mc:Fallback>
                <p:oleObj name="Document" r:id="rId3" imgW="5486400" imgH="4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906143" y="1390174"/>
                        <a:ext cx="10611743" cy="786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792185"/>
              </p:ext>
            </p:extLst>
          </p:nvPr>
        </p:nvGraphicFramePr>
        <p:xfrm>
          <a:off x="-3488792" y="2393674"/>
          <a:ext cx="9112217" cy="674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Document" r:id="rId5" imgW="5486400" imgH="406400" progId="Word.Document.12">
                  <p:embed/>
                </p:oleObj>
              </mc:Choice>
              <mc:Fallback>
                <p:oleObj name="Document" r:id="rId5" imgW="5486400" imgH="4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3488792" y="2393674"/>
                        <a:ext cx="9112217" cy="674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76400" y="3027218"/>
            <a:ext cx="2133600" cy="1143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486400" y="3024249"/>
            <a:ext cx="2133600" cy="1143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Move</a:t>
            </a:r>
            <a:endParaRPr lang="en-US" dirty="0"/>
          </a:p>
        </p:txBody>
      </p:sp>
      <p:sp>
        <p:nvSpPr>
          <p:cNvPr id="6" name="Curved Down Arrow 5"/>
          <p:cNvSpPr/>
          <p:nvPr/>
        </p:nvSpPr>
        <p:spPr>
          <a:xfrm>
            <a:off x="2514600" y="2286000"/>
            <a:ext cx="4191000" cy="7412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flipH="1" flipV="1">
            <a:off x="2585852" y="4167249"/>
            <a:ext cx="4191000" cy="7412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6800" y="5181600"/>
            <a:ext cx="1519052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 Belief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 rot="1442492">
            <a:off x="1988857" y="4268251"/>
            <a:ext cx="189263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76852" y="2388792"/>
            <a:ext cx="1652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Lose</a:t>
            </a:r>
          </a:p>
          <a:p>
            <a:pPr algn="ctr"/>
            <a:r>
              <a:rPr lang="en-US" b="1" dirty="0" smtClean="0"/>
              <a:t>Information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772400" y="3272583"/>
            <a:ext cx="1597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Convolution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(Addition)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7163" y="3221503"/>
            <a:ext cx="1089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Gaussian:</a:t>
            </a:r>
          </a:p>
          <a:p>
            <a:r>
              <a:rPr lang="en-US" dirty="0" smtClean="0"/>
              <a:t>μ, σ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57039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Update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For motion 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2333679" y="3698675"/>
            <a:ext cx="1104900" cy="3048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600200" y="21336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600200" y="2895600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1737127" y="2311052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514600" y="2514600"/>
            <a:ext cx="1752600" cy="3810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4" name="Circular Arrow 13"/>
          <p:cNvSpPr/>
          <p:nvPr/>
        </p:nvSpPr>
        <p:spPr>
          <a:xfrm rot="11090651" flipH="1">
            <a:off x="2222214" y="2737647"/>
            <a:ext cx="1143000" cy="914400"/>
          </a:xfrm>
          <a:prstGeom prst="circularArrow">
            <a:avLst>
              <a:gd name="adj1" fmla="val 0"/>
              <a:gd name="adj2" fmla="val 1142319"/>
              <a:gd name="adj3" fmla="val 20760787"/>
              <a:gd name="adj4" fmla="val 10800000"/>
              <a:gd name="adj5" fmla="val 3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677101" y="3863600"/>
            <a:ext cx="428196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6200" y="367893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of motion noise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8909" y="4500610"/>
            <a:ext cx="307966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μ’=</a:t>
            </a:r>
            <a:r>
              <a:rPr lang="en-US" sz="2400" dirty="0" err="1" smtClean="0"/>
              <a:t>μ+u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σ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’=σ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+r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2551070" y="4131278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u, r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25932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Update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For motion 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2333679" y="3698675"/>
            <a:ext cx="1104900" cy="3048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600200" y="21336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600200" y="2895600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1737127" y="2311052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514600" y="2514600"/>
            <a:ext cx="1752600" cy="3810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4" name="Circular Arrow 13"/>
          <p:cNvSpPr/>
          <p:nvPr/>
        </p:nvSpPr>
        <p:spPr>
          <a:xfrm rot="11090651" flipH="1">
            <a:off x="2222214" y="2737647"/>
            <a:ext cx="1143000" cy="914400"/>
          </a:xfrm>
          <a:prstGeom prst="circularArrow">
            <a:avLst>
              <a:gd name="adj1" fmla="val 0"/>
              <a:gd name="adj2" fmla="val 1142319"/>
              <a:gd name="adj3" fmla="val 20760787"/>
              <a:gd name="adj4" fmla="val 10800000"/>
              <a:gd name="adj5" fmla="val 3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677101" y="3863600"/>
            <a:ext cx="428196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6200" y="367893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of motion noise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8909" y="4500610"/>
            <a:ext cx="307966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μ’=</a:t>
            </a:r>
            <a:r>
              <a:rPr lang="en-US" sz="2400" dirty="0" err="1" smtClean="0"/>
              <a:t>μ+u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σ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’=σ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+r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2551070" y="4131278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u, r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22789" y="1671935"/>
                <a:ext cx="289438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Prior Position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(8,4)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M</a:t>
                </a:r>
                <a14:m>
                  <m:oMath xmlns=""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ovement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Estimate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(10, 6)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789" y="1671935"/>
                <a:ext cx="2894382" cy="12003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271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Update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For motion 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2333679" y="3698675"/>
            <a:ext cx="1104900" cy="3048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600200" y="21336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600200" y="2895600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1737127" y="2311052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514600" y="2514600"/>
            <a:ext cx="1752600" cy="3810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4" name="Circular Arrow 13"/>
          <p:cNvSpPr/>
          <p:nvPr/>
        </p:nvSpPr>
        <p:spPr>
          <a:xfrm rot="11090651" flipH="1">
            <a:off x="2222214" y="2737647"/>
            <a:ext cx="1143000" cy="914400"/>
          </a:xfrm>
          <a:prstGeom prst="circularArrow">
            <a:avLst>
              <a:gd name="adj1" fmla="val 0"/>
              <a:gd name="adj2" fmla="val 1142319"/>
              <a:gd name="adj3" fmla="val 20760787"/>
              <a:gd name="adj4" fmla="val 10800000"/>
              <a:gd name="adj5" fmla="val 3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677101" y="3863600"/>
            <a:ext cx="428196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6200" y="367893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of motion noise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8909" y="4500610"/>
            <a:ext cx="307966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μ’=</a:t>
            </a:r>
            <a:r>
              <a:rPr lang="en-US" sz="2400" dirty="0" err="1" smtClean="0"/>
              <a:t>μ+u</a:t>
            </a:r>
            <a:r>
              <a:rPr lang="en-US" sz="2400" dirty="0" smtClean="0"/>
              <a:t>=18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σ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’=σ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+r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=10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551070" y="4131278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u, r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22789" y="1671935"/>
                <a:ext cx="289438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Prior Position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(8,4)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M</a:t>
                </a:r>
                <a14:m>
                  <m:oMath xmlns=""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ovement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Estimate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(10, 6)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789" y="1671935"/>
                <a:ext cx="2894382" cy="12003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891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922947"/>
              </p:ext>
            </p:extLst>
          </p:nvPr>
        </p:nvGraphicFramePr>
        <p:xfrm>
          <a:off x="-3906143" y="1390174"/>
          <a:ext cx="10611743" cy="786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Document" r:id="rId3" imgW="5486400" imgH="406400" progId="Word.Document.12">
                  <p:embed/>
                </p:oleObj>
              </mc:Choice>
              <mc:Fallback>
                <p:oleObj name="Document" r:id="rId3" imgW="5486400" imgH="4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906143" y="1390174"/>
                        <a:ext cx="10611743" cy="786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260173"/>
              </p:ext>
            </p:extLst>
          </p:nvPr>
        </p:nvGraphicFramePr>
        <p:xfrm>
          <a:off x="-3488792" y="2393674"/>
          <a:ext cx="9112217" cy="674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Document" r:id="rId5" imgW="5486400" imgH="406400" progId="Word.Document.12">
                  <p:embed/>
                </p:oleObj>
              </mc:Choice>
              <mc:Fallback>
                <p:oleObj name="Document" r:id="rId5" imgW="5486400" imgH="4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3488792" y="2393674"/>
                        <a:ext cx="9112217" cy="674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76400" y="3027218"/>
            <a:ext cx="2133600" cy="1143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486400" y="3024249"/>
            <a:ext cx="2133600" cy="1143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Move</a:t>
            </a:r>
            <a:endParaRPr lang="en-US" dirty="0"/>
          </a:p>
        </p:txBody>
      </p:sp>
      <p:sp>
        <p:nvSpPr>
          <p:cNvPr id="6" name="Curved Down Arrow 5"/>
          <p:cNvSpPr/>
          <p:nvPr/>
        </p:nvSpPr>
        <p:spPr>
          <a:xfrm>
            <a:off x="2514600" y="2286000"/>
            <a:ext cx="4191000" cy="7412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flipH="1" flipV="1">
            <a:off x="2585852" y="4167249"/>
            <a:ext cx="4191000" cy="7412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6800" y="5181600"/>
            <a:ext cx="1519052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 Belief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 rot="1442492">
            <a:off x="1988857" y="4268251"/>
            <a:ext cx="189263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17163" y="3221503"/>
            <a:ext cx="1089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Gaussian:</a:t>
            </a:r>
          </a:p>
          <a:p>
            <a:r>
              <a:rPr lang="en-US" dirty="0" smtClean="0"/>
              <a:t>μ, σ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6705600" y="1904197"/>
            <a:ext cx="187926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μ’=</a:t>
            </a:r>
            <a:r>
              <a:rPr lang="en-US" sz="2400" dirty="0" err="1" smtClean="0"/>
              <a:t>μ+u</a:t>
            </a:r>
            <a:r>
              <a:rPr lang="en-US" sz="2400" dirty="0" smtClean="0"/>
              <a:t>=18</a:t>
            </a:r>
          </a:p>
          <a:p>
            <a:r>
              <a:rPr lang="en-US" sz="2400" dirty="0" smtClean="0"/>
              <a:t>σ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’=σ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+r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=10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5352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d/d2/Gaussian_2d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08" y="1417638"/>
            <a:ext cx="6063751" cy="4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 in Multiple Dimensions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5546" y="559611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2D Gaussian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417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202704"/>
              </p:ext>
            </p:extLst>
          </p:nvPr>
        </p:nvGraphicFramePr>
        <p:xfrm>
          <a:off x="114785" y="4573230"/>
          <a:ext cx="9099777" cy="990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Document" r:id="rId3" imgW="5486400" imgH="596900" progId="Word.Document.12">
                  <p:embed/>
                </p:oleObj>
              </mc:Choice>
              <mc:Fallback>
                <p:oleObj name="Document" r:id="rId3" imgW="5486400" imgH="596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785" y="4573230"/>
                        <a:ext cx="9099777" cy="990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450404"/>
              </p:ext>
            </p:extLst>
          </p:nvPr>
        </p:nvGraphicFramePr>
        <p:xfrm>
          <a:off x="-1731288" y="1811631"/>
          <a:ext cx="15156550" cy="982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Document" r:id="rId5" imgW="5486400" imgH="355600" progId="Word.Document.12">
                  <p:embed/>
                </p:oleObj>
              </mc:Choice>
              <mc:Fallback>
                <p:oleObj name="Document" r:id="rId5" imgW="5486400" imgH="35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731288" y="1811631"/>
                        <a:ext cx="15156550" cy="982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Implementing a </a:t>
            </a:r>
            <a:r>
              <a:rPr lang="en-US" dirty="0" err="1" smtClean="0"/>
              <a:t>Kalman</a:t>
            </a:r>
            <a:r>
              <a:rPr lang="en-US" dirty="0" smtClean="0"/>
              <a:t> Filter example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2069068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simple model of robot movement: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3401" y="4876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information do our sensors give us?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590800" y="53340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495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Implementing a </a:t>
            </a:r>
            <a:r>
              <a:rPr lang="en-US" dirty="0" err="1" smtClean="0"/>
              <a:t>Kalman</a:t>
            </a:r>
            <a:r>
              <a:rPr lang="en-US" dirty="0" smtClean="0"/>
              <a:t> Filter example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629822"/>
              </p:ext>
            </p:extLst>
          </p:nvPr>
        </p:nvGraphicFramePr>
        <p:xfrm>
          <a:off x="-1767967" y="3565446"/>
          <a:ext cx="9099777" cy="990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Document" r:id="rId3" imgW="5486400" imgH="596900" progId="Word.Document.12">
                  <p:embed/>
                </p:oleObj>
              </mc:Choice>
              <mc:Fallback>
                <p:oleObj name="Document" r:id="rId3" imgW="5486400" imgH="596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767967" y="3565446"/>
                        <a:ext cx="9099777" cy="990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313779"/>
              </p:ext>
            </p:extLst>
          </p:nvPr>
        </p:nvGraphicFramePr>
        <p:xfrm>
          <a:off x="-5336935" y="1856034"/>
          <a:ext cx="15156550" cy="982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Document" r:id="rId5" imgW="5486400" imgH="355600" progId="Word.Document.12">
                  <p:embed/>
                </p:oleObj>
              </mc:Choice>
              <mc:Fallback>
                <p:oleObj name="Document" r:id="rId5" imgW="5486400" imgH="35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5336935" y="1856034"/>
                        <a:ext cx="15156550" cy="982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29106" y="5648026"/>
            <a:ext cx="1239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 = [1 0] </a:t>
            </a:r>
            <a:endParaRPr lang="en-US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81145"/>
              </p:ext>
            </p:extLst>
          </p:nvPr>
        </p:nvGraphicFramePr>
        <p:xfrm>
          <a:off x="-2676645" y="5049872"/>
          <a:ext cx="11566026" cy="642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Document" r:id="rId7" imgW="5486400" imgH="304800" progId="Word.Document.12">
                  <p:embed/>
                </p:oleObj>
              </mc:Choice>
              <mc:Fallback>
                <p:oleObj name="Document" r:id="rId7" imgW="5486400" imgH="30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2676645" y="5049872"/>
                        <a:ext cx="11566026" cy="642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66210" y="338078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4755" y="4370802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93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</a:t>
            </a:r>
            <a:r>
              <a:rPr lang="en-US" dirty="0" err="1"/>
              <a:t>Kalman</a:t>
            </a:r>
            <a:r>
              <a:rPr lang="en-US" dirty="0"/>
              <a:t> Filter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97455" y="1616075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estimate</a:t>
            </a:r>
          </a:p>
          <a:p>
            <a:r>
              <a:rPr lang="en-US" dirty="0" smtClean="0"/>
              <a:t>P’ uncertainty </a:t>
            </a:r>
            <a:r>
              <a:rPr lang="en-US" dirty="0" smtClean="0"/>
              <a:t>covariance</a:t>
            </a:r>
          </a:p>
          <a:p>
            <a:r>
              <a:rPr lang="en-US" dirty="0" smtClean="0"/>
              <a:t>state transition matrix</a:t>
            </a:r>
          </a:p>
          <a:p>
            <a:r>
              <a:rPr lang="en-US" dirty="0" smtClean="0"/>
              <a:t>u motion </a:t>
            </a:r>
            <a:r>
              <a:rPr lang="en-US" dirty="0" smtClean="0"/>
              <a:t>vector</a:t>
            </a:r>
          </a:p>
          <a:p>
            <a:r>
              <a:rPr lang="en-US" dirty="0" smtClean="0"/>
              <a:t> </a:t>
            </a:r>
            <a:r>
              <a:rPr lang="en-US" dirty="0" smtClean="0"/>
              <a:t>F motion </a:t>
            </a:r>
            <a:r>
              <a:rPr lang="en-US" dirty="0" smtClean="0"/>
              <a:t>noise</a:t>
            </a:r>
          </a:p>
          <a:p>
            <a:endParaRPr lang="en-US" dirty="0"/>
          </a:p>
          <a:p>
            <a:r>
              <a:rPr lang="en-US" dirty="0" smtClean="0"/>
              <a:t>measurement </a:t>
            </a:r>
          </a:p>
          <a:p>
            <a:r>
              <a:rPr lang="en-US" dirty="0" smtClean="0"/>
              <a:t>measurement function</a:t>
            </a:r>
          </a:p>
          <a:p>
            <a:r>
              <a:rPr lang="en-US" dirty="0" smtClean="0"/>
              <a:t> measurement noise</a:t>
            </a:r>
          </a:p>
          <a:p>
            <a:endParaRPr lang="en-US" b="0" i="1" dirty="0" smtClean="0">
              <a:latin typeface="Cambria Math"/>
            </a:endParaRPr>
          </a:p>
          <a:p>
            <a:r>
              <a:rPr lang="en-US" dirty="0" smtClean="0"/>
              <a:t>identity matrix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1417638"/>
            <a:ext cx="42799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8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8055"/>
            <a:ext cx="8229600" cy="641175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Next Monday (10/14)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Tell Me About It: Language and Learning for Human-Robot Interaction</a:t>
            </a:r>
          </a:p>
          <a:p>
            <a:pPr lvl="1"/>
            <a:r>
              <a:rPr lang="en-US" dirty="0" smtClean="0"/>
              <a:t>4:10pm, EME 52</a:t>
            </a:r>
          </a:p>
          <a:p>
            <a:pPr lvl="1"/>
            <a:r>
              <a:rPr lang="en-US" dirty="0" smtClean="0"/>
              <a:t>Cynthia </a:t>
            </a:r>
            <a:r>
              <a:rPr lang="en-US" dirty="0" err="1" smtClean="0"/>
              <a:t>Matuszek</a:t>
            </a:r>
            <a:r>
              <a:rPr lang="en-US" dirty="0" smtClean="0"/>
              <a:t> is a Ph.D. candidate in Computer Science and Engineering at the University of Washington, studying with Drs. Dieter Fox and Luke </a:t>
            </a:r>
            <a:r>
              <a:rPr lang="en-US" dirty="0" err="1" smtClean="0"/>
              <a:t>Zettlemoyer</a:t>
            </a:r>
            <a:r>
              <a:rPr lang="en-US" dirty="0" smtClean="0"/>
              <a:t>. Her research focuses on how robots can interact robustly in unconstrained real-world settings.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Next Tuesday</a:t>
            </a:r>
          </a:p>
          <a:p>
            <a:pPr lvl="1"/>
            <a:r>
              <a:rPr lang="en-US" dirty="0" smtClean="0"/>
              <a:t>Intro to HRI</a:t>
            </a:r>
          </a:p>
          <a:p>
            <a:endParaRPr lang="en-US" dirty="0"/>
          </a:p>
          <a:p>
            <a:r>
              <a:rPr lang="en-US" dirty="0" smtClean="0"/>
              <a:t>Next Thursday</a:t>
            </a:r>
          </a:p>
          <a:p>
            <a:pPr lvl="1"/>
            <a:r>
              <a:rPr lang="en-US" dirty="0" smtClean="0"/>
              <a:t>Reaction to “Camera</a:t>
            </a:r>
            <a:r>
              <a:rPr lang="en-US" dirty="0"/>
              <a:t>-Based Navigation of a Low-Cost </a:t>
            </a:r>
            <a:r>
              <a:rPr lang="en-US" dirty="0" err="1" smtClean="0"/>
              <a:t>Quadrocopter</a:t>
            </a:r>
            <a:r>
              <a:rPr lang="en-US" dirty="0" smtClean="0"/>
              <a:t>” </a:t>
            </a:r>
          </a:p>
          <a:p>
            <a:pPr lvl="1"/>
            <a:r>
              <a:rPr lang="en-US" dirty="0" smtClean="0"/>
              <a:t>Review</a:t>
            </a:r>
          </a:p>
          <a:p>
            <a:pPr lvl="1"/>
            <a:endParaRPr lang="en-US" dirty="0"/>
          </a:p>
          <a:p>
            <a:r>
              <a:rPr lang="en-US" dirty="0" smtClean="0"/>
              <a:t>Next next Tuesday</a:t>
            </a:r>
          </a:p>
          <a:p>
            <a:pPr lvl="1"/>
            <a:r>
              <a:rPr lang="en-US" dirty="0" smtClean="0"/>
              <a:t>Midterm</a:t>
            </a:r>
          </a:p>
          <a:p>
            <a:pPr lvl="1"/>
            <a:r>
              <a:rPr lang="en-US" dirty="0" smtClean="0"/>
              <a:t>Remember, book is in lab if you want to study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7661" y="354030"/>
            <a:ext cx="738277" cy="73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4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</a:t>
            </a:r>
          </a:p>
          <a:p>
            <a:pPr lvl="1"/>
            <a:r>
              <a:rPr lang="en-US" dirty="0" smtClean="0"/>
              <a:t>Continuous</a:t>
            </a:r>
          </a:p>
          <a:p>
            <a:pPr lvl="1"/>
            <a:r>
              <a:rPr lang="en-US" dirty="0" err="1" smtClean="0"/>
              <a:t>Unimodal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Harder to implement</a:t>
            </a:r>
          </a:p>
          <a:p>
            <a:pPr lvl="1"/>
            <a:r>
              <a:rPr lang="en-US" dirty="0" smtClean="0"/>
              <a:t>More efficient</a:t>
            </a:r>
          </a:p>
          <a:p>
            <a:pPr lvl="1"/>
            <a:r>
              <a:rPr lang="en-US" dirty="0" smtClean="0"/>
              <a:t>Requires a good starting guess of robot location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Particle Filter</a:t>
            </a:r>
          </a:p>
          <a:p>
            <a:pPr lvl="1"/>
            <a:r>
              <a:rPr lang="en-US" dirty="0" smtClean="0"/>
              <a:t>Continuous</a:t>
            </a:r>
          </a:p>
          <a:p>
            <a:pPr lvl="1"/>
            <a:r>
              <a:rPr lang="en-US" dirty="0" smtClean="0"/>
              <a:t>Multimodal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Easier to implement</a:t>
            </a:r>
          </a:p>
          <a:p>
            <a:pPr lvl="1"/>
            <a:r>
              <a:rPr lang="en-US" dirty="0" smtClean="0"/>
              <a:t>Less efficient</a:t>
            </a:r>
          </a:p>
          <a:p>
            <a:pPr lvl="1"/>
            <a:r>
              <a:rPr lang="en-US" dirty="0" smtClean="0"/>
              <a:t>Does not require an accurate prior estimate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57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9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Simultaneous localization and mapping:</a:t>
            </a:r>
          </a:p>
          <a:p>
            <a:pPr marL="914400" lvl="2" indent="0">
              <a:buNone/>
            </a:pPr>
            <a:r>
              <a:rPr lang="en-US" i="1" dirty="0" smtClean="0"/>
              <a:t>Is it possible for a mobile robot to be placed at an </a:t>
            </a:r>
            <a:r>
              <a:rPr lang="en-US" i="1" dirty="0" smtClean="0">
                <a:solidFill>
                  <a:srgbClr val="FF0000"/>
                </a:solidFill>
              </a:rPr>
              <a:t>unknown location </a:t>
            </a:r>
            <a:r>
              <a:rPr lang="en-US" i="1" dirty="0" smtClean="0"/>
              <a:t>in an </a:t>
            </a:r>
            <a:r>
              <a:rPr lang="en-US" i="1" dirty="0" smtClean="0">
                <a:solidFill>
                  <a:srgbClr val="FF0000"/>
                </a:solidFill>
              </a:rPr>
              <a:t>unknown environment </a:t>
            </a:r>
            <a:r>
              <a:rPr lang="en-US" i="1" dirty="0" smtClean="0"/>
              <a:t>and for the robot to </a:t>
            </a:r>
            <a:r>
              <a:rPr lang="en-US" i="1" dirty="0" smtClean="0">
                <a:solidFill>
                  <a:srgbClr val="FF0000"/>
                </a:solidFill>
              </a:rPr>
              <a:t>incrementally</a:t>
            </a:r>
            <a:r>
              <a:rPr lang="en-US" i="1" dirty="0" smtClean="0"/>
              <a:t> build a consistent </a:t>
            </a:r>
            <a:r>
              <a:rPr lang="en-US" i="1" dirty="0" smtClean="0">
                <a:solidFill>
                  <a:srgbClr val="FF0000"/>
                </a:solidFill>
              </a:rPr>
              <a:t>map</a:t>
            </a:r>
            <a:r>
              <a:rPr lang="en-US" i="1" dirty="0" smtClean="0"/>
              <a:t> of this environment while simultaneously determining its </a:t>
            </a:r>
            <a:r>
              <a:rPr lang="en-US" i="1" dirty="0" smtClean="0">
                <a:solidFill>
                  <a:srgbClr val="FF0000"/>
                </a:solidFill>
              </a:rPr>
              <a:t>location</a:t>
            </a:r>
            <a:r>
              <a:rPr lang="en-US" i="1" dirty="0" smtClean="0"/>
              <a:t> within this map?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614" y="4255120"/>
            <a:ext cx="3895386" cy="26028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89756" y="4023422"/>
            <a:ext cx="14542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http://</a:t>
            </a:r>
            <a:r>
              <a:rPr lang="en-US" sz="1100" dirty="0" err="1" smtClean="0"/>
              <a:t>flic.kr</a:t>
            </a:r>
            <a:r>
              <a:rPr lang="en-US" sz="1100" dirty="0" smtClean="0"/>
              <a:t>/p/9jdHrL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20371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Basic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robot </a:t>
            </a:r>
            <a:r>
              <a:rPr lang="en-US" dirty="0" smtClean="0">
                <a:solidFill>
                  <a:srgbClr val="FF0000"/>
                </a:solidFill>
              </a:rPr>
              <a:t>moves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increases the uncertainty</a:t>
            </a:r>
            <a:r>
              <a:rPr lang="en-US" dirty="0" smtClean="0"/>
              <a:t> on robot pose</a:t>
            </a:r>
          </a:p>
          <a:p>
            <a:pPr lvl="1"/>
            <a:r>
              <a:rPr lang="en-US" dirty="0" smtClean="0"/>
              <a:t>need a mathematical model for the motion</a:t>
            </a:r>
          </a:p>
          <a:p>
            <a:pPr lvl="1"/>
            <a:r>
              <a:rPr lang="en-US" dirty="0" smtClean="0"/>
              <a:t>called </a:t>
            </a:r>
            <a:r>
              <a:rPr lang="en-US" i="1" dirty="0" smtClean="0">
                <a:solidFill>
                  <a:srgbClr val="FF0000"/>
                </a:solidFill>
              </a:rPr>
              <a:t>motion model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68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Basic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robot discovers interesting </a:t>
            </a:r>
            <a:r>
              <a:rPr lang="en-US" dirty="0" smtClean="0">
                <a:solidFill>
                  <a:srgbClr val="FF0000"/>
                </a:solidFill>
              </a:rPr>
              <a:t>features</a:t>
            </a:r>
            <a:r>
              <a:rPr lang="en-US" dirty="0" smtClean="0"/>
              <a:t> in the environment</a:t>
            </a:r>
          </a:p>
          <a:p>
            <a:pPr lvl="1"/>
            <a:r>
              <a:rPr lang="en-US" dirty="0" smtClean="0"/>
              <a:t>called </a:t>
            </a:r>
            <a:r>
              <a:rPr lang="en-US" i="1" dirty="0" smtClean="0">
                <a:solidFill>
                  <a:srgbClr val="FF0000"/>
                </a:solidFill>
              </a:rPr>
              <a:t>landmarks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uncertainty in the location of landmarks</a:t>
            </a:r>
          </a:p>
          <a:p>
            <a:pPr lvl="1"/>
            <a:r>
              <a:rPr lang="en-US" dirty="0" smtClean="0"/>
              <a:t>need a mathematical model to determine the position of the landmarks from sensor data</a:t>
            </a:r>
          </a:p>
          <a:p>
            <a:pPr lvl="1"/>
            <a:r>
              <a:rPr lang="en-US" dirty="0" smtClean="0"/>
              <a:t>called </a:t>
            </a:r>
            <a:r>
              <a:rPr lang="en-US" i="1" dirty="0" smtClean="0">
                <a:solidFill>
                  <a:srgbClr val="FF0000"/>
                </a:solidFill>
              </a:rPr>
              <a:t>inverse observation model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7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Basic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robot </a:t>
            </a:r>
            <a:r>
              <a:rPr lang="en-US" dirty="0" smtClean="0">
                <a:solidFill>
                  <a:srgbClr val="FF0000"/>
                </a:solidFill>
              </a:rPr>
              <a:t>observes previously mapped landmarks</a:t>
            </a:r>
          </a:p>
          <a:p>
            <a:pPr lvl="1"/>
            <a:r>
              <a:rPr lang="en-US" dirty="0" smtClean="0"/>
              <a:t>uses them to correct both self localization and the localization of all landmarks in space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uncertainties decrease</a:t>
            </a:r>
          </a:p>
          <a:p>
            <a:pPr lvl="1"/>
            <a:r>
              <a:rPr lang="en-US" dirty="0" smtClean="0"/>
              <a:t>need a model to predict the measurement from predicted landmark location and robot localization</a:t>
            </a:r>
          </a:p>
          <a:p>
            <a:pPr lvl="1"/>
            <a:r>
              <a:rPr lang="en-US" dirty="0" smtClean="0"/>
              <a:t>called </a:t>
            </a:r>
            <a:r>
              <a:rPr lang="en-US" i="1" dirty="0" smtClean="0">
                <a:solidFill>
                  <a:srgbClr val="FF0000"/>
                </a:solidFill>
              </a:rPr>
              <a:t>direct observation model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0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SLAM</a:t>
            </a:r>
            <a:endParaRPr 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79" y="1926981"/>
            <a:ext cx="85248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994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SLAM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81" y="1811215"/>
            <a:ext cx="88582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468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02" y="1219932"/>
            <a:ext cx="8867775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SLAM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35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SLAM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74" y="1411165"/>
            <a:ext cx="886777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88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785" y="274638"/>
            <a:ext cx="864111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Due by 11:59pm on Wednesday, 10/16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http://vision.in.tum.de/_media/spezial/bib/engel12iros.pdf</a:t>
            </a:r>
            <a:endParaRPr lang="en-US" dirty="0" smtClean="0"/>
          </a:p>
          <a:p>
            <a:r>
              <a:rPr lang="en-US" dirty="0" smtClean="0"/>
              <a:t>Reaction 1 paragraph to ½ a page</a:t>
            </a:r>
          </a:p>
          <a:p>
            <a:r>
              <a:rPr lang="en-US" dirty="0" smtClean="0"/>
              <a:t>What did you find interesting?</a:t>
            </a:r>
          </a:p>
          <a:p>
            <a:r>
              <a:rPr lang="en-US" dirty="0" smtClean="0"/>
              <a:t>What was confusing?</a:t>
            </a:r>
          </a:p>
          <a:p>
            <a:r>
              <a:rPr lang="en-US" dirty="0" smtClean="0"/>
              <a:t>Summarize the paper</a:t>
            </a:r>
          </a:p>
          <a:p>
            <a:r>
              <a:rPr lang="en-US" dirty="0" smtClean="0"/>
              <a:t>What questions does this paper raise?</a:t>
            </a:r>
          </a:p>
          <a:p>
            <a:r>
              <a:rPr lang="en-US" dirty="0" smtClean="0"/>
              <a:t>Any ideas for a future project from this paper?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0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SLAM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56" y="1363907"/>
            <a:ext cx="886777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065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SLAM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4" y="1386254"/>
            <a:ext cx="88582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987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SLAM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4" y="1365006"/>
            <a:ext cx="88392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535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SLAM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13" y="1336431"/>
            <a:ext cx="88582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40" y="2175733"/>
            <a:ext cx="1555029" cy="134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52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SLAM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28" y="1347420"/>
            <a:ext cx="886777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180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Essential SLAM Problem</a:t>
            </a:r>
            <a:endParaRPr lang="en-US" dirty="0"/>
          </a:p>
        </p:txBody>
      </p:sp>
      <p:pic>
        <p:nvPicPr>
          <p:cNvPr id="8" name="Content Placeholder 6" descr="Screen Shot 2012-11-30 at 7.53.09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678059" y="1676400"/>
            <a:ext cx="5787881" cy="4897438"/>
          </a:xfrm>
        </p:spPr>
      </p:pic>
    </p:spTree>
    <p:extLst>
      <p:ext uri="{BB962C8B-B14F-4D97-AF65-F5344CB8AC3E}">
        <p14:creationId xmlns:p14="http://schemas.microsoft.com/office/powerpoint/2010/main" val="4060367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SLAM Paradigms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of the most important approaches to SLAM: </a:t>
            </a:r>
          </a:p>
          <a:p>
            <a:pPr lvl="1"/>
            <a:r>
              <a:rPr lang="sv-SE" dirty="0" smtClean="0"/>
              <a:t>Extended </a:t>
            </a:r>
            <a:r>
              <a:rPr lang="sv-SE" dirty="0"/>
              <a:t>Kalman Filter SLAM (EKF SLAM) </a:t>
            </a:r>
          </a:p>
          <a:p>
            <a:pPr lvl="1"/>
            <a:r>
              <a:rPr lang="en-US" dirty="0" smtClean="0"/>
              <a:t>Particle </a:t>
            </a:r>
            <a:r>
              <a:rPr lang="en-US" dirty="0"/>
              <a:t>Filter SLAM (FAST SLAM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err="1" smtClean="0"/>
              <a:t>GraphSLAM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215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EKF 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Keep track of combined state vector at time </a:t>
            </a:r>
            <a:r>
              <a:rPr lang="en-US" i="1" dirty="0" smtClean="0"/>
              <a:t>t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x, y, </a:t>
            </a:r>
            <a:r>
              <a:rPr lang="en-US" dirty="0" err="1" smtClean="0"/>
              <a:t>θ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</a:t>
            </a:r>
            <a:r>
              <a:rPr lang="en-US" baseline="-25000" dirty="0" smtClean="0"/>
              <a:t>1,x</a:t>
            </a:r>
            <a:r>
              <a:rPr lang="en-US" dirty="0" smtClean="0"/>
              <a:t>, m</a:t>
            </a:r>
            <a:r>
              <a:rPr lang="en-US" baseline="-25000" dirty="0" smtClean="0"/>
              <a:t>1,y</a:t>
            </a:r>
            <a:r>
              <a:rPr lang="en-US" dirty="0" smtClean="0"/>
              <a:t>, s</a:t>
            </a:r>
            <a:r>
              <a:rPr lang="en-US" baseline="-25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…</a:t>
            </a:r>
          </a:p>
          <a:p>
            <a:pPr lvl="1"/>
            <a:r>
              <a:rPr lang="en-US" dirty="0" err="1" smtClean="0"/>
              <a:t>m</a:t>
            </a:r>
            <a:r>
              <a:rPr lang="en-US" baseline="-25000" dirty="0" err="1" smtClean="0"/>
              <a:t>N,x</a:t>
            </a:r>
            <a:r>
              <a:rPr lang="en-US" dirty="0" smtClean="0"/>
              <a:t>,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N,y</a:t>
            </a:r>
            <a:r>
              <a:rPr lang="en-US" dirty="0" smtClean="0"/>
              <a:t>,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pPr lvl="1"/>
            <a:endParaRPr lang="en-US" baseline="-25000" dirty="0"/>
          </a:p>
          <a:p>
            <a:r>
              <a:rPr lang="en-US" dirty="0" smtClean="0"/>
              <a:t>m = estimated coordinates of a landmark</a:t>
            </a:r>
          </a:p>
          <a:p>
            <a:r>
              <a:rPr lang="en-US" dirty="0" smtClean="0"/>
              <a:t>s = sensor’s signature for this landmark</a:t>
            </a:r>
          </a:p>
          <a:p>
            <a:endParaRPr lang="en-US" dirty="0" smtClean="0"/>
          </a:p>
          <a:p>
            <a:r>
              <a:rPr lang="en-US" dirty="0" smtClean="0"/>
              <a:t>Very similar to EKF localization, starting at origin</a:t>
            </a:r>
          </a:p>
        </p:txBody>
      </p:sp>
    </p:spTree>
    <p:extLst>
      <p:ext uri="{BB962C8B-B14F-4D97-AF65-F5344CB8AC3E}">
        <p14:creationId xmlns:p14="http://schemas.microsoft.com/office/powerpoint/2010/main" val="2519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EKF-SLAM</a:t>
            </a:r>
            <a:endParaRPr lang="en-US" dirty="0"/>
          </a:p>
        </p:txBody>
      </p:sp>
      <p:pic>
        <p:nvPicPr>
          <p:cNvPr id="7" name="Content Placeholder 6" descr="Screen Shot 2012-12-03 at 9.36.4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457200" y="1333770"/>
            <a:ext cx="8229600" cy="4525963"/>
          </a:xfrm>
        </p:spPr>
      </p:pic>
      <p:sp>
        <p:nvSpPr>
          <p:cNvPr id="3" name="TextBox 2"/>
          <p:cNvSpPr txBox="1"/>
          <p:nvPr/>
        </p:nvSpPr>
        <p:spPr>
          <a:xfrm>
            <a:off x="932495" y="6189725"/>
            <a:ext cx="3522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Grey: Robot Pose Estimate</a:t>
            </a:r>
          </a:p>
          <a:p>
            <a:r>
              <a:rPr lang="en-US" dirty="0" smtClean="0"/>
              <a:t>White: Landmark Location Estimate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80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Camera</a:t>
            </a:r>
          </a:p>
          <a:p>
            <a:r>
              <a:rPr lang="en-US" dirty="0" smtClean="0"/>
              <a:t>What’s harder?</a:t>
            </a:r>
          </a:p>
          <a:p>
            <a:r>
              <a:rPr lang="en-US" dirty="0" smtClean="0"/>
              <a:t>How could it be possible?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668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Histogram Filter</a:t>
            </a:r>
          </a:p>
          <a:p>
            <a:pPr lvl="1"/>
            <a:r>
              <a:rPr lang="en-US" dirty="0" smtClean="0"/>
              <a:t>Discrete</a:t>
            </a:r>
          </a:p>
          <a:p>
            <a:pPr lvl="1"/>
            <a:r>
              <a:rPr lang="en-US" dirty="0" smtClean="0"/>
              <a:t>Multimodal </a:t>
            </a:r>
          </a:p>
          <a:p>
            <a:endParaRPr lang="en-US" dirty="0"/>
          </a:p>
          <a:p>
            <a:r>
              <a:rPr lang="en-US" dirty="0" smtClean="0"/>
              <a:t>Particle Filter</a:t>
            </a:r>
          </a:p>
          <a:p>
            <a:pPr lvl="1"/>
            <a:r>
              <a:rPr lang="en-US" dirty="0" smtClean="0"/>
              <a:t>Continuous</a:t>
            </a:r>
          </a:p>
          <a:p>
            <a:pPr lvl="1"/>
            <a:r>
              <a:rPr lang="en-US" dirty="0" smtClean="0"/>
              <a:t>Multimodal 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Kalman</a:t>
            </a:r>
            <a:r>
              <a:rPr lang="en-US" dirty="0" smtClean="0"/>
              <a:t> Filter</a:t>
            </a:r>
          </a:p>
          <a:p>
            <a:pPr lvl="1"/>
            <a:r>
              <a:rPr lang="en-US" dirty="0" smtClean="0"/>
              <a:t>Continuous </a:t>
            </a:r>
          </a:p>
          <a:p>
            <a:pPr lvl="1"/>
            <a:r>
              <a:rPr lang="en-US" dirty="0" err="1" smtClean="0"/>
              <a:t>Unimodal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1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GraphSLAM</a:t>
            </a:r>
            <a:endParaRPr lang="en-US" dirty="0"/>
          </a:p>
        </p:txBody>
      </p:sp>
      <p:pic>
        <p:nvPicPr>
          <p:cNvPr id="7" name="Content Placeholder 6" descr="Screen Shot 2012-12-02 at 11.23.1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21" r="-27221"/>
          <a:stretch>
            <a:fillRect/>
          </a:stretch>
        </p:blipFill>
        <p:spPr>
          <a:xfrm>
            <a:off x="982977" y="2590800"/>
            <a:ext cx="6988716" cy="4159581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76400"/>
            <a:ext cx="8229600" cy="48981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SLAM can be interpreted as a sparse graph of nodes and constraints between nodes. </a:t>
            </a:r>
          </a:p>
        </p:txBody>
      </p:sp>
    </p:spTree>
    <p:extLst>
      <p:ext uri="{BB962C8B-B14F-4D97-AF65-F5344CB8AC3E}">
        <p14:creationId xmlns:p14="http://schemas.microsoft.com/office/powerpoint/2010/main" val="1746155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GraphSLAM</a:t>
            </a:r>
            <a:endParaRPr lang="en-US" dirty="0"/>
          </a:p>
        </p:txBody>
      </p:sp>
      <p:pic>
        <p:nvPicPr>
          <p:cNvPr id="7" name="Content Placeholder 6" descr="Screen Shot 2012-12-02 at 11.23.1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21" r="-27221"/>
          <a:stretch>
            <a:fillRect/>
          </a:stretch>
        </p:blipFill>
        <p:spPr>
          <a:xfrm>
            <a:off x="5732584" y="4722915"/>
            <a:ext cx="3587261" cy="2135085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76400"/>
            <a:ext cx="8229600" cy="48981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SLAM can be interpreted as a sparse graph of nodes and constraints between nodes. </a:t>
            </a:r>
          </a:p>
          <a:p>
            <a:r>
              <a:rPr lang="en-US" sz="2400" b="1" dirty="0" smtClean="0"/>
              <a:t>nodes</a:t>
            </a:r>
            <a:r>
              <a:rPr lang="en-US" sz="2400" b="1" dirty="0"/>
              <a:t>: </a:t>
            </a:r>
            <a:r>
              <a:rPr lang="en-US" sz="2400" dirty="0"/>
              <a:t>robot locations and map-feature locations </a:t>
            </a:r>
          </a:p>
          <a:p>
            <a:r>
              <a:rPr lang="en-US" sz="2400" b="1" dirty="0" smtClean="0"/>
              <a:t>edges</a:t>
            </a:r>
            <a:r>
              <a:rPr lang="en-US" sz="2400" b="1" dirty="0"/>
              <a:t>: </a:t>
            </a:r>
            <a:r>
              <a:rPr lang="en-US" sz="2400" dirty="0"/>
              <a:t>constraints between </a:t>
            </a:r>
            <a:endParaRPr lang="en-US" sz="2400" dirty="0" smtClean="0"/>
          </a:p>
          <a:p>
            <a:pPr lvl="1"/>
            <a:r>
              <a:rPr lang="en-US" sz="2400" dirty="0" smtClean="0"/>
              <a:t>consecutive </a:t>
            </a:r>
            <a:r>
              <a:rPr lang="en-US" sz="2400" dirty="0"/>
              <a:t>robot poses (given by the </a:t>
            </a:r>
            <a:r>
              <a:rPr lang="en-US" sz="2400" dirty="0" err="1"/>
              <a:t>odometry</a:t>
            </a:r>
            <a:r>
              <a:rPr lang="en-US" sz="2400" dirty="0"/>
              <a:t> input </a:t>
            </a:r>
            <a:r>
              <a:rPr lang="en-US" sz="2400" b="1" dirty="0"/>
              <a:t>u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sz="2400" dirty="0" smtClean="0"/>
              <a:t>robot </a:t>
            </a:r>
            <a:r>
              <a:rPr lang="en-US" sz="2400" dirty="0"/>
              <a:t>poses and the features observed from these poses. </a:t>
            </a:r>
          </a:p>
        </p:txBody>
      </p:sp>
    </p:spTree>
    <p:extLst>
      <p:ext uri="{BB962C8B-B14F-4D97-AF65-F5344CB8AC3E}">
        <p14:creationId xmlns:p14="http://schemas.microsoft.com/office/powerpoint/2010/main" val="24854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GraphSLAM</a:t>
            </a:r>
            <a:endParaRPr lang="en-US" dirty="0"/>
          </a:p>
        </p:txBody>
      </p:sp>
      <p:pic>
        <p:nvPicPr>
          <p:cNvPr id="7" name="Content Placeholder 6" descr="Screen Shot 2012-12-02 at 11.23.1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21" r="-27221"/>
          <a:stretch>
            <a:fillRect/>
          </a:stretch>
        </p:blipFill>
        <p:spPr>
          <a:xfrm>
            <a:off x="-328639" y="4220308"/>
            <a:ext cx="4431716" cy="2637692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76400"/>
            <a:ext cx="8229600" cy="48981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Key property: constraints are not to be thought as rigid constraints but as soft constraints </a:t>
            </a:r>
            <a:endParaRPr lang="en-US" sz="2000" dirty="0" smtClean="0"/>
          </a:p>
          <a:p>
            <a:pPr lvl="1"/>
            <a:r>
              <a:rPr lang="en-US" sz="2000" dirty="0" smtClean="0"/>
              <a:t>Constraints acting </a:t>
            </a:r>
            <a:r>
              <a:rPr lang="en-US" sz="2000" dirty="0"/>
              <a:t>like </a:t>
            </a:r>
            <a:r>
              <a:rPr lang="en-US" sz="2000" b="1" dirty="0"/>
              <a:t>springs </a:t>
            </a:r>
            <a:endParaRPr lang="en-US" sz="2000" b="1" dirty="0" smtClean="0"/>
          </a:p>
          <a:p>
            <a:endParaRPr lang="en-US" sz="2000" dirty="0"/>
          </a:p>
          <a:p>
            <a:r>
              <a:rPr lang="en-US" sz="2000" dirty="0" smtClean="0"/>
              <a:t>Solve </a:t>
            </a:r>
            <a:r>
              <a:rPr lang="en-US" sz="2000" dirty="0"/>
              <a:t>full SLAM by relaxing these constraints </a:t>
            </a:r>
            <a:endParaRPr lang="en-US" sz="2000" dirty="0" smtClean="0"/>
          </a:p>
          <a:p>
            <a:pPr lvl="1"/>
            <a:r>
              <a:rPr lang="en-US" sz="2000" dirty="0" smtClean="0"/>
              <a:t>get </a:t>
            </a:r>
            <a:r>
              <a:rPr lang="en-US" sz="2000" dirty="0"/>
              <a:t>the best estimate of the robot path and the environment map by computing the </a:t>
            </a:r>
            <a:r>
              <a:rPr lang="en-US" sz="2000" b="1" dirty="0"/>
              <a:t>state of minimal energy </a:t>
            </a:r>
            <a:r>
              <a:rPr lang="en-US" sz="2000" dirty="0"/>
              <a:t>of this </a:t>
            </a:r>
            <a:r>
              <a:rPr lang="en-US" sz="2000" dirty="0" smtClean="0"/>
              <a:t>spring mass network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865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GraphSLAM</a:t>
            </a:r>
            <a:endParaRPr lang="en-US" dirty="0"/>
          </a:p>
        </p:txBody>
      </p:sp>
      <p:pic>
        <p:nvPicPr>
          <p:cNvPr id="7" name="Content Placeholder 6" descr="Screen Shot 2012-12-03 at 9.25.22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" r="208" b="67183"/>
          <a:stretch/>
        </p:blipFill>
        <p:spPr>
          <a:xfrm>
            <a:off x="457200" y="1600200"/>
            <a:ext cx="8229600" cy="3907589"/>
          </a:xfrm>
        </p:spPr>
      </p:pic>
    </p:spTree>
    <p:extLst>
      <p:ext uri="{BB962C8B-B14F-4D97-AF65-F5344CB8AC3E}">
        <p14:creationId xmlns:p14="http://schemas.microsoft.com/office/powerpoint/2010/main" val="1951665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GraphSLAM</a:t>
            </a:r>
            <a:endParaRPr lang="en-US" dirty="0"/>
          </a:p>
        </p:txBody>
      </p:sp>
      <p:pic>
        <p:nvPicPr>
          <p:cNvPr id="7" name="Content Placeholder 6" descr="Screen Shot 2012-12-03 at 9.25.22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3" b="35065"/>
          <a:stretch/>
        </p:blipFill>
        <p:spPr>
          <a:xfrm>
            <a:off x="457200" y="1804737"/>
            <a:ext cx="8229600" cy="3836737"/>
          </a:xfrm>
        </p:spPr>
      </p:pic>
    </p:spTree>
    <p:extLst>
      <p:ext uri="{BB962C8B-B14F-4D97-AF65-F5344CB8AC3E}">
        <p14:creationId xmlns:p14="http://schemas.microsoft.com/office/powerpoint/2010/main" val="418915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GraphSLAM</a:t>
            </a:r>
            <a:endParaRPr lang="en-US" dirty="0"/>
          </a:p>
        </p:txBody>
      </p:sp>
      <p:pic>
        <p:nvPicPr>
          <p:cNvPr id="7" name="Content Placeholder 6" descr="Screen Shot 2012-12-03 at 9.25.22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64" b="-2574"/>
          <a:stretch/>
        </p:blipFill>
        <p:spPr/>
      </p:pic>
    </p:spTree>
    <p:extLst>
      <p:ext uri="{BB962C8B-B14F-4D97-AF65-F5344CB8AC3E}">
        <p14:creationId xmlns:p14="http://schemas.microsoft.com/office/powerpoint/2010/main" val="54346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 graph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Inference: solve system of linear equations to get map and 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7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545363"/>
              </p:ext>
            </p:extLst>
          </p:nvPr>
        </p:nvGraphicFramePr>
        <p:xfrm>
          <a:off x="4618890" y="2344616"/>
          <a:ext cx="323557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262"/>
                <a:gridCol w="539262"/>
                <a:gridCol w="539262"/>
                <a:gridCol w="539262"/>
                <a:gridCol w="539262"/>
                <a:gridCol w="539262"/>
              </a:tblGrid>
              <a:tr h="5462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3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m</a:t>
                      </a:r>
                      <a:r>
                        <a:rPr lang="en-US" baseline="-25000" dirty="0" smtClean="0"/>
                        <a:t>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m</a:t>
                      </a:r>
                      <a:r>
                        <a:rPr lang="en-US" baseline="-25000" dirty="0" smtClean="0"/>
                        <a:t>2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546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-1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5462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-1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5462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3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5462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5462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Isosceles Triangle 4"/>
          <p:cNvSpPr/>
          <p:nvPr/>
        </p:nvSpPr>
        <p:spPr>
          <a:xfrm rot="15477983" flipV="1">
            <a:off x="1307029" y="1904901"/>
            <a:ext cx="387419" cy="605789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15477983" flipV="1">
            <a:off x="2397276" y="1609240"/>
            <a:ext cx="387419" cy="605789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>
            <a:stCxn id="9" idx="3"/>
            <a:endCxn id="5" idx="0"/>
          </p:cNvCxnSpPr>
          <p:nvPr/>
        </p:nvCxnSpPr>
        <p:spPr>
          <a:xfrm flipH="1">
            <a:off x="1796977" y="1975283"/>
            <a:ext cx="497770" cy="169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07111" y="17274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53417" y="2275732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356337" y="1975283"/>
                <a:ext cx="4010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baseline="-25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337" y="1975283"/>
                <a:ext cx="401071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87568" y="3412482"/>
                <a:ext cx="4431322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1</a:t>
                </a:r>
                <a:r>
                  <a:rPr lang="en-US" dirty="0"/>
                  <a:t>. The equation is changed so that both </a:t>
                </a:r>
                <a14:m>
                  <m:oMath xmlns=""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terms are grouped together and the term,</a:t>
                </a:r>
              </a:p>
              <a:p>
                <a:r>
                  <a:rPr lang="en-US" dirty="0"/>
                  <a:t>corresponding to the </a:t>
                </a:r>
                <a:r>
                  <a:rPr lang="en-US" u="sng" dirty="0"/>
                  <a:t>source pose</a:t>
                </a:r>
                <a:r>
                  <a:rPr lang="en-US" dirty="0"/>
                  <a:t>, has positive sign: </a:t>
                </a:r>
                <a:endParaRPr lang="en-US" dirty="0" smtClean="0"/>
              </a:p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 </m:t>
                      </m:r>
                      <m:r>
                        <a:rPr lang="en-US" i="1" dirty="0">
                          <a:latin typeface="Cambria Math"/>
                        </a:rPr>
                        <m:t>−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 = −</m:t>
                      </m:r>
                      <m:r>
                        <a:rPr lang="en-US" i="1" dirty="0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Then</a:t>
                </a:r>
                <a:r>
                  <a:rPr lang="en-US" dirty="0"/>
                  <a:t>, +1 and -</a:t>
                </a:r>
                <a:r>
                  <a:rPr lang="en-US" dirty="0" smtClean="0"/>
                  <a:t>1 coefficients are </a:t>
                </a:r>
                <a:r>
                  <a:rPr lang="en-US" dirty="0"/>
                  <a:t>added to the </a:t>
                </a:r>
                <a:r>
                  <a:rPr lang="en-US" dirty="0" smtClean="0"/>
                  <a:t>matrix. </a:t>
                </a:r>
                <a:r>
                  <a:rPr lang="en-US" dirty="0"/>
                  <a:t>The -5 constraint is added to the </a:t>
                </a:r>
                <a:r>
                  <a:rPr lang="en-US" dirty="0" smtClean="0"/>
                  <a:t>corresponding source pose </a:t>
                </a:r>
                <a:r>
                  <a:rPr lang="en-US" dirty="0"/>
                  <a:t>element in the vector.</a:t>
                </a:r>
              </a:p>
              <a:p>
                <a:r>
                  <a:rPr lang="en-US" dirty="0"/>
                  <a:t>2. You do the same for the equation with positive sign for the destination pose</a:t>
                </a:r>
                <a:r>
                  <a:rPr lang="en-US" dirty="0" smtClean="0"/>
                  <a:t>:</a:t>
                </a:r>
              </a:p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 </m:t>
                      </m:r>
                      <m:r>
                        <a:rPr lang="en-US" i="1" dirty="0">
                          <a:latin typeface="Cambria Math"/>
                        </a:rPr>
                        <m:t>− 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 = </m:t>
                      </m:r>
                      <m:r>
                        <a:rPr lang="en-US" i="1" dirty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68" y="3412482"/>
                <a:ext cx="4431322" cy="3416320"/>
              </a:xfrm>
              <a:prstGeom prst="rect">
                <a:avLst/>
              </a:prstGeom>
              <a:blipFill rotWithShape="1">
                <a:blip r:embed="rId7"/>
                <a:stretch>
                  <a:fillRect l="-1238" t="-893" r="-1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87568" y="759354"/>
            <a:ext cx="8909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Each observation (movement, sensing) adds a constraint to the matrix and </a:t>
            </a:r>
            <a:r>
              <a:rPr lang="en-US" dirty="0" smtClean="0"/>
              <a:t>vector through addition </a:t>
            </a:r>
            <a:r>
              <a:rPr lang="en-US" dirty="0"/>
              <a:t>to the four elements of the matrix defined over those entities.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58778" y="2890911"/>
            <a:ext cx="1096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2</a:t>
            </a:r>
            <a:r>
              <a:rPr lang="en-US" dirty="0" smtClean="0"/>
              <a:t> = x</a:t>
            </a:r>
            <a:r>
              <a:rPr lang="en-US" baseline="-25000" dirty="0"/>
              <a:t>1</a:t>
            </a:r>
            <a:r>
              <a:rPr lang="en-US" dirty="0" smtClean="0"/>
              <a:t> + 5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4851" y="4553743"/>
            <a:ext cx="178191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x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– x</a:t>
            </a:r>
            <a:r>
              <a:rPr lang="en-US" sz="1600" baseline="-25000" dirty="0"/>
              <a:t>2</a:t>
            </a:r>
            <a:r>
              <a:rPr lang="en-US" sz="1600" dirty="0" smtClean="0"/>
              <a:t> = -5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54851" y="6490248"/>
            <a:ext cx="178191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x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- x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= 5</a:t>
            </a:r>
            <a:endParaRPr lang="en-US" sz="1600" dirty="0"/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0598982"/>
              </p:ext>
            </p:extLst>
          </p:nvPr>
        </p:nvGraphicFramePr>
        <p:xfrm>
          <a:off x="8006860" y="2890911"/>
          <a:ext cx="1090246" cy="2733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123"/>
                <a:gridCol w="545123"/>
              </a:tblGrid>
              <a:tr h="546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-5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/>
                </a:tc>
              </a:tr>
              <a:tr h="54629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5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/>
                </a:tc>
              </a:tr>
              <a:tr h="54629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54629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-25000" dirty="0"/>
                    </a:p>
                    <a:p>
                      <a:endParaRPr lang="en-US" dirty="0"/>
                    </a:p>
                  </a:txBody>
                  <a:tcPr/>
                </a:tc>
              </a:tr>
              <a:tr h="54629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-25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985729" y="1770527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Ω</a:t>
            </a:r>
            <a:r>
              <a:rPr lang="en-US" dirty="0" smtClean="0"/>
              <a:t>                                             </a:t>
            </a:r>
            <a:r>
              <a:rPr lang="en-US" dirty="0" err="1" smtClean="0"/>
              <a:t>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9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797159"/>
              </p:ext>
            </p:extLst>
          </p:nvPr>
        </p:nvGraphicFramePr>
        <p:xfrm>
          <a:off x="3376246" y="3670496"/>
          <a:ext cx="3235572" cy="3277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262"/>
                <a:gridCol w="539262"/>
                <a:gridCol w="539262"/>
                <a:gridCol w="539262"/>
                <a:gridCol w="539262"/>
                <a:gridCol w="539262"/>
              </a:tblGrid>
              <a:tr h="5462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6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-1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5462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-1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5462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5462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5462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0083007"/>
              </p:ext>
            </p:extLst>
          </p:nvPr>
        </p:nvGraphicFramePr>
        <p:xfrm>
          <a:off x="6764216" y="4216791"/>
          <a:ext cx="1090246" cy="273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123"/>
                <a:gridCol w="545123"/>
              </a:tblGrid>
              <a:tr h="546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-5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</a:tr>
              <a:tr h="54629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5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629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629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629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Isosceles Triangle 7"/>
          <p:cNvSpPr/>
          <p:nvPr/>
        </p:nvSpPr>
        <p:spPr>
          <a:xfrm rot="15477983" flipV="1">
            <a:off x="445300" y="1924990"/>
            <a:ext cx="387419" cy="605789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15477983" flipV="1">
            <a:off x="1535547" y="1629329"/>
            <a:ext cx="387419" cy="605789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>
            <a:stCxn id="9" idx="3"/>
            <a:endCxn id="8" idx="0"/>
          </p:cNvCxnSpPr>
          <p:nvPr/>
        </p:nvCxnSpPr>
        <p:spPr>
          <a:xfrm flipH="1">
            <a:off x="935248" y="1995372"/>
            <a:ext cx="497770" cy="169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45382" y="174755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1688" y="2295821"/>
                <a:ext cx="4639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88" y="2295821"/>
                <a:ext cx="463973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94608" y="1995372"/>
                <a:ext cx="4692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608" y="1995372"/>
                <a:ext cx="46929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2966" y="2804829"/>
                <a:ext cx="1403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66" y="2804829"/>
                <a:ext cx="140314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Isosceles Triangle 14"/>
          <p:cNvSpPr/>
          <p:nvPr/>
        </p:nvSpPr>
        <p:spPr>
          <a:xfrm rot="15477983" flipV="1">
            <a:off x="2581890" y="1349749"/>
            <a:ext cx="387419" cy="605789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>
            <a:stCxn id="15" idx="3"/>
          </p:cNvCxnSpPr>
          <p:nvPr/>
        </p:nvCxnSpPr>
        <p:spPr>
          <a:xfrm flipH="1">
            <a:off x="1981591" y="1715792"/>
            <a:ext cx="497770" cy="169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91725" y="1467977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540951" y="1715792"/>
                <a:ext cx="4692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951" y="1715792"/>
                <a:ext cx="46929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36125" y="7187418"/>
                <a:ext cx="55335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𝜴</m:t>
                      </m:r>
                    </m:oMath>
                  </m:oMathPara>
                </a14:m>
                <a:endParaRPr lang="en-US" sz="2400" b="1" dirty="0" smtClean="0"/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125" y="7187418"/>
                <a:ext cx="553357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092463" y="7187418"/>
                <a:ext cx="58541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𝝃</m:t>
                      </m:r>
                    </m:oMath>
                  </m:oMathPara>
                </a14:m>
                <a:endParaRPr lang="en-US" sz="2400" b="1" dirty="0" smtClean="0"/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463" y="7187418"/>
                <a:ext cx="585417" cy="83099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5985729" y="1770527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Ω</a:t>
            </a:r>
            <a:r>
              <a:rPr lang="en-US" dirty="0" smtClean="0"/>
              <a:t>                                             </a:t>
            </a:r>
            <a:r>
              <a:rPr lang="en-US" dirty="0" err="1" smtClean="0"/>
              <a:t>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67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275929"/>
              </p:ext>
            </p:extLst>
          </p:nvPr>
        </p:nvGraphicFramePr>
        <p:xfrm>
          <a:off x="1082856" y="3809906"/>
          <a:ext cx="3235572" cy="3277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262"/>
                <a:gridCol w="539262"/>
                <a:gridCol w="539262"/>
                <a:gridCol w="539262"/>
                <a:gridCol w="539262"/>
                <a:gridCol w="539262"/>
              </a:tblGrid>
              <a:tr h="5462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6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-1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5462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-1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2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-1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5462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2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5462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5462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331459"/>
              </p:ext>
            </p:extLst>
          </p:nvPr>
        </p:nvGraphicFramePr>
        <p:xfrm>
          <a:off x="4783480" y="3809906"/>
          <a:ext cx="1090246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123"/>
                <a:gridCol w="545123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-5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9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-4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Isosceles Triangle 7"/>
          <p:cNvSpPr/>
          <p:nvPr/>
        </p:nvSpPr>
        <p:spPr>
          <a:xfrm rot="15477983" flipV="1">
            <a:off x="445300" y="1924990"/>
            <a:ext cx="387419" cy="605789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15477983" flipV="1">
            <a:off x="1535547" y="1629329"/>
            <a:ext cx="387419" cy="605789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>
            <a:stCxn id="9" idx="3"/>
            <a:endCxn id="8" idx="0"/>
          </p:cNvCxnSpPr>
          <p:nvPr/>
        </p:nvCxnSpPr>
        <p:spPr>
          <a:xfrm flipH="1">
            <a:off x="935248" y="1995372"/>
            <a:ext cx="497770" cy="169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45382" y="174755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1688" y="2295821"/>
                <a:ext cx="4639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88" y="2295821"/>
                <a:ext cx="463973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94608" y="1995372"/>
                <a:ext cx="4692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608" y="1995372"/>
                <a:ext cx="46929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2966" y="2804829"/>
                <a:ext cx="12638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=""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=9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66" y="2804829"/>
                <a:ext cx="1263808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338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Isosceles Triangle 14"/>
          <p:cNvSpPr/>
          <p:nvPr/>
        </p:nvSpPr>
        <p:spPr>
          <a:xfrm rot="15477983" flipV="1">
            <a:off x="2581890" y="1349749"/>
            <a:ext cx="387419" cy="605789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>
            <a:stCxn id="15" idx="3"/>
          </p:cNvCxnSpPr>
          <p:nvPr/>
        </p:nvCxnSpPr>
        <p:spPr>
          <a:xfrm flipH="1">
            <a:off x="1981591" y="1715792"/>
            <a:ext cx="497770" cy="169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91725" y="1467977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540951" y="1715792"/>
                <a:ext cx="4692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951" y="1715792"/>
                <a:ext cx="46929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5-Point Star 19"/>
          <p:cNvSpPr/>
          <p:nvPr/>
        </p:nvSpPr>
        <p:spPr>
          <a:xfrm>
            <a:off x="1082856" y="713414"/>
            <a:ext cx="328246" cy="31652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20" idx="3"/>
          </p:cNvCxnSpPr>
          <p:nvPr/>
        </p:nvCxnSpPr>
        <p:spPr>
          <a:xfrm>
            <a:off x="1348412" y="1029936"/>
            <a:ext cx="308122" cy="78669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35226" y="109864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8614511"/>
              </p:ext>
            </p:extLst>
          </p:nvPr>
        </p:nvGraphicFramePr>
        <p:xfrm>
          <a:off x="4618890" y="2344616"/>
          <a:ext cx="323557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262"/>
                <a:gridCol w="539262"/>
                <a:gridCol w="539262"/>
                <a:gridCol w="539262"/>
                <a:gridCol w="539262"/>
                <a:gridCol w="539262"/>
              </a:tblGrid>
              <a:tr h="5462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3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m</a:t>
                      </a:r>
                      <a:r>
                        <a:rPr lang="en-US" baseline="-25000" dirty="0" smtClean="0"/>
                        <a:t>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m</a:t>
                      </a:r>
                      <a:r>
                        <a:rPr lang="en-US" baseline="-25000" dirty="0" smtClean="0"/>
                        <a:t>2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546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-1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5462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-1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2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-1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5462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3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2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5462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5462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6957546"/>
              </p:ext>
            </p:extLst>
          </p:nvPr>
        </p:nvGraphicFramePr>
        <p:xfrm>
          <a:off x="8006860" y="2890911"/>
          <a:ext cx="1090246" cy="2733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123"/>
                <a:gridCol w="545123"/>
              </a:tblGrid>
              <a:tr h="546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-5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/>
                </a:tc>
              </a:tr>
              <a:tr h="54629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9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/>
                </a:tc>
              </a:tr>
              <a:tr h="54629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-4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54629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-25000" dirty="0"/>
                    </a:p>
                    <a:p>
                      <a:endParaRPr lang="en-US" dirty="0"/>
                    </a:p>
                  </a:txBody>
                  <a:tcPr/>
                </a:tc>
              </a:tr>
              <a:tr h="54629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-25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429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Example</a:t>
            </a:r>
            <a:endParaRPr lang="en-US" b="0" dirty="0"/>
          </a:p>
        </p:txBody>
      </p:sp>
      <p:pic>
        <p:nvPicPr>
          <p:cNvPr id="1287173" name="Picture 5" descr="pGive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7" b="37541"/>
          <a:stretch/>
        </p:blipFill>
        <p:spPr bwMode="auto">
          <a:xfrm>
            <a:off x="1600200" y="1938815"/>
            <a:ext cx="6280150" cy="7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600200" y="1405415"/>
            <a:ext cx="5943600" cy="468630"/>
            <a:chOff x="1828800" y="1828800"/>
            <a:chExt cx="5943600" cy="468630"/>
          </a:xfrm>
        </p:grpSpPr>
        <p:sp>
          <p:nvSpPr>
            <p:cNvPr id="2" name="Rectangle 1"/>
            <p:cNvSpPr/>
            <p:nvPr/>
          </p:nvSpPr>
          <p:spPr>
            <a:xfrm>
              <a:off x="1828800" y="1828800"/>
              <a:ext cx="5943600" cy="46863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276600" y="189738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438526" y="208597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97192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9123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15315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310" y="1515430"/>
            <a:ext cx="3857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pGive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59"/>
          <a:stretch/>
        </p:blipFill>
        <p:spPr bwMode="auto">
          <a:xfrm>
            <a:off x="1606296" y="2667000"/>
            <a:ext cx="6280150" cy="7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032836" y="838200"/>
            <a:ext cx="723900" cy="56721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80486" y="931307"/>
            <a:ext cx="2286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42412" y="111990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1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SLAM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942492"/>
                <a:ext cx="8229600" cy="3632044"/>
              </a:xfrm>
            </p:spPr>
            <p:txBody>
              <a:bodyPr/>
              <a:lstStyle/>
              <a:p>
                <a:r>
                  <a:rPr lang="en-US" dirty="0" smtClean="0"/>
                  <a:t>To solve for the position of the robot and landmarks, invert </a:t>
                </a:r>
                <a14:m>
                  <m:oMath xmlns=""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Ω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and multiply by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𝜉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942492"/>
                <a:ext cx="8229600" cy="3632044"/>
              </a:xfrm>
              <a:blipFill rotWithShape="1">
                <a:blip r:embed="rId2"/>
                <a:stretch>
                  <a:fillRect t="-1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184381" y="1676400"/>
                <a:ext cx="239546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𝜇</m:t>
                      </m:r>
                      <m:r>
                        <a:rPr lang="en-US" sz="4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latin typeface="Cambria Math"/>
                            </a:rPr>
                            <m:t>Ω</m:t>
                          </m:r>
                        </m:e>
                        <m:sup>
                          <m:r>
                            <a:rPr lang="en-US" sz="40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4000" i="1">
                          <a:latin typeface="Cambria Math"/>
                        </a:rPr>
                        <m:t>𝜉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381" y="1676400"/>
                <a:ext cx="2395464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165144" y="537272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Ωξ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0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88523" y="3812883"/>
            <a:ext cx="4103077" cy="23534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152358" y="3812883"/>
                <a:ext cx="239546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latin typeface="Cambria Math"/>
                            </a:rPr>
                            <m:t>Ω</m:t>
                          </m:r>
                        </m:e>
                        <m:sup>
                          <m:r>
                            <a:rPr lang="en-US" sz="40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4000" i="1">
                          <a:latin typeface="Cambria Math"/>
                        </a:rPr>
                        <m:t>𝜉</m:t>
                      </m:r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r>
                        <a:rPr lang="en-US" sz="4000" b="0" i="1" smtClean="0">
                          <a:latin typeface="Cambria Math"/>
                        </a:rPr>
                        <m:t>𝜇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358" y="3812883"/>
                <a:ext cx="2395463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96553" y="4461676"/>
                <a:ext cx="3488071" cy="1231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53" y="4461676"/>
                <a:ext cx="3488071" cy="123174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39970" y="1711569"/>
                <a:ext cx="294249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i="1" dirty="0" smtClean="0">
                    <a:latin typeface="Cambria Math"/>
                  </a:rPr>
                  <a:t>3 robot movements:</a:t>
                </a:r>
                <a:endParaRPr lang="en-US" sz="2400" b="0" i="1" dirty="0" smtClean="0">
                  <a:latin typeface="Cambria Math"/>
                </a:endParaRPr>
              </a:p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=−3</m:t>
                      </m:r>
                    </m:oMath>
                  </m:oMathPara>
                </a14:m>
                <a:endParaRPr lang="en-US" sz="2400" b="0" dirty="0" smtClean="0"/>
              </a:p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+5</m:t>
                      </m:r>
                    </m:oMath>
                  </m:oMathPara>
                </a14:m>
                <a:endParaRPr lang="en-US" sz="2400" b="0" dirty="0" smtClean="0"/>
              </a:p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70" y="1711569"/>
                <a:ext cx="2942492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3320" t="-3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7200" y="3935994"/>
                <a:ext cx="25667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 smtClean="0">
                    <a:latin typeface="Cambria Math"/>
                  </a:rPr>
                  <a:t>Resulting </a:t>
                </a:r>
                <a14:m>
                  <m:oMath xmlns=""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Ω</m:t>
                    </m:r>
                  </m:oMath>
                </a14:m>
                <a:r>
                  <a:rPr lang="en-US" sz="2400" i="1" dirty="0" smtClean="0">
                    <a:latin typeface="Cambria Math"/>
                  </a:rPr>
                  <a:t> and </a:t>
                </a:r>
                <a14:m>
                  <m:oMath xmlns=""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𝜉</m:t>
                    </m:r>
                  </m:oMath>
                </a14:m>
                <a:r>
                  <a:rPr lang="en-US" sz="2400" i="1" dirty="0" smtClean="0">
                    <a:latin typeface="Cambria Math"/>
                  </a:rPr>
                  <a:t>:</a:t>
                </a:r>
                <a:endParaRPr lang="en-US" sz="24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935994"/>
                <a:ext cx="2566793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3563" t="-10667" r="-261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975476" y="4614075"/>
                <a:ext cx="3905172" cy="1231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76" y="4614075"/>
                <a:ext cx="3905172" cy="12317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018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update time of the graph is constant.</a:t>
            </a:r>
          </a:p>
          <a:p>
            <a:r>
              <a:rPr lang="en-US" dirty="0" smtClean="0"/>
              <a:t>The required memory is linear in the number of features.</a:t>
            </a:r>
          </a:p>
          <a:p>
            <a:r>
              <a:rPr lang="en-US" dirty="0" smtClean="0"/>
              <a:t>Final graph optimization can become computationally costly if the robot path is long.</a:t>
            </a:r>
          </a:p>
          <a:p>
            <a:r>
              <a:rPr lang="en-US" dirty="0" smtClean="0"/>
              <a:t>Impressing results with even hundred million features.</a:t>
            </a:r>
          </a:p>
        </p:txBody>
      </p:sp>
    </p:spTree>
    <p:extLst>
      <p:ext uri="{BB962C8B-B14F-4D97-AF65-F5344CB8AC3E}">
        <p14:creationId xmlns:p14="http://schemas.microsoft.com/office/powerpoint/2010/main" val="3594812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Example</a:t>
            </a:r>
            <a:endParaRPr lang="en-US" b="0" dirty="0"/>
          </a:p>
        </p:txBody>
      </p:sp>
      <p:pic>
        <p:nvPicPr>
          <p:cNvPr id="1287173" name="Picture 5" descr="pGive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7" b="37541"/>
          <a:stretch/>
        </p:blipFill>
        <p:spPr bwMode="auto">
          <a:xfrm>
            <a:off x="1600200" y="1938815"/>
            <a:ext cx="6280150" cy="7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600200" y="1405415"/>
            <a:ext cx="5943600" cy="468630"/>
            <a:chOff x="1828800" y="1828800"/>
            <a:chExt cx="5943600" cy="468630"/>
          </a:xfrm>
        </p:grpSpPr>
        <p:sp>
          <p:nvSpPr>
            <p:cNvPr id="2" name="Rectangle 1"/>
            <p:cNvSpPr/>
            <p:nvPr/>
          </p:nvSpPr>
          <p:spPr>
            <a:xfrm>
              <a:off x="1828800" y="1828800"/>
              <a:ext cx="5943600" cy="46863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276600" y="189738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438526" y="208597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97192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9123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15315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74" y="1515430"/>
            <a:ext cx="3857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pGive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59"/>
          <a:stretch/>
        </p:blipFill>
        <p:spPr bwMode="auto">
          <a:xfrm>
            <a:off x="1606296" y="2667000"/>
            <a:ext cx="6280150" cy="7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352800" y="838200"/>
            <a:ext cx="1333500" cy="56721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Right</a:t>
            </a:r>
            <a:endParaRPr lang="en-US" dirty="0"/>
          </a:p>
        </p:txBody>
      </p:sp>
      <p:pic>
        <p:nvPicPr>
          <p:cNvPr id="18" name="Picture 3" descr="pGivenO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19"/>
          <a:stretch/>
        </p:blipFill>
        <p:spPr bwMode="auto">
          <a:xfrm>
            <a:off x="1599210" y="3657600"/>
            <a:ext cx="6280150" cy="69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969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Example</a:t>
            </a:r>
            <a:endParaRPr lang="en-US" b="0" dirty="0"/>
          </a:p>
        </p:txBody>
      </p:sp>
      <p:pic>
        <p:nvPicPr>
          <p:cNvPr id="1287173" name="Picture 5" descr="pGive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7" b="37541"/>
          <a:stretch/>
        </p:blipFill>
        <p:spPr bwMode="auto">
          <a:xfrm>
            <a:off x="1600200" y="1938815"/>
            <a:ext cx="6280150" cy="7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600200" y="1405415"/>
            <a:ext cx="5943600" cy="468630"/>
            <a:chOff x="1828800" y="1828800"/>
            <a:chExt cx="5943600" cy="468630"/>
          </a:xfrm>
        </p:grpSpPr>
        <p:sp>
          <p:nvSpPr>
            <p:cNvPr id="2" name="Rectangle 1"/>
            <p:cNvSpPr/>
            <p:nvPr/>
          </p:nvSpPr>
          <p:spPr>
            <a:xfrm>
              <a:off x="1828800" y="1828800"/>
              <a:ext cx="5943600" cy="46863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276600" y="189738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438526" y="208597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97192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9123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15315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74" y="1515430"/>
            <a:ext cx="3857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pGive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59"/>
          <a:stretch/>
        </p:blipFill>
        <p:spPr bwMode="auto">
          <a:xfrm>
            <a:off x="1606296" y="2667000"/>
            <a:ext cx="6280150" cy="7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543300" y="838200"/>
            <a:ext cx="723900" cy="56721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3" descr="pGivenO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19"/>
          <a:stretch/>
        </p:blipFill>
        <p:spPr bwMode="auto">
          <a:xfrm>
            <a:off x="1599210" y="3657600"/>
            <a:ext cx="6280150" cy="69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810000" y="931307"/>
            <a:ext cx="2286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71926" y="111990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6" descr="pGivenOA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3"/>
          <a:stretch/>
        </p:blipFill>
        <p:spPr bwMode="auto">
          <a:xfrm>
            <a:off x="1609725" y="4531057"/>
            <a:ext cx="6315075" cy="149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579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Example</a:t>
            </a:r>
            <a:endParaRPr lang="en-US" b="0" dirty="0"/>
          </a:p>
        </p:txBody>
      </p:sp>
      <p:grpSp>
        <p:nvGrpSpPr>
          <p:cNvPr id="6" name="Group 5"/>
          <p:cNvGrpSpPr/>
          <p:nvPr/>
        </p:nvGrpSpPr>
        <p:grpSpPr>
          <a:xfrm>
            <a:off x="1600200" y="1405415"/>
            <a:ext cx="5943600" cy="468630"/>
            <a:chOff x="1828800" y="1828800"/>
            <a:chExt cx="5943600" cy="468630"/>
          </a:xfrm>
        </p:grpSpPr>
        <p:sp>
          <p:nvSpPr>
            <p:cNvPr id="2" name="Rectangle 1"/>
            <p:cNvSpPr/>
            <p:nvPr/>
          </p:nvSpPr>
          <p:spPr>
            <a:xfrm>
              <a:off x="1828800" y="1828800"/>
              <a:ext cx="5943600" cy="46863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276600" y="189738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438526" y="208597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97192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9123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15315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174" y="1515430"/>
            <a:ext cx="3857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4305300" y="838200"/>
            <a:ext cx="1181100" cy="56721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Right</a:t>
            </a:r>
            <a:endParaRPr lang="en-US" dirty="0"/>
          </a:p>
        </p:txBody>
      </p:sp>
      <p:pic>
        <p:nvPicPr>
          <p:cNvPr id="21" name="Picture 4" descr="pGivenOAO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5"/>
          <a:stretch/>
        </p:blipFill>
        <p:spPr bwMode="auto">
          <a:xfrm>
            <a:off x="1492250" y="2286000"/>
            <a:ext cx="6280150" cy="64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341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TAYLORM@C02GQ1D9DJWT3PP7" val="480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2034</Words>
  <Application>Microsoft Macintosh PowerPoint</Application>
  <PresentationFormat>On-screen Show (4:3)</PresentationFormat>
  <Paragraphs>508</Paragraphs>
  <Slides>62</Slides>
  <Notes>2</Notes>
  <HiddenSlides>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Office Theme</vt:lpstr>
      <vt:lpstr>Document</vt:lpstr>
      <vt:lpstr>http://www.uasvision.com/2013/10/09/dji-phantom-crashes-into-canadian-lake/</vt:lpstr>
      <vt:lpstr>HW2</vt:lpstr>
      <vt:lpstr>PowerPoint Presentation</vt:lpstr>
      <vt:lpstr>Due by 11:59pm on Wednesday, 10/16</vt:lpstr>
      <vt:lpstr>Overview</vt:lpstr>
      <vt:lpstr>Example</vt:lpstr>
      <vt:lpstr>Example</vt:lpstr>
      <vt:lpstr>Example</vt:lpstr>
      <vt:lpstr>Example</vt:lpstr>
      <vt:lpstr>Kalman Filter Model</vt:lpstr>
      <vt:lpstr>Kalman Filter</vt:lpstr>
      <vt:lpstr>Measurement Example</vt:lpstr>
      <vt:lpstr>Measurement Example</vt:lpstr>
      <vt:lpstr>Measurement Example</vt:lpstr>
      <vt:lpstr>Measurement Example</vt:lpstr>
      <vt:lpstr>Multiplying Two Gaussians</vt:lpstr>
      <vt:lpstr>Another point of view…</vt:lpstr>
      <vt:lpstr>Example</vt:lpstr>
      <vt:lpstr>Example</vt:lpstr>
      <vt:lpstr>Example</vt:lpstr>
      <vt:lpstr>Kalman Filter</vt:lpstr>
      <vt:lpstr>Motion Update</vt:lpstr>
      <vt:lpstr>Motion Update</vt:lpstr>
      <vt:lpstr>Motion Update</vt:lpstr>
      <vt:lpstr>Kalman Filter</vt:lpstr>
      <vt:lpstr>Kalman Filter in Multiple Dimensions</vt:lpstr>
      <vt:lpstr>Implementing a Kalman Filter example</vt:lpstr>
      <vt:lpstr>Implementing a Kalman Filter example</vt:lpstr>
      <vt:lpstr>Implementing a Kalman Filter</vt:lpstr>
      <vt:lpstr>Summary</vt:lpstr>
      <vt:lpstr>PowerPoint Presentation</vt:lpstr>
      <vt:lpstr>SLAM</vt:lpstr>
      <vt:lpstr>Three Basic Steps</vt:lpstr>
      <vt:lpstr>Three Basic Steps</vt:lpstr>
      <vt:lpstr>Three Basic Steps</vt:lpstr>
      <vt:lpstr>How to do SLAM</vt:lpstr>
      <vt:lpstr>How to do SLAM</vt:lpstr>
      <vt:lpstr>How to do SLAM</vt:lpstr>
      <vt:lpstr>How to do SLAM</vt:lpstr>
      <vt:lpstr>How to do SLAM</vt:lpstr>
      <vt:lpstr>How to do SLAM</vt:lpstr>
      <vt:lpstr>How to do SLAM</vt:lpstr>
      <vt:lpstr>How to do SLAM</vt:lpstr>
      <vt:lpstr>How to do SLAM</vt:lpstr>
      <vt:lpstr>The Essential SLAM Problem</vt:lpstr>
      <vt:lpstr>SLAM Paradigms</vt:lpstr>
      <vt:lpstr>EKF Slam</vt:lpstr>
      <vt:lpstr>EKF-SLAM</vt:lpstr>
      <vt:lpstr>Visual Slam</vt:lpstr>
      <vt:lpstr>GraphSLAM</vt:lpstr>
      <vt:lpstr>GraphSLAM</vt:lpstr>
      <vt:lpstr>GraphSLAM</vt:lpstr>
      <vt:lpstr>GraphSLAM</vt:lpstr>
      <vt:lpstr>GraphSLAM</vt:lpstr>
      <vt:lpstr>GraphSLAM</vt:lpstr>
      <vt:lpstr>GraphSLAM</vt:lpstr>
      <vt:lpstr>PowerPoint Presentation</vt:lpstr>
      <vt:lpstr>PowerPoint Presentation</vt:lpstr>
      <vt:lpstr>PowerPoint Presentation</vt:lpstr>
      <vt:lpstr>Graph SLAM</vt:lpstr>
      <vt:lpstr>Example</vt:lpstr>
      <vt:lpstr>GraphSLAM</vt:lpstr>
    </vt:vector>
  </TitlesOfParts>
  <Company>Lafayette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Taylor</dc:creator>
  <cp:lastModifiedBy>Matthew Taylor</cp:lastModifiedBy>
  <cp:revision>25</cp:revision>
  <dcterms:created xsi:type="dcterms:W3CDTF">2013-10-09T19:28:41Z</dcterms:created>
  <dcterms:modified xsi:type="dcterms:W3CDTF">2013-10-10T20:35:00Z</dcterms:modified>
</cp:coreProperties>
</file>