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6" r:id="rId2"/>
    <p:sldId id="405" r:id="rId3"/>
    <p:sldId id="439" r:id="rId4"/>
    <p:sldId id="392" r:id="rId5"/>
    <p:sldId id="398" r:id="rId6"/>
    <p:sldId id="445" r:id="rId7"/>
    <p:sldId id="436" r:id="rId8"/>
    <p:sldId id="399" r:id="rId9"/>
    <p:sldId id="400" r:id="rId10"/>
    <p:sldId id="444" r:id="rId11"/>
    <p:sldId id="401" r:id="rId12"/>
    <p:sldId id="438" r:id="rId13"/>
    <p:sldId id="402" r:id="rId14"/>
    <p:sldId id="403" r:id="rId15"/>
    <p:sldId id="404" r:id="rId16"/>
    <p:sldId id="446" r:id="rId17"/>
    <p:sldId id="408" r:id="rId18"/>
    <p:sldId id="409" r:id="rId19"/>
    <p:sldId id="410" r:id="rId20"/>
    <p:sldId id="411" r:id="rId21"/>
    <p:sldId id="412" r:id="rId22"/>
    <p:sldId id="413" r:id="rId23"/>
    <p:sldId id="418" r:id="rId24"/>
    <p:sldId id="419" r:id="rId25"/>
    <p:sldId id="441" r:id="rId26"/>
    <p:sldId id="442" r:id="rId27"/>
    <p:sldId id="443" r:id="rId28"/>
    <p:sldId id="43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4" autoAdjust="0"/>
    <p:restoredTop sz="83333" autoAdjust="0"/>
  </p:normalViewPr>
  <p:slideViewPr>
    <p:cSldViewPr>
      <p:cViewPr varScale="1">
        <p:scale>
          <a:sx n="98" d="100"/>
          <a:sy n="98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however, this arrangements are </a:t>
            </a:r>
            <a:r>
              <a:rPr lang="en-US" dirty="0" err="1" smtClean="0"/>
              <a:t>hyperstatic</a:t>
            </a:r>
            <a:r>
              <a:rPr lang="en-US" dirty="0" smtClean="0"/>
              <a:t> and require a flexible suspension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mp.com/thelittledog/" TargetMode="External"/><Relationship Id="rId4" Type="http://schemas.openxmlformats.org/officeDocument/2006/relationships/hyperlink" Target="http://www.youtube.com/user/altiodaltiod?feature=wat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OPED7I5La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4114800" cy="115625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6800" y="-6324600"/>
            <a:ext cx="4495800" cy="11776712"/>
            <a:chOff x="4800600" y="-4918712"/>
            <a:chExt cx="4495800" cy="117767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1488" y="-4918712"/>
              <a:ext cx="4191000" cy="117767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800600" y="-762000"/>
              <a:ext cx="4495800" cy="289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37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Robot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legs: </a:t>
            </a:r>
            <a:r>
              <a:rPr lang="en-US" i="1" dirty="0" smtClean="0"/>
              <a:t>N</a:t>
            </a:r>
            <a:r>
              <a:rPr lang="en-US" dirty="0"/>
              <a:t> </a:t>
            </a:r>
            <a:r>
              <a:rPr lang="en-US" dirty="0" smtClean="0"/>
              <a:t>= 6</a:t>
            </a:r>
          </a:p>
          <a:p>
            <a:pPr lvl="1"/>
            <a:r>
              <a:rPr lang="en-US" dirty="0" smtClean="0"/>
              <a:t>DD, UD, DD</a:t>
            </a:r>
          </a:p>
          <a:p>
            <a:pPr lvl="1"/>
            <a:r>
              <a:rPr lang="en-US" dirty="0" smtClean="0"/>
              <a:t>DD, DU, DD</a:t>
            </a:r>
          </a:p>
          <a:p>
            <a:pPr lvl="1"/>
            <a:r>
              <a:rPr lang="en-US" dirty="0" smtClean="0"/>
              <a:t>DD, UU, DD</a:t>
            </a:r>
          </a:p>
          <a:p>
            <a:pPr lvl="1"/>
            <a:r>
              <a:rPr lang="en-US" dirty="0" smtClean="0"/>
              <a:t>UD, DU, UD, DU</a:t>
            </a:r>
          </a:p>
          <a:p>
            <a:pPr lvl="1"/>
            <a:r>
              <a:rPr lang="en-US" dirty="0" smtClean="0"/>
              <a:t>UD, UU, UD</a:t>
            </a:r>
          </a:p>
          <a:p>
            <a:pPr lvl="1"/>
            <a:r>
              <a:rPr lang="en-US" dirty="0" smtClean="0"/>
              <a:t>DU, UU, DU</a:t>
            </a:r>
          </a:p>
          <a:p>
            <a:r>
              <a:rPr lang="en-US" dirty="0" smtClean="0"/>
              <a:t>6 legs: </a:t>
            </a:r>
            <a:r>
              <a:rPr lang="en-US" i="1" dirty="0" smtClean="0"/>
              <a:t>N = </a:t>
            </a:r>
            <a:r>
              <a:rPr lang="en-US" dirty="0" smtClean="0"/>
              <a:t>11! =39,916,800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3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Gaits</a:t>
            </a:r>
            <a:endParaRPr lang="en-US" dirty="0"/>
          </a:p>
        </p:txBody>
      </p:sp>
      <p:pic>
        <p:nvPicPr>
          <p:cNvPr id="4" name="Content Placeholder 3" descr="Screen Shot 2012-10-31 at 10.05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r="-1001"/>
          <a:stretch>
            <a:fillRect/>
          </a:stretch>
        </p:blipFill>
        <p:spPr>
          <a:xfrm>
            <a:off x="457200" y="1219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4656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Stotting</a:t>
            </a:r>
            <a:r>
              <a:rPr lang="en-US" dirty="0" smtClean="0"/>
              <a:t> (also </a:t>
            </a:r>
            <a:r>
              <a:rPr lang="en-US" i="1" dirty="0" err="1" smtClean="0"/>
              <a:t>pronking</a:t>
            </a:r>
            <a:r>
              <a:rPr lang="en-US" dirty="0" smtClean="0"/>
              <a:t> or </a:t>
            </a:r>
            <a:r>
              <a:rPr lang="en-US" i="1" dirty="0" smtClean="0"/>
              <a:t>pronging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2672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Quadrupeds, particularly gazelles, where they spring into the air by lifting </a:t>
            </a:r>
            <a:r>
              <a:rPr lang="en-US" dirty="0" smtClean="0">
                <a:solidFill>
                  <a:srgbClr val="FF0000"/>
                </a:solidFill>
              </a:rPr>
              <a:t>all four feet</a:t>
            </a:r>
            <a:r>
              <a:rPr lang="en-US" dirty="0" smtClean="0"/>
              <a:t> off the ground simultaneously.</a:t>
            </a:r>
          </a:p>
          <a:p>
            <a:r>
              <a:rPr lang="en-US" dirty="0" smtClean="0"/>
              <a:t>Some evidence: </a:t>
            </a:r>
            <a:r>
              <a:rPr lang="en-US" dirty="0" smtClean="0">
                <a:solidFill>
                  <a:srgbClr val="FF0000"/>
                </a:solidFill>
              </a:rPr>
              <a:t>honest signal</a:t>
            </a:r>
            <a:r>
              <a:rPr lang="en-US" dirty="0" smtClean="0"/>
              <a:t> to predators that prey animal is not worth pursuing.</a:t>
            </a:r>
          </a:p>
          <a:p>
            <a:r>
              <a:rPr lang="en-US" dirty="0" err="1"/>
              <a:t>Stot</a:t>
            </a:r>
            <a:r>
              <a:rPr lang="en-US" dirty="0"/>
              <a:t> is a common </a:t>
            </a:r>
            <a:r>
              <a:rPr lang="en-US" dirty="0">
                <a:solidFill>
                  <a:srgbClr val="FF0000"/>
                </a:solidFill>
              </a:rPr>
              <a:t>Scots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Geordie</a:t>
            </a:r>
            <a:r>
              <a:rPr lang="en-US" dirty="0"/>
              <a:t> verb meaning </a:t>
            </a:r>
            <a:r>
              <a:rPr lang="en-US" dirty="0" smtClean="0"/>
              <a:t>“bounce” </a:t>
            </a:r>
            <a:r>
              <a:rPr lang="en-US" dirty="0"/>
              <a:t>or </a:t>
            </a:r>
            <a:r>
              <a:rPr lang="en-US" dirty="0" smtClean="0"/>
              <a:t>“walk </a:t>
            </a:r>
            <a:r>
              <a:rPr lang="en-US" dirty="0"/>
              <a:t>with a bounce</a:t>
            </a:r>
            <a:r>
              <a:rPr lang="en-US" dirty="0" smtClean="0"/>
              <a:t>.”</a:t>
            </a:r>
          </a:p>
          <a:p>
            <a:r>
              <a:rPr lang="en-US" dirty="0" err="1" smtClean="0"/>
              <a:t>Twerk</a:t>
            </a:r>
            <a:r>
              <a:rPr lang="en-US" dirty="0" smtClean="0"/>
              <a:t> is not a valid gait.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1739900"/>
            <a:ext cx="45847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8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Robot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/>
                <a:cs typeface="Franklin Gothic Medium"/>
              </a:rPr>
              <a:t>Cost of transportation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much energy a robot uses to travel a certain distance. </a:t>
            </a:r>
          </a:p>
          <a:p>
            <a:pPr lvl="1"/>
            <a:r>
              <a:rPr lang="en-US" dirty="0" smtClean="0"/>
              <a:t>Usually normalized by the robot weight</a:t>
            </a:r>
          </a:p>
          <a:p>
            <a:pPr lvl="1"/>
            <a:r>
              <a:rPr lang="en-US" dirty="0" smtClean="0"/>
              <a:t>Measured in J/N-m.</a:t>
            </a:r>
          </a:p>
        </p:txBody>
      </p:sp>
    </p:spTree>
    <p:extLst>
      <p:ext uri="{BB962C8B-B14F-4D97-AF65-F5344CB8AC3E}">
        <p14:creationId xmlns:p14="http://schemas.microsoft.com/office/powerpoint/2010/main" val="356180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Transportation</a:t>
            </a:r>
            <a:endParaRPr lang="en-US" dirty="0"/>
          </a:p>
        </p:txBody>
      </p:sp>
      <p:pic>
        <p:nvPicPr>
          <p:cNvPr id="4" name="Content Placeholder 3" descr="Screen Shot 2012-10-31 at 10.05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16" r="-25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740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Robot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Design to better exploit the dynamics</a:t>
            </a:r>
          </a:p>
          <a:p>
            <a:pPr lvl="1"/>
            <a:r>
              <a:rPr lang="en-US" dirty="0" smtClean="0"/>
              <a:t>Natural oscillations of </a:t>
            </a:r>
            <a:r>
              <a:rPr lang="en-US" dirty="0" err="1" smtClean="0"/>
              <a:t>pendula</a:t>
            </a:r>
            <a:r>
              <a:rPr lang="en-US" dirty="0" smtClean="0"/>
              <a:t> and springs</a:t>
            </a:r>
          </a:p>
          <a:p>
            <a:pPr lvl="1"/>
            <a:r>
              <a:rPr lang="en-US" dirty="0" smtClean="0"/>
              <a:t>Dynamics of a double pendulum</a:t>
            </a:r>
          </a:p>
          <a:p>
            <a:pPr lvl="1"/>
            <a:r>
              <a:rPr lang="en-US" dirty="0" smtClean="0"/>
              <a:t>Springs can be used to store energy</a:t>
            </a:r>
          </a:p>
          <a:p>
            <a:pPr lvl="1"/>
            <a:r>
              <a:rPr lang="en-US" dirty="0" smtClean="0"/>
              <a:t>Passive dynamic walkers</a:t>
            </a:r>
          </a:p>
          <a:p>
            <a:pPr lvl="2"/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WOPED7I5Lac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# of legs?</a:t>
            </a:r>
          </a:p>
          <a:p>
            <a:pPr lvl="1"/>
            <a:r>
              <a:rPr lang="en-US" dirty="0">
                <a:hlinkClick r:id="rId3"/>
              </a:rPr>
              <a:t>http://www.wimp.com/thelittledog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Model inaccuracies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/user/</a:t>
            </a:r>
            <a:r>
              <a:rPr lang="en-US" dirty="0" err="1">
                <a:hlinkClick r:id="rId4"/>
              </a:rPr>
              <a:t>altiodaltiod?feature</a:t>
            </a:r>
            <a:r>
              <a:rPr lang="en-US" dirty="0">
                <a:hlinkClick r:id="rId4"/>
              </a:rPr>
              <a:t>=watch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7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4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Wheeled Mobile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locomotion mechanism</a:t>
            </a:r>
          </a:p>
          <a:p>
            <a:r>
              <a:rPr lang="en-US" dirty="0" smtClean="0"/>
              <a:t>Highly efficient</a:t>
            </a:r>
          </a:p>
          <a:p>
            <a:r>
              <a:rPr lang="en-US" dirty="0" smtClean="0"/>
              <a:t>Simple mechanical implementation</a:t>
            </a:r>
          </a:p>
          <a:p>
            <a:r>
              <a:rPr lang="en-US" dirty="0" smtClean="0"/>
              <a:t>Balancing is not usually a problem.</a:t>
            </a:r>
          </a:p>
          <a:p>
            <a:r>
              <a:rPr lang="en-US" dirty="0" smtClean="0"/>
              <a:t>A suspension system is needed to allow all wheels to maintain ground contact on uneven terrain.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8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Wheeled Mobile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on</a:t>
            </a:r>
          </a:p>
          <a:p>
            <a:pPr lvl="1"/>
            <a:r>
              <a:rPr lang="en-US" dirty="0" smtClean="0"/>
              <a:t>Traction</a:t>
            </a:r>
          </a:p>
          <a:p>
            <a:pPr lvl="1"/>
            <a:r>
              <a:rPr lang="en-US" dirty="0" smtClean="0"/>
              <a:t>Stability </a:t>
            </a:r>
          </a:p>
          <a:p>
            <a:pPr lvl="1"/>
            <a:r>
              <a:rPr lang="en-US" dirty="0" smtClean="0"/>
              <a:t>Maneuverability</a:t>
            </a:r>
          </a:p>
          <a:p>
            <a:pPr lvl="1"/>
            <a:r>
              <a:rPr lang="en-US" dirty="0" smtClean="0"/>
              <a:t>Control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6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Designs</a:t>
            </a:r>
            <a:endParaRPr lang="en-US" dirty="0"/>
          </a:p>
        </p:txBody>
      </p:sp>
      <p:pic>
        <p:nvPicPr>
          <p:cNvPr id="4" name="Content Placeholder 3" descr="Screen Shot 2012-10-31 at 10.13.56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07" r="-2730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a) Standard wheels</a:t>
            </a:r>
          </a:p>
          <a:p>
            <a:pPr lvl="1"/>
            <a:r>
              <a:rPr lang="en-US" dirty="0" smtClean="0"/>
              <a:t>2 DOF</a:t>
            </a:r>
          </a:p>
          <a:p>
            <a:pPr marL="109728" indent="0">
              <a:buNone/>
            </a:pPr>
            <a:r>
              <a:rPr lang="en-US" dirty="0" smtClean="0"/>
              <a:t>b) Castor wheels</a:t>
            </a:r>
          </a:p>
          <a:p>
            <a:pPr lvl="1"/>
            <a:r>
              <a:rPr lang="en-US" dirty="0" smtClean="0"/>
              <a:t>2 DOF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1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US" dirty="0" smtClean="0"/>
              <a:t>Piazza</a:t>
            </a:r>
          </a:p>
          <a:p>
            <a:pPr lvl="1"/>
            <a:r>
              <a:rPr lang="en-US" dirty="0" smtClean="0"/>
              <a:t>Code</a:t>
            </a:r>
          </a:p>
          <a:p>
            <a:r>
              <a:rPr lang="en-US" dirty="0" smtClean="0"/>
              <a:t>Email: Angel</a:t>
            </a:r>
          </a:p>
          <a:p>
            <a:r>
              <a:rPr lang="en-US" dirty="0" smtClean="0"/>
              <a:t>Computers in Lab</a:t>
            </a:r>
          </a:p>
          <a:p>
            <a:r>
              <a:rPr lang="en-US" dirty="0" smtClean="0"/>
              <a:t>Joined late</a:t>
            </a:r>
          </a:p>
          <a:p>
            <a:pPr lvl="1"/>
            <a:r>
              <a:rPr lang="en-US" dirty="0" smtClean="0"/>
              <a:t>Be sure to email me to remind 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Designs</a:t>
            </a:r>
            <a:endParaRPr lang="en-US" dirty="0"/>
          </a:p>
        </p:txBody>
      </p:sp>
      <p:pic>
        <p:nvPicPr>
          <p:cNvPr id="5" name="Content Placeholder 4" descr="Screen Shot 2012-10-31 at 10.16.53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0" r="-282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c) Swedish (Omni) wheels</a:t>
            </a:r>
          </a:p>
          <a:p>
            <a:pPr lvl="1"/>
            <a:r>
              <a:rPr lang="en-US" dirty="0" smtClean="0"/>
              <a:t>3 DOF</a:t>
            </a:r>
          </a:p>
          <a:p>
            <a:pPr marL="109728" indent="0">
              <a:buNone/>
            </a:pPr>
            <a:r>
              <a:rPr lang="en-US" dirty="0" smtClean="0"/>
              <a:t>d) Ball or spherical wheel</a:t>
            </a:r>
          </a:p>
          <a:p>
            <a:pPr lvl="1"/>
            <a:r>
              <a:rPr lang="en-US" dirty="0" smtClean="0"/>
              <a:t>3 DOF</a:t>
            </a:r>
          </a:p>
          <a:p>
            <a:pPr lvl="1"/>
            <a:r>
              <a:rPr lang="en-US" dirty="0" smtClean="0"/>
              <a:t>Think mouse ball</a:t>
            </a:r>
          </a:p>
          <a:p>
            <a:pPr lvl="1"/>
            <a:r>
              <a:rPr lang="en-US" dirty="0" smtClean="0"/>
              <a:t>Suspension issue</a:t>
            </a:r>
            <a:endParaRPr lang="en-US" dirty="0"/>
          </a:p>
        </p:txBody>
      </p:sp>
      <p:pic>
        <p:nvPicPr>
          <p:cNvPr id="1026" name="Picture 2" descr="Picture of KUKA youBot omni-directional mobile platform with a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0875" r="35321" b="11442"/>
          <a:stretch/>
        </p:blipFill>
        <p:spPr bwMode="auto">
          <a:xfrm>
            <a:off x="134678" y="5360581"/>
            <a:ext cx="797443" cy="6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cietyofrobots.com/images/robot_omni_wheel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" y="5986130"/>
            <a:ext cx="855921" cy="8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6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Wheeled Mobile Robots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Stability </a:t>
            </a:r>
            <a:r>
              <a:rPr lang="en-US" dirty="0"/>
              <a:t>of a vehicle is be guaranteed with 3 </a:t>
            </a:r>
            <a:r>
              <a:rPr lang="en-US" dirty="0" smtClean="0"/>
              <a:t>wheel </a:t>
            </a:r>
          </a:p>
          <a:p>
            <a:pPr lvl="1"/>
            <a:r>
              <a:rPr lang="en-US" dirty="0" smtClean="0"/>
              <a:t>center </a:t>
            </a:r>
            <a:r>
              <a:rPr lang="en-US" dirty="0"/>
              <a:t>of gravity is within the triangle with is formed by the ground contact point </a:t>
            </a:r>
            <a:r>
              <a:rPr lang="en-US" dirty="0" smtClean="0"/>
              <a:t>of </a:t>
            </a:r>
            <a:r>
              <a:rPr lang="en-US" dirty="0"/>
              <a:t>the wheels. </a:t>
            </a:r>
          </a:p>
          <a:p>
            <a:r>
              <a:rPr lang="en-US" dirty="0" smtClean="0"/>
              <a:t>Stability </a:t>
            </a:r>
            <a:r>
              <a:rPr lang="en-US" dirty="0"/>
              <a:t>is improved by 4 and more </a:t>
            </a:r>
            <a:r>
              <a:rPr lang="en-US" dirty="0" smtClean="0"/>
              <a:t>wheels</a:t>
            </a:r>
          </a:p>
          <a:p>
            <a:r>
              <a:rPr lang="en-US" dirty="0" smtClean="0"/>
              <a:t>Bigger </a:t>
            </a:r>
            <a:r>
              <a:rPr lang="en-US" dirty="0"/>
              <a:t>wheels allow to overcome higher </a:t>
            </a:r>
            <a:r>
              <a:rPr lang="en-US" dirty="0" smtClean="0"/>
              <a:t>obstacles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they require higher torque or reductions in the gear </a:t>
            </a:r>
            <a:r>
              <a:rPr lang="en-US" dirty="0" smtClean="0"/>
              <a:t>box.</a:t>
            </a:r>
          </a:p>
          <a:p>
            <a:r>
              <a:rPr lang="en-US" dirty="0" smtClean="0"/>
              <a:t>Most </a:t>
            </a:r>
            <a:r>
              <a:rPr lang="en-US" dirty="0"/>
              <a:t>arrangements are non</a:t>
            </a:r>
            <a:r>
              <a:rPr lang="en-US" dirty="0" smtClean="0"/>
              <a:t>-</a:t>
            </a:r>
            <a:r>
              <a:rPr lang="en-US" dirty="0" err="1" smtClean="0"/>
              <a:t>holonomic</a:t>
            </a:r>
            <a:endParaRPr lang="en-US" dirty="0" smtClean="0"/>
          </a:p>
          <a:p>
            <a:pPr lvl="1"/>
            <a:r>
              <a:rPr lang="en-US" dirty="0" smtClean="0"/>
              <a:t>require </a:t>
            </a:r>
            <a:r>
              <a:rPr lang="en-US" dirty="0"/>
              <a:t>high control </a:t>
            </a:r>
            <a:r>
              <a:rPr lang="en-US" dirty="0" smtClean="0"/>
              <a:t>effort</a:t>
            </a:r>
          </a:p>
          <a:p>
            <a:r>
              <a:rPr lang="en-US" dirty="0" smtClean="0"/>
              <a:t>Combining </a:t>
            </a:r>
            <a:r>
              <a:rPr lang="en-US" dirty="0"/>
              <a:t>actuation and steering on one wheel makes the design </a:t>
            </a:r>
            <a:r>
              <a:rPr lang="en-US" dirty="0" smtClean="0"/>
              <a:t> complex </a:t>
            </a:r>
            <a:r>
              <a:rPr lang="en-US" dirty="0"/>
              <a:t>and adds additional errors for </a:t>
            </a:r>
            <a:r>
              <a:rPr lang="en-US" dirty="0" err="1"/>
              <a:t>odometry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37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Stability with Two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648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Achieved by ensuring that the center of mass is below the wheel axis.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Or using fancy balancing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 descr="http://www.cs.cmu.edu/~parag/research/cye/chromecye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305175" cy="264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35" y="2286000"/>
            <a:ext cx="4853032" cy="37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8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Kinematic/dynamic model of the robot</a:t>
            </a:r>
          </a:p>
          <a:p>
            <a:r>
              <a:rPr lang="en-US" dirty="0" smtClean="0"/>
              <a:t>Model of the interaction between the wheel and the ground</a:t>
            </a:r>
          </a:p>
          <a:p>
            <a:r>
              <a:rPr lang="en-US" dirty="0" smtClean="0"/>
              <a:t>Definition of required motion</a:t>
            </a:r>
          </a:p>
          <a:p>
            <a:pPr lvl="1"/>
            <a:r>
              <a:rPr lang="en-US" dirty="0" smtClean="0"/>
              <a:t>Speed control</a:t>
            </a:r>
          </a:p>
          <a:p>
            <a:pPr lvl="1"/>
            <a:r>
              <a:rPr lang="en-US" dirty="0" smtClean="0"/>
              <a:t>Position control</a:t>
            </a:r>
          </a:p>
          <a:p>
            <a:r>
              <a:rPr lang="en-US" dirty="0" smtClean="0"/>
              <a:t>Control law that satisfies the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0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Robot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Description of mechanical behavior of the robot for design and control</a:t>
            </a:r>
          </a:p>
          <a:p>
            <a:r>
              <a:rPr lang="en-US" dirty="0" smtClean="0"/>
              <a:t>Similar to </a:t>
            </a:r>
            <a:r>
              <a:rPr lang="en-US" dirty="0" smtClean="0">
                <a:solidFill>
                  <a:srgbClr val="FF0000"/>
                </a:solidFill>
              </a:rPr>
              <a:t>robot manipulator </a:t>
            </a:r>
            <a:r>
              <a:rPr lang="en-US" dirty="0" smtClean="0"/>
              <a:t>kinematics</a:t>
            </a:r>
          </a:p>
          <a:p>
            <a:r>
              <a:rPr lang="en-US" dirty="0" smtClean="0"/>
              <a:t>However, mobile robots can move unbound with respect to their environment:</a:t>
            </a:r>
          </a:p>
          <a:p>
            <a:pPr lvl="1"/>
            <a:r>
              <a:rPr lang="en-US" dirty="0" smtClean="0"/>
              <a:t>There is no direct way to measure robot’s position</a:t>
            </a:r>
          </a:p>
          <a:p>
            <a:pPr lvl="1"/>
            <a:r>
              <a:rPr lang="en-US" dirty="0" smtClean="0"/>
              <a:t>Position must be integrated over time</a:t>
            </a:r>
          </a:p>
          <a:p>
            <a:pPr lvl="1"/>
            <a:r>
              <a:rPr lang="en-US" dirty="0" smtClean="0"/>
              <a:t>Leads to inaccuracies of the position (motion) estimate</a:t>
            </a:r>
          </a:p>
          <a:p>
            <a:r>
              <a:rPr lang="en-US" dirty="0" smtClean="0"/>
              <a:t>Understanding mobile robot motion starts with understanding wheel constraints placed on the robot’s 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2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Configuration</a:t>
            </a:r>
            <a:r>
              <a:rPr lang="en-US" dirty="0" smtClean="0"/>
              <a:t>: complete specification of the position of every point of the system. Position and orientation. Also, called a </a:t>
            </a:r>
            <a:r>
              <a:rPr lang="en-US" dirty="0" smtClean="0">
                <a:solidFill>
                  <a:srgbClr val="FF0000"/>
                </a:solidFill>
              </a:rPr>
              <a:t>pose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Configuration space</a:t>
            </a:r>
            <a:r>
              <a:rPr lang="en-US" dirty="0" smtClean="0"/>
              <a:t>: space of all possible configurations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Workspace</a:t>
            </a:r>
            <a:r>
              <a:rPr lang="en-US" dirty="0" smtClean="0"/>
              <a:t>: the 2D or 3D ambient space the robot is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9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35100"/>
            <a:ext cx="75311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8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43000"/>
            <a:ext cx="7988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Borrowing slides from a related course at Brooklyn College (will also be on website).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2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2: Questions?</a:t>
            </a:r>
          </a:p>
          <a:p>
            <a:pPr lvl="1"/>
            <a:r>
              <a:rPr lang="en-US" dirty="0" smtClean="0"/>
              <a:t>Video camera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Coming soon </a:t>
            </a:r>
          </a:p>
          <a:p>
            <a:pPr lvl="1"/>
            <a:r>
              <a:rPr lang="en-US" dirty="0" smtClean="0"/>
              <a:t>Covering last material today &amp; next Tue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3</a:t>
            </a:r>
          </a:p>
          <a:p>
            <a:pPr lvl="1"/>
            <a:r>
              <a:rPr lang="en-US" dirty="0"/>
              <a:t>Set height</a:t>
            </a:r>
          </a:p>
          <a:p>
            <a:pPr lvl="1"/>
            <a:r>
              <a:rPr lang="en-US" dirty="0"/>
              <a:t>Find marks</a:t>
            </a:r>
          </a:p>
          <a:p>
            <a:pPr lvl="1"/>
            <a:r>
              <a:rPr lang="en-US" dirty="0"/>
              <a:t>Fly towards</a:t>
            </a:r>
          </a:p>
          <a:p>
            <a:pPr lvl="1"/>
            <a:r>
              <a:rPr lang="en-US" dirty="0"/>
              <a:t>Land at certain distance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8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vs. Attainable Speed </a:t>
            </a:r>
            <a:endParaRPr lang="en-US" dirty="0"/>
          </a:p>
        </p:txBody>
      </p:sp>
      <p:pic>
        <p:nvPicPr>
          <p:cNvPr id="4" name="Content Placeholder 3" descr="Screen Shot 2012-10-31 at 8.52.28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1" r="-13521"/>
          <a:stretch>
            <a:fillRect/>
          </a:stretch>
        </p:blipFill>
        <p:spPr>
          <a:xfrm>
            <a:off x="457200" y="1676400"/>
            <a:ext cx="4038600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# of actuators</a:t>
            </a:r>
          </a:p>
          <a:p>
            <a:r>
              <a:rPr lang="en-US" dirty="0" smtClean="0"/>
              <a:t>Structural complexity</a:t>
            </a:r>
          </a:p>
          <a:p>
            <a:r>
              <a:rPr lang="en-US" dirty="0" smtClean="0"/>
              <a:t>Control expense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Terrain</a:t>
            </a:r>
          </a:p>
          <a:p>
            <a:r>
              <a:rPr lang="en-US" dirty="0" smtClean="0"/>
              <a:t>Motion of the masses</a:t>
            </a:r>
          </a:p>
          <a:p>
            <a:r>
              <a:rPr lang="en-US" dirty="0" smtClean="0"/>
              <a:t>Losses</a:t>
            </a:r>
          </a:p>
        </p:txBody>
      </p:sp>
    </p:spTree>
    <p:extLst>
      <p:ext uri="{BB962C8B-B14F-4D97-AF65-F5344CB8AC3E}">
        <p14:creationId xmlns:p14="http://schemas.microsoft.com/office/powerpoint/2010/main" val="329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Configurations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minimum </a:t>
            </a:r>
            <a:r>
              <a:rPr lang="en-US" dirty="0" smtClean="0"/>
              <a:t>DOF required to move a leg forward?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61359" y="6397873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FA9134-DF3B-483F-8B09-1A1637263B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7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Configurations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minimum of two DOF </a:t>
            </a:r>
            <a:r>
              <a:rPr lang="en-US" dirty="0" smtClean="0"/>
              <a:t>is required to move a leg forward</a:t>
            </a:r>
          </a:p>
          <a:p>
            <a:pPr lvl="1"/>
            <a:r>
              <a:rPr lang="en-US" dirty="0" smtClean="0"/>
              <a:t>a lift and a swing motion</a:t>
            </a:r>
          </a:p>
          <a:p>
            <a:pPr lvl="1"/>
            <a:r>
              <a:rPr lang="en-US" dirty="0" smtClean="0"/>
              <a:t>sliding free motion in more then only one direction not possible</a:t>
            </a:r>
          </a:p>
          <a:p>
            <a:r>
              <a:rPr lang="en-US" dirty="0" smtClean="0"/>
              <a:t>Three DOF for each leg in most cases</a:t>
            </a:r>
          </a:p>
          <a:p>
            <a:r>
              <a:rPr lang="en-US" dirty="0" smtClean="0"/>
              <a:t>Fourth DOF for the ankle joint</a:t>
            </a:r>
          </a:p>
          <a:p>
            <a:pPr lvl="1"/>
            <a:r>
              <a:rPr lang="en-US" dirty="0" smtClean="0"/>
              <a:t>might improve walking</a:t>
            </a:r>
          </a:p>
          <a:p>
            <a:pPr lvl="1"/>
            <a:r>
              <a:rPr lang="en-US" dirty="0" smtClean="0"/>
              <a:t>however, additional joint (DOF) increase the complexity of the design and especially of the locomotion control.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61359" y="6397873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FA9134-DF3B-483F-8B09-1A1637263B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“Often clever mechanical design can perform the same operations as complex active control circuitry.”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2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3 DOF Legs</a:t>
            </a:r>
            <a:endParaRPr lang="en-US" dirty="0"/>
          </a:p>
        </p:txBody>
      </p:sp>
      <p:pic>
        <p:nvPicPr>
          <p:cNvPr id="4" name="Content Placeholder 3" descr="Screen Shot 2012-10-31 at 9.12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9" r="-5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451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Robot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/>
                <a:cs typeface="Franklin Gothic Medium"/>
              </a:rPr>
              <a:t>Gait control: </a:t>
            </a:r>
            <a:r>
              <a:rPr lang="en-US" dirty="0" smtClean="0"/>
              <a:t>Leg coordination for locomotion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gait</a:t>
            </a:r>
            <a:r>
              <a:rPr lang="en-US" dirty="0" smtClean="0"/>
              <a:t> is the sequence of lift and release events for the individual legs.</a:t>
            </a:r>
          </a:p>
          <a:p>
            <a:r>
              <a:rPr lang="en-US" dirty="0" smtClean="0"/>
              <a:t>For a robot with </a:t>
            </a:r>
            <a:r>
              <a:rPr lang="en-US" i="1" dirty="0" smtClean="0"/>
              <a:t>k </a:t>
            </a:r>
            <a:r>
              <a:rPr lang="en-US" dirty="0" smtClean="0"/>
              <a:t>legs, the total number of distinct event sequences </a:t>
            </a:r>
            <a:r>
              <a:rPr lang="en-US" i="1" dirty="0" smtClean="0"/>
              <a:t>N</a:t>
            </a:r>
            <a:r>
              <a:rPr lang="en-US" dirty="0" smtClean="0"/>
              <a:t> is:</a:t>
            </a:r>
          </a:p>
          <a:p>
            <a:pPr marL="0" indent="0" algn="ctr">
              <a:buNone/>
            </a:pPr>
            <a:r>
              <a:rPr lang="en-US" i="1" dirty="0" smtClean="0"/>
              <a:t>N = (2k-1)!</a:t>
            </a:r>
          </a:p>
        </p:txBody>
      </p:sp>
    </p:spTree>
    <p:extLst>
      <p:ext uri="{BB962C8B-B14F-4D97-AF65-F5344CB8AC3E}">
        <p14:creationId xmlns:p14="http://schemas.microsoft.com/office/powerpoint/2010/main" val="280326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14919</TotalTime>
  <Words>821</Words>
  <Application>Microsoft Macintosh PowerPoint</Application>
  <PresentationFormat>On-screen Show (4:3)</PresentationFormat>
  <Paragraphs>143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Communication</vt:lpstr>
      <vt:lpstr>PowerPoint Presentation</vt:lpstr>
      <vt:lpstr>Power vs. Attainable Speed </vt:lpstr>
      <vt:lpstr>Leg Configurations </vt:lpstr>
      <vt:lpstr>Leg Configurations </vt:lpstr>
      <vt:lpstr>PowerPoint Presentation</vt:lpstr>
      <vt:lpstr>Examples of 3 DOF Legs</vt:lpstr>
      <vt:lpstr>Legged Robot Control </vt:lpstr>
      <vt:lpstr>Legged Robot Control </vt:lpstr>
      <vt:lpstr>Gaits</vt:lpstr>
      <vt:lpstr>Stotting (also pronking or pronging)</vt:lpstr>
      <vt:lpstr>Legged Robot Control</vt:lpstr>
      <vt:lpstr>Cost of Transportation</vt:lpstr>
      <vt:lpstr>Legged Robot Control</vt:lpstr>
      <vt:lpstr>PowerPoint Presentation</vt:lpstr>
      <vt:lpstr>Wheeled Mobile Robots</vt:lpstr>
      <vt:lpstr>Wheeled Mobile Robots</vt:lpstr>
      <vt:lpstr>Wheel Designs</vt:lpstr>
      <vt:lpstr>Wheel Designs</vt:lpstr>
      <vt:lpstr>Wheeled Mobile Robots</vt:lpstr>
      <vt:lpstr>Static Stability with Two Wheels</vt:lpstr>
      <vt:lpstr>Motion Control</vt:lpstr>
      <vt:lpstr>Mobile Robot Kinematics</vt:lpstr>
      <vt:lpstr>PowerPoint Presentation</vt:lpstr>
      <vt:lpstr>PowerPoint Presentation</vt:lpstr>
      <vt:lpstr>PowerPoint Presentation</vt:lpstr>
      <vt:lpstr>Kinematics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233</cp:revision>
  <dcterms:created xsi:type="dcterms:W3CDTF">2006-08-16T00:00:00Z</dcterms:created>
  <dcterms:modified xsi:type="dcterms:W3CDTF">2013-09-10T16:14:18Z</dcterms:modified>
</cp:coreProperties>
</file>