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08" r:id="rId2"/>
    <p:sldId id="482" r:id="rId3"/>
    <p:sldId id="459" r:id="rId4"/>
    <p:sldId id="504" r:id="rId5"/>
    <p:sldId id="509" r:id="rId6"/>
    <p:sldId id="510" r:id="rId7"/>
    <p:sldId id="526" r:id="rId8"/>
    <p:sldId id="527" r:id="rId9"/>
    <p:sldId id="511" r:id="rId10"/>
    <p:sldId id="525" r:id="rId11"/>
    <p:sldId id="512" r:id="rId12"/>
    <p:sldId id="513" r:id="rId13"/>
    <p:sldId id="514" r:id="rId14"/>
    <p:sldId id="520" r:id="rId15"/>
    <p:sldId id="515" r:id="rId16"/>
    <p:sldId id="521" r:id="rId17"/>
    <p:sldId id="516" r:id="rId18"/>
    <p:sldId id="517" r:id="rId19"/>
    <p:sldId id="528" r:id="rId20"/>
    <p:sldId id="518" r:id="rId21"/>
    <p:sldId id="523" r:id="rId22"/>
    <p:sldId id="531" r:id="rId23"/>
    <p:sldId id="529" r:id="rId24"/>
    <p:sldId id="519" r:id="rId25"/>
    <p:sldId id="524" r:id="rId26"/>
    <p:sldId id="530" r:id="rId27"/>
    <p:sldId id="463" r:id="rId28"/>
    <p:sldId id="464" r:id="rId29"/>
    <p:sldId id="469" r:id="rId30"/>
    <p:sldId id="473" r:id="rId31"/>
    <p:sldId id="474" r:id="rId32"/>
    <p:sldId id="476" r:id="rId33"/>
    <p:sldId id="477" r:id="rId34"/>
    <p:sldId id="478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2" r:id="rId44"/>
    <p:sldId id="4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83333" autoAdjust="0"/>
  </p:normalViewPr>
  <p:slideViewPr>
    <p:cSldViewPr>
      <p:cViewPr varScale="1">
        <p:scale>
          <a:sx n="131" d="100"/>
          <a:sy n="131" d="100"/>
        </p:scale>
        <p:origin x="-112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62C74-4007-405E-BEEA-6C1CF3F905A0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3B73-F289-4C7D-ADA9-1BF9DAB1AC87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dfs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dfs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AEF9-7578-4598-8489-33598E203737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bfs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bfs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SABDFG</a:t>
            </a:r>
          </a:p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EBED6-BBE6-4979-843B-C28E4B27A7E2}" type="slidenum">
              <a:rPr lang="en-US"/>
              <a:pPr/>
              <a:t>19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pacman.py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fn=</a:t>
            </a:r>
            <a:r>
              <a:rPr lang="en-US" dirty="0" err="1" smtClean="0">
                <a:latin typeface="Arial" charset="0"/>
              </a:rPr>
              <a:t>ucs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pacman.py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fn=</a:t>
            </a:r>
            <a:r>
              <a:rPr lang="en-US" dirty="0" err="1" smtClean="0">
                <a:latin typeface="Arial" charset="0"/>
              </a:rPr>
              <a:t>ucs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83">
              <a:defRPr/>
            </a:pPr>
            <a:fld id="{6E515C78-3A63-4E3D-A61D-F85ADF79896B}" type="slidenum">
              <a:rPr lang="en-US" smtClean="0"/>
              <a:pPr defTabSz="912983"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B3A5-921B-4C5A-B410-2B8144E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IwrgAnx6Q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4457700" cy="60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2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Implementation</a:t>
            </a:r>
            <a:r>
              <a:rPr lang="en-US" dirty="0"/>
              <a:t>:</a:t>
            </a:r>
          </a:p>
          <a:p>
            <a:pPr lvl="1"/>
            <a:r>
              <a:rPr lang="en-US" i="1" dirty="0" smtClean="0"/>
              <a:t>Fringe </a:t>
            </a:r>
            <a:r>
              <a:rPr lang="en-US" dirty="0" smtClean="0"/>
              <a:t>is </a:t>
            </a:r>
            <a:r>
              <a:rPr lang="en-US" dirty="0"/>
              <a:t>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5" name="Picture 4" descr="Screen Shot 2012-11-08 at 9.2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" y="3816278"/>
            <a:ext cx="8686800" cy="135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76888"/>
            <a:ext cx="8229600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Infinite paths make DFS incomplete…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How can we fix this?</a:t>
            </a:r>
          </a:p>
        </p:txBody>
      </p:sp>
      <p:graphicFrame>
        <p:nvGraphicFramePr>
          <p:cNvPr id="800772" name="Group 4"/>
          <p:cNvGraphicFramePr>
            <a:graphicFrameLocks noGrp="1"/>
          </p:cNvGraphicFramePr>
          <p:nvPr/>
        </p:nvGraphicFramePr>
        <p:xfrm>
          <a:off x="152400" y="1603375"/>
          <a:ext cx="8839200" cy="9143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14450"/>
                <a:gridCol w="1316037"/>
                <a:gridCol w="2022475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Depth First Search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LMAX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O(LMAX)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0794" name="AutoShape 26"/>
          <p:cNvSpPr>
            <a:spLocks noChangeArrowheads="1"/>
          </p:cNvSpPr>
          <p:nvPr/>
        </p:nvSpPr>
        <p:spPr bwMode="auto">
          <a:xfrm>
            <a:off x="3081338" y="37226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START</a:t>
            </a:r>
          </a:p>
        </p:txBody>
      </p:sp>
      <p:sp>
        <p:nvSpPr>
          <p:cNvPr id="800795" name="AutoShape 27"/>
          <p:cNvSpPr>
            <a:spLocks noChangeArrowheads="1"/>
          </p:cNvSpPr>
          <p:nvPr/>
        </p:nvSpPr>
        <p:spPr bwMode="auto">
          <a:xfrm>
            <a:off x="5443538" y="44084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GOAL</a:t>
            </a:r>
          </a:p>
        </p:txBody>
      </p:sp>
      <p:sp>
        <p:nvSpPr>
          <p:cNvPr id="800796" name="AutoShape 28"/>
          <p:cNvSpPr>
            <a:spLocks noChangeArrowheads="1"/>
          </p:cNvSpPr>
          <p:nvPr/>
        </p:nvSpPr>
        <p:spPr bwMode="auto">
          <a:xfrm>
            <a:off x="4452938" y="37226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800797" name="AutoShape 29"/>
          <p:cNvCxnSpPr>
            <a:cxnSpLocks noChangeShapeType="1"/>
            <a:stCxn id="800796" idx="7"/>
            <a:endCxn id="800801" idx="3"/>
          </p:cNvCxnSpPr>
          <p:nvPr/>
        </p:nvCxnSpPr>
        <p:spPr bwMode="auto">
          <a:xfrm flipV="1">
            <a:off x="5013325" y="3575050"/>
            <a:ext cx="4508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798" name="AutoShape 30"/>
          <p:cNvCxnSpPr>
            <a:cxnSpLocks noChangeShapeType="1"/>
            <a:stCxn id="800796" idx="5"/>
            <a:endCxn id="800795" idx="1"/>
          </p:cNvCxnSpPr>
          <p:nvPr/>
        </p:nvCxnSpPr>
        <p:spPr bwMode="auto">
          <a:xfrm>
            <a:off x="5013325" y="4260850"/>
            <a:ext cx="5254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799" name="AutoShape 31"/>
          <p:cNvCxnSpPr>
            <a:cxnSpLocks noChangeShapeType="1"/>
            <a:stCxn id="800794" idx="6"/>
            <a:endCxn id="800796" idx="2"/>
          </p:cNvCxnSpPr>
          <p:nvPr/>
        </p:nvCxnSpPr>
        <p:spPr bwMode="auto">
          <a:xfrm>
            <a:off x="3736975" y="4038600"/>
            <a:ext cx="715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800" name="AutoShape 32"/>
          <p:cNvCxnSpPr>
            <a:cxnSpLocks noChangeShapeType="1"/>
            <a:stCxn id="800801" idx="2"/>
            <a:endCxn id="800796" idx="0"/>
          </p:cNvCxnSpPr>
          <p:nvPr/>
        </p:nvCxnSpPr>
        <p:spPr bwMode="auto">
          <a:xfrm flipH="1">
            <a:off x="4781550" y="3352800"/>
            <a:ext cx="585788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0801" name="AutoShape 33"/>
          <p:cNvSpPr>
            <a:spLocks noChangeArrowheads="1"/>
          </p:cNvSpPr>
          <p:nvPr/>
        </p:nvSpPr>
        <p:spPr bwMode="auto">
          <a:xfrm>
            <a:off x="5367338" y="3036888"/>
            <a:ext cx="657225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209800" y="205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0803" name="Text Box 35"/>
          <p:cNvSpPr txBox="1">
            <a:spLocks noChangeArrowheads="1"/>
          </p:cNvSpPr>
          <p:nvPr/>
        </p:nvSpPr>
        <p:spPr bwMode="auto">
          <a:xfrm>
            <a:off x="25511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0804" name="Text Box 36"/>
          <p:cNvSpPr txBox="1">
            <a:spLocks noChangeArrowheads="1"/>
          </p:cNvSpPr>
          <p:nvPr/>
        </p:nvSpPr>
        <p:spPr bwMode="auto">
          <a:xfrm>
            <a:off x="3757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0805" name="Text Box 37"/>
          <p:cNvSpPr txBox="1">
            <a:spLocks noChangeArrowheads="1"/>
          </p:cNvSpPr>
          <p:nvPr/>
        </p:nvSpPr>
        <p:spPr bwMode="auto">
          <a:xfrm>
            <a:off x="48260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Infinite</a:t>
            </a:r>
          </a:p>
        </p:txBody>
      </p:sp>
      <p:sp>
        <p:nvSpPr>
          <p:cNvPr id="800806" name="Text Box 38"/>
          <p:cNvSpPr txBox="1">
            <a:spLocks noChangeArrowheads="1"/>
          </p:cNvSpPr>
          <p:nvPr/>
        </p:nvSpPr>
        <p:spPr bwMode="auto">
          <a:xfrm>
            <a:off x="68580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Infinite</a:t>
            </a:r>
          </a:p>
        </p:txBody>
      </p:sp>
    </p:spTree>
    <p:extLst>
      <p:ext uri="{BB962C8B-B14F-4D97-AF65-F5344CB8AC3E}">
        <p14:creationId xmlns:p14="http://schemas.microsoft.com/office/powerpoint/2010/main" val="121889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94" grpId="0" animBg="1"/>
      <p:bldP spid="800795" grpId="0" animBg="1"/>
      <p:bldP spid="800796" grpId="0" animBg="1"/>
      <p:bldP spid="800801" grpId="0" animBg="1"/>
      <p:bldP spid="800803" grpId="0"/>
      <p:bldP spid="800804" grpId="0"/>
      <p:bldP spid="800805" grpId="0"/>
      <p:bldP spid="8008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41450"/>
            <a:ext cx="8229600" cy="524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With cycle checking, DFS is complete.*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801796" name="Group 4"/>
          <p:cNvGraphicFramePr>
            <a:graphicFrameLocks noGrp="1"/>
          </p:cNvGraphicFramePr>
          <p:nvPr/>
        </p:nvGraphicFramePr>
        <p:xfrm>
          <a:off x="177800" y="5210175"/>
          <a:ext cx="8839200" cy="9143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408112"/>
                <a:gridCol w="1308100"/>
                <a:gridCol w="1936750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1818" name="Text Box 26"/>
          <p:cNvSpPr txBox="1">
            <a:spLocks noChangeArrowheads="1"/>
          </p:cNvSpPr>
          <p:nvPr/>
        </p:nvSpPr>
        <p:spPr bwMode="auto">
          <a:xfrm>
            <a:off x="2543175" y="5662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01819" name="Text Box 27"/>
          <p:cNvSpPr txBox="1">
            <a:spLocks noChangeArrowheads="1"/>
          </p:cNvSpPr>
          <p:nvPr/>
        </p:nvSpPr>
        <p:spPr bwMode="auto">
          <a:xfrm>
            <a:off x="3894138" y="5662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1820" name="Text Box 28"/>
          <p:cNvSpPr txBox="1">
            <a:spLocks noChangeArrowheads="1"/>
          </p:cNvSpPr>
          <p:nvPr/>
        </p:nvSpPr>
        <p:spPr bwMode="auto">
          <a:xfrm>
            <a:off x="5005388" y="56626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01821" name="Text Box 29"/>
          <p:cNvSpPr txBox="1">
            <a:spLocks noChangeArrowheads="1"/>
          </p:cNvSpPr>
          <p:nvPr/>
        </p:nvSpPr>
        <p:spPr bwMode="auto">
          <a:xfrm>
            <a:off x="6883400" y="56626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2655888" y="2262188"/>
            <a:ext cx="2927350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4010025" y="2192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778250" y="26177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4254500" y="26082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908425" y="24685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2563" name="Freeform 35"/>
          <p:cNvSpPr>
            <a:spLocks/>
          </p:cNvSpPr>
          <p:nvPr/>
        </p:nvSpPr>
        <p:spPr bwMode="auto">
          <a:xfrm>
            <a:off x="3890963" y="24225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4292600" y="22209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719763" y="2073275"/>
            <a:ext cx="111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721350" y="2427288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721350" y="2838450"/>
            <a:ext cx="1119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735638" y="4464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3449638" y="47339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4502150" y="3657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Freeform 43"/>
          <p:cNvSpPr>
            <a:spLocks/>
          </p:cNvSpPr>
          <p:nvPr/>
        </p:nvSpPr>
        <p:spPr bwMode="auto">
          <a:xfrm>
            <a:off x="3549650" y="2884488"/>
            <a:ext cx="309563" cy="1854200"/>
          </a:xfrm>
          <a:custGeom>
            <a:avLst/>
            <a:gdLst>
              <a:gd name="T0" fmla="*/ 2147483647 w 195"/>
              <a:gd name="T1" fmla="*/ 0 h 1168"/>
              <a:gd name="T2" fmla="*/ 2147483647 w 195"/>
              <a:gd name="T3" fmla="*/ 2147483647 h 1168"/>
              <a:gd name="T4" fmla="*/ 2147483647 w 195"/>
              <a:gd name="T5" fmla="*/ 2147483647 h 1168"/>
              <a:gd name="T6" fmla="*/ 2147483647 w 195"/>
              <a:gd name="T7" fmla="*/ 2147483647 h 1168"/>
              <a:gd name="T8" fmla="*/ 2147483647 w 195"/>
              <a:gd name="T9" fmla="*/ 2147483647 h 1168"/>
              <a:gd name="T10" fmla="*/ 2147483647 w 195"/>
              <a:gd name="T11" fmla="*/ 2147483647 h 1168"/>
              <a:gd name="T12" fmla="*/ 2147483647 w 195"/>
              <a:gd name="T13" fmla="*/ 2147483647 h 1168"/>
              <a:gd name="T14" fmla="*/ 2147483647 w 195"/>
              <a:gd name="T15" fmla="*/ 2147483647 h 1168"/>
              <a:gd name="T16" fmla="*/ 0 w 195"/>
              <a:gd name="T17" fmla="*/ 2147483647 h 1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1168"/>
              <a:gd name="T29" fmla="*/ 195 w 195"/>
              <a:gd name="T30" fmla="*/ 1168 h 1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1168">
                <a:moveTo>
                  <a:pt x="193" y="0"/>
                </a:moveTo>
                <a:cubicBezTo>
                  <a:pt x="191" y="47"/>
                  <a:pt x="195" y="94"/>
                  <a:pt x="188" y="140"/>
                </a:cubicBezTo>
                <a:cubicBezTo>
                  <a:pt x="183" y="174"/>
                  <a:pt x="144" y="216"/>
                  <a:pt x="123" y="242"/>
                </a:cubicBezTo>
                <a:cubicBezTo>
                  <a:pt x="115" y="266"/>
                  <a:pt x="96" y="292"/>
                  <a:pt x="80" y="312"/>
                </a:cubicBezTo>
                <a:cubicBezTo>
                  <a:pt x="71" y="353"/>
                  <a:pt x="71" y="396"/>
                  <a:pt x="86" y="436"/>
                </a:cubicBezTo>
                <a:cubicBezTo>
                  <a:pt x="99" y="516"/>
                  <a:pt x="98" y="531"/>
                  <a:pt x="91" y="641"/>
                </a:cubicBezTo>
                <a:cubicBezTo>
                  <a:pt x="90" y="654"/>
                  <a:pt x="40" y="734"/>
                  <a:pt x="26" y="754"/>
                </a:cubicBezTo>
                <a:cubicBezTo>
                  <a:pt x="14" y="791"/>
                  <a:pt x="20" y="776"/>
                  <a:pt x="10" y="802"/>
                </a:cubicBezTo>
                <a:cubicBezTo>
                  <a:pt x="7" y="934"/>
                  <a:pt x="0" y="1041"/>
                  <a:pt x="0" y="1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4394200" y="3200400"/>
            <a:ext cx="222250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AutoShape 45"/>
          <p:cNvSpPr>
            <a:spLocks/>
          </p:cNvSpPr>
          <p:nvPr/>
        </p:nvSpPr>
        <p:spPr bwMode="auto">
          <a:xfrm>
            <a:off x="2224088" y="2012950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154113" y="3224213"/>
            <a:ext cx="1265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 tiers</a:t>
            </a:r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2657475" y="2263775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609">
                <a:moveTo>
                  <a:pt x="0" y="1609"/>
                </a:moveTo>
                <a:lnTo>
                  <a:pt x="1201" y="1605"/>
                </a:lnTo>
                <a:lnTo>
                  <a:pt x="1131" y="717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TextBox 26"/>
          <p:cNvSpPr txBox="1">
            <a:spLocks noChangeArrowheads="1"/>
          </p:cNvSpPr>
          <p:nvPr/>
        </p:nvSpPr>
        <p:spPr bwMode="auto">
          <a:xfrm>
            <a:off x="6173788" y="6465888"/>
            <a:ext cx="2970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* Or </a:t>
            </a:r>
            <a:r>
              <a:rPr lang="en-US" sz="1400" dirty="0" smtClean="0"/>
              <a:t>with graph </a:t>
            </a:r>
            <a:r>
              <a:rPr lang="en-US" sz="1400" dirty="0"/>
              <a:t>search </a:t>
            </a:r>
            <a:r>
              <a:rPr lang="en-US" sz="1400" dirty="0" smtClean="0"/>
              <a:t>version of DFS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29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18" grpId="0"/>
      <p:bldP spid="801819" grpId="0"/>
      <p:bldP spid="801820" grpId="0"/>
      <p:bldP spid="8018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Freeform 2"/>
          <p:cNvSpPr>
            <a:spLocks/>
          </p:cNvSpPr>
          <p:nvPr/>
        </p:nvSpPr>
        <p:spPr bwMode="auto">
          <a:xfrm>
            <a:off x="3248025" y="346075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BFS</a:t>
            </a:r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6725" y="1441450"/>
            <a:ext cx="8229600" cy="524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When is BFS optimal?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802821" name="Group 5"/>
          <p:cNvGraphicFramePr>
            <a:graphicFrameLocks noGrp="1"/>
          </p:cNvGraphicFramePr>
          <p:nvPr/>
        </p:nvGraphicFramePr>
        <p:xfrm>
          <a:off x="177800" y="1452563"/>
          <a:ext cx="8839200" cy="13715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47787"/>
                <a:gridCol w="1308100"/>
                <a:gridCol w="1997075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2608263" y="19018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824288" y="19018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987925" y="19018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010400" y="19018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2655888" y="3441700"/>
            <a:ext cx="2927350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010025" y="33718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778250" y="37973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254500" y="37877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3908425" y="3648075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3890963" y="3602038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292600" y="34004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5719763" y="3252788"/>
            <a:ext cx="111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5721350" y="3606800"/>
            <a:ext cx="1119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5721350" y="4017963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5735638" y="56435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449638" y="5913438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4502150" y="48371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4022725" y="5392738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3549650" y="4064000"/>
            <a:ext cx="309563" cy="1854200"/>
          </a:xfrm>
          <a:custGeom>
            <a:avLst/>
            <a:gdLst>
              <a:gd name="T0" fmla="*/ 2147483647 w 195"/>
              <a:gd name="T1" fmla="*/ 0 h 1168"/>
              <a:gd name="T2" fmla="*/ 2147483647 w 195"/>
              <a:gd name="T3" fmla="*/ 2147483647 h 1168"/>
              <a:gd name="T4" fmla="*/ 2147483647 w 195"/>
              <a:gd name="T5" fmla="*/ 2147483647 h 1168"/>
              <a:gd name="T6" fmla="*/ 2147483647 w 195"/>
              <a:gd name="T7" fmla="*/ 2147483647 h 1168"/>
              <a:gd name="T8" fmla="*/ 2147483647 w 195"/>
              <a:gd name="T9" fmla="*/ 2147483647 h 1168"/>
              <a:gd name="T10" fmla="*/ 2147483647 w 195"/>
              <a:gd name="T11" fmla="*/ 2147483647 h 1168"/>
              <a:gd name="T12" fmla="*/ 2147483647 w 195"/>
              <a:gd name="T13" fmla="*/ 2147483647 h 1168"/>
              <a:gd name="T14" fmla="*/ 2147483647 w 195"/>
              <a:gd name="T15" fmla="*/ 2147483647 h 1168"/>
              <a:gd name="T16" fmla="*/ 0 w 195"/>
              <a:gd name="T17" fmla="*/ 2147483647 h 1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1168"/>
              <a:gd name="T29" fmla="*/ 195 w 195"/>
              <a:gd name="T30" fmla="*/ 1168 h 1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1168">
                <a:moveTo>
                  <a:pt x="193" y="0"/>
                </a:moveTo>
                <a:cubicBezTo>
                  <a:pt x="191" y="47"/>
                  <a:pt x="195" y="94"/>
                  <a:pt x="188" y="140"/>
                </a:cubicBezTo>
                <a:cubicBezTo>
                  <a:pt x="183" y="174"/>
                  <a:pt x="144" y="216"/>
                  <a:pt x="123" y="242"/>
                </a:cubicBezTo>
                <a:cubicBezTo>
                  <a:pt x="115" y="266"/>
                  <a:pt x="96" y="292"/>
                  <a:pt x="80" y="312"/>
                </a:cubicBezTo>
                <a:cubicBezTo>
                  <a:pt x="71" y="353"/>
                  <a:pt x="71" y="396"/>
                  <a:pt x="86" y="436"/>
                </a:cubicBezTo>
                <a:cubicBezTo>
                  <a:pt x="99" y="516"/>
                  <a:pt x="98" y="531"/>
                  <a:pt x="91" y="641"/>
                </a:cubicBezTo>
                <a:cubicBezTo>
                  <a:pt x="90" y="654"/>
                  <a:pt x="40" y="734"/>
                  <a:pt x="26" y="754"/>
                </a:cubicBezTo>
                <a:cubicBezTo>
                  <a:pt x="14" y="791"/>
                  <a:pt x="20" y="776"/>
                  <a:pt x="10" y="802"/>
                </a:cubicBezTo>
                <a:cubicBezTo>
                  <a:pt x="7" y="934"/>
                  <a:pt x="0" y="1041"/>
                  <a:pt x="0" y="1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3976688" y="4183063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4394200" y="4379913"/>
            <a:ext cx="222250" cy="436562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AutoShape 55"/>
          <p:cNvSpPr>
            <a:spLocks/>
          </p:cNvSpPr>
          <p:nvPr/>
        </p:nvSpPr>
        <p:spPr bwMode="auto">
          <a:xfrm>
            <a:off x="2224088" y="3192463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1214438" y="3832225"/>
            <a:ext cx="1265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tiers</a:t>
            </a:r>
          </a:p>
        </p:txBody>
      </p:sp>
      <p:sp>
        <p:nvSpPr>
          <p:cNvPr id="802873" name="Text Box 57"/>
          <p:cNvSpPr txBox="1">
            <a:spLocks noChangeArrowheads="1"/>
          </p:cNvSpPr>
          <p:nvPr/>
        </p:nvSpPr>
        <p:spPr bwMode="auto">
          <a:xfrm>
            <a:off x="2601913" y="23796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02874" name="Text Box 58"/>
          <p:cNvSpPr txBox="1">
            <a:spLocks noChangeArrowheads="1"/>
          </p:cNvSpPr>
          <p:nvPr/>
        </p:nvSpPr>
        <p:spPr bwMode="auto">
          <a:xfrm>
            <a:off x="3817938" y="23796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802875" name="Text Box 59"/>
          <p:cNvSpPr txBox="1">
            <a:spLocks noChangeArrowheads="1"/>
          </p:cNvSpPr>
          <p:nvPr/>
        </p:nvSpPr>
        <p:spPr bwMode="auto">
          <a:xfrm>
            <a:off x="4981575" y="237966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02876" name="Text Box 60"/>
          <p:cNvSpPr txBox="1">
            <a:spLocks noChangeArrowheads="1"/>
          </p:cNvSpPr>
          <p:nvPr/>
        </p:nvSpPr>
        <p:spPr bwMode="auto">
          <a:xfrm>
            <a:off x="7004050" y="237966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5710238" y="46196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s</a:t>
            </a:r>
            <a:r>
              <a:rPr lang="en-US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42052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 animBg="1"/>
      <p:bldP spid="802873" grpId="0"/>
      <p:bldP spid="802874" grpId="0"/>
      <p:bldP spid="802875" grpId="0"/>
      <p:bldP spid="8028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84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IGNORE the </a:t>
            </a:r>
            <a:r>
              <a:rPr lang="en-US" dirty="0">
                <a:latin typeface="Times New Roman"/>
                <a:cs typeface="Times New Roman"/>
              </a:rPr>
              <a:t>heuristic estimate, </a:t>
            </a:r>
            <a:r>
              <a:rPr lang="en-US" i="1" dirty="0" smtClean="0">
                <a:latin typeface="Times New Roman"/>
                <a:cs typeface="Times New Roman"/>
              </a:rPr>
              <a:t>h, </a:t>
            </a:r>
            <a:r>
              <a:rPr lang="en-US" dirty="0" smtClean="0">
                <a:latin typeface="Times New Roman"/>
                <a:cs typeface="Times New Roman"/>
              </a:rPr>
              <a:t>and the transition costs next to the edges.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Breadth First </a:t>
            </a:r>
            <a:r>
              <a:rPr lang="en-US" dirty="0">
                <a:latin typeface="Times New Roman"/>
                <a:cs typeface="Times New Roman"/>
              </a:rPr>
              <a:t>Search? Assume BFS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3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6861175" y="1631950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6477000" y="163195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6681788" y="1638300"/>
            <a:ext cx="1323975" cy="116205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Iterative Deepening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0188" y="1409700"/>
            <a:ext cx="5532437" cy="5041900"/>
          </a:xfrm>
        </p:spPr>
        <p:txBody>
          <a:bodyPr/>
          <a:lstStyle/>
          <a:p>
            <a:pPr marL="349250" indent="-349250" defTabSz="228600" eaLnBrk="1" hangingPunct="1">
              <a:buFont typeface="Wingdings" pitchFamily="2" charset="2"/>
              <a:buNone/>
            </a:pPr>
            <a:r>
              <a:rPr lang="en-US" sz="1800" smtClean="0"/>
              <a:t>Iterative deepening uses DFS as a subroutine:</a:t>
            </a:r>
          </a:p>
          <a:p>
            <a:pPr marL="349250" indent="-349250" defTabSz="228600" eaLnBrk="1" hangingPunct="1">
              <a:buFont typeface="Wingdings" pitchFamily="2" charset="2"/>
              <a:buNone/>
            </a:pPr>
            <a:endParaRPr lang="en-US" sz="900" smtClean="0"/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Do a DFS which only searches for paths of length 1 or less.  </a:t>
            </a:r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If “1” failed, do a DFS which only searches paths of length 2 or less.</a:t>
            </a:r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If “2” failed, do a DFS which only searches paths of length 3 or less.</a:t>
            </a:r>
          </a:p>
          <a:p>
            <a:pPr marL="349250" indent="-349250" defTabSz="228600" eaLnBrk="1" hangingPunct="1">
              <a:buFont typeface="Wingdings" pitchFamily="2" charset="2"/>
              <a:buNone/>
            </a:pPr>
            <a:r>
              <a:rPr lang="en-US" sz="1800" smtClean="0"/>
              <a:t>				….and so on.</a:t>
            </a:r>
            <a:endParaRPr lang="en-US" sz="900" smtClean="0"/>
          </a:p>
        </p:txBody>
      </p:sp>
      <p:graphicFrame>
        <p:nvGraphicFramePr>
          <p:cNvPr id="821255" name="Group 7"/>
          <p:cNvGraphicFramePr>
            <a:graphicFrameLocks noGrp="1"/>
          </p:cNvGraphicFramePr>
          <p:nvPr/>
        </p:nvGraphicFramePr>
        <p:xfrm>
          <a:off x="168275" y="4679950"/>
          <a:ext cx="8839200" cy="18287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ID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2495550" y="51292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3749675" y="51292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4889500" y="51292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00875" y="51292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489200" y="5607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743325" y="5607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4883150" y="56070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6994525" y="56070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21299" name="Text Box 51"/>
          <p:cNvSpPr txBox="1">
            <a:spLocks noChangeArrowheads="1"/>
          </p:cNvSpPr>
          <p:nvPr/>
        </p:nvSpPr>
        <p:spPr bwMode="auto">
          <a:xfrm>
            <a:off x="2482850" y="60690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21300" name="Text Box 52"/>
          <p:cNvSpPr txBox="1">
            <a:spLocks noChangeArrowheads="1"/>
          </p:cNvSpPr>
          <p:nvPr/>
        </p:nvSpPr>
        <p:spPr bwMode="auto">
          <a:xfrm>
            <a:off x="3736975" y="60690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821301" name="Text Box 53"/>
          <p:cNvSpPr txBox="1">
            <a:spLocks noChangeArrowheads="1"/>
          </p:cNvSpPr>
          <p:nvPr/>
        </p:nvSpPr>
        <p:spPr bwMode="auto">
          <a:xfrm>
            <a:off x="4876800" y="60690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21302" name="Text Box 54"/>
          <p:cNvSpPr txBox="1">
            <a:spLocks noChangeArrowheads="1"/>
          </p:cNvSpPr>
          <p:nvPr/>
        </p:nvSpPr>
        <p:spPr bwMode="auto">
          <a:xfrm>
            <a:off x="6988175" y="60690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55" name="Freeform 55"/>
          <p:cNvSpPr>
            <a:spLocks/>
          </p:cNvSpPr>
          <p:nvPr/>
        </p:nvSpPr>
        <p:spPr bwMode="auto">
          <a:xfrm>
            <a:off x="5884863" y="1612900"/>
            <a:ext cx="2927350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7239000" y="15430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7007225" y="19685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7483475" y="19589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7137400" y="1819275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5660" name="Freeform 60"/>
          <p:cNvSpPr>
            <a:spLocks/>
          </p:cNvSpPr>
          <p:nvPr/>
        </p:nvSpPr>
        <p:spPr bwMode="auto">
          <a:xfrm>
            <a:off x="7119938" y="1773238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7521575" y="15716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7731125" y="30083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Freeform 63"/>
          <p:cNvSpPr>
            <a:spLocks/>
          </p:cNvSpPr>
          <p:nvPr/>
        </p:nvSpPr>
        <p:spPr bwMode="auto">
          <a:xfrm>
            <a:off x="7623175" y="2551113"/>
            <a:ext cx="222250" cy="436562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7083425" y="1638300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4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299" grpId="0"/>
      <p:bldP spid="821300" grpId="0"/>
      <p:bldP spid="821301" grpId="0"/>
      <p:bldP spid="821302" grpId="0"/>
      <p:bldP spid="8213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77143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0" y="3352800"/>
            <a:ext cx="450410" cy="7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4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/>
              <a:t>Costs on Actions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84825"/>
            <a:ext cx="8229600" cy="12271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Notice that BFS finds the shortest path in terms of number of transitions.  It does not find the least-cost path.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 will quickly cover an algorithm which does find the least-cost path. 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166813" y="1522413"/>
            <a:ext cx="6699250" cy="3840162"/>
            <a:chOff x="768" y="720"/>
            <a:chExt cx="4176" cy="2304"/>
          </a:xfrm>
        </p:grpSpPr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6648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START</a:t>
                </a:r>
              </a:p>
            </p:txBody>
          </p:sp>
          <p:sp>
            <p:nvSpPr>
              <p:cNvPr id="26649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/>
                  <a:t>GOAL</a:t>
                </a:r>
              </a:p>
            </p:txBody>
          </p:sp>
          <p:sp>
            <p:nvSpPr>
              <p:cNvPr id="26650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6651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6652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6653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6654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6655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6656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6657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6658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6659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6660" name="AutoShape 18"/>
              <p:cNvCxnSpPr>
                <a:cxnSpLocks noChangeShapeType="1"/>
                <a:stCxn id="26648" idx="5"/>
                <a:endCxn id="2665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1" name="AutoShape 19"/>
              <p:cNvCxnSpPr>
                <a:cxnSpLocks noChangeShapeType="1"/>
                <a:stCxn id="26652" idx="5"/>
                <a:endCxn id="2665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2" name="AutoShape 20"/>
              <p:cNvCxnSpPr>
                <a:cxnSpLocks noChangeShapeType="1"/>
                <a:stCxn id="26656" idx="3"/>
                <a:endCxn id="2665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3" name="AutoShape 21"/>
              <p:cNvCxnSpPr>
                <a:cxnSpLocks noChangeShapeType="1"/>
                <a:stCxn id="26656" idx="2"/>
                <a:endCxn id="2665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4" name="AutoShape 22"/>
              <p:cNvCxnSpPr>
                <a:cxnSpLocks noChangeShapeType="1"/>
                <a:stCxn id="26655" idx="4"/>
                <a:endCxn id="2665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5" name="AutoShape 23"/>
              <p:cNvCxnSpPr>
                <a:cxnSpLocks noChangeShapeType="1"/>
                <a:stCxn id="26655" idx="5"/>
                <a:endCxn id="2665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6" name="AutoShape 24"/>
              <p:cNvCxnSpPr>
                <a:cxnSpLocks noChangeShapeType="1"/>
                <a:stCxn id="26659" idx="0"/>
                <a:endCxn id="2665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7" name="AutoShape 25"/>
              <p:cNvCxnSpPr>
                <a:cxnSpLocks noChangeShapeType="1"/>
                <a:stCxn id="26658" idx="0"/>
                <a:endCxn id="2664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8" name="AutoShape 26"/>
              <p:cNvCxnSpPr>
                <a:cxnSpLocks noChangeShapeType="1"/>
                <a:stCxn id="2664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9" name="AutoShape 27"/>
              <p:cNvCxnSpPr>
                <a:cxnSpLocks noChangeShapeType="1"/>
                <a:stCxn id="26650" idx="1"/>
                <a:endCxn id="2665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0" name="AutoShape 28"/>
              <p:cNvCxnSpPr>
                <a:cxnSpLocks noChangeShapeType="1"/>
                <a:endCxn id="2665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1" name="AutoShape 29"/>
              <p:cNvCxnSpPr>
                <a:cxnSpLocks noChangeShapeType="1"/>
                <a:stCxn id="26654" idx="2"/>
                <a:endCxn id="2665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2" name="AutoShape 30"/>
              <p:cNvCxnSpPr>
                <a:cxnSpLocks noChangeShapeType="1"/>
                <a:stCxn id="26650" idx="7"/>
                <a:endCxn id="2665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3" name="AutoShape 31"/>
              <p:cNvCxnSpPr>
                <a:cxnSpLocks noChangeShapeType="1"/>
                <a:stCxn id="26650" idx="6"/>
                <a:endCxn id="2665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4" name="AutoShape 32"/>
              <p:cNvCxnSpPr>
                <a:cxnSpLocks noChangeShapeType="1"/>
                <a:stCxn id="26658" idx="1"/>
                <a:endCxn id="2665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5" name="AutoShape 33"/>
              <p:cNvCxnSpPr>
                <a:cxnSpLocks noChangeShapeType="1"/>
                <a:stCxn id="26648" idx="6"/>
                <a:endCxn id="2665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6630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1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6632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3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6634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35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6636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7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6638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39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40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6641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6642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6643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44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6645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6646" name="AutoShape 50"/>
            <p:cNvCxnSpPr>
              <a:cxnSpLocks noChangeShapeType="1"/>
              <a:stCxn id="26653" idx="6"/>
              <a:endCxn id="26659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6647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18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657" y="2180"/>
            <a:chExt cx="4231" cy="2110"/>
          </a:xfrm>
        </p:grpSpPr>
        <p:sp>
          <p:nvSpPr>
            <p:cNvPr id="27799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Uniform Cost Search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2386013" y="3409950"/>
            <a:ext cx="5486400" cy="3352800"/>
            <a:chOff x="48" y="2332"/>
            <a:chExt cx="3456" cy="2404"/>
          </a:xfrm>
        </p:grpSpPr>
        <p:sp>
          <p:nvSpPr>
            <p:cNvPr id="27742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27743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7744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7745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7746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7747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7748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7749" name="AutoShape 17"/>
            <p:cNvCxnSpPr>
              <a:cxnSpLocks noChangeShapeType="1"/>
              <a:stCxn id="27745" idx="2"/>
              <a:endCxn id="27744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0" name="AutoShape 18"/>
            <p:cNvCxnSpPr>
              <a:cxnSpLocks noChangeShapeType="1"/>
              <a:stCxn id="27745" idx="2"/>
              <a:endCxn id="27748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1" name="AutoShape 19"/>
            <p:cNvCxnSpPr>
              <a:cxnSpLocks noChangeShapeType="1"/>
              <a:stCxn id="27744" idx="2"/>
              <a:endCxn id="27743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2" name="AutoShape 20"/>
            <p:cNvCxnSpPr>
              <a:cxnSpLocks noChangeShapeType="1"/>
              <a:stCxn id="27748" idx="2"/>
              <a:endCxn id="27747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7753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27780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7781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7782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778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7784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7785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86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87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778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27789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7790" name="AutoShape 32"/>
              <p:cNvCxnSpPr>
                <a:cxnSpLocks noChangeShapeType="1"/>
                <a:stCxn id="27780" idx="2"/>
                <a:endCxn id="27782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1" name="AutoShape 33"/>
              <p:cNvCxnSpPr>
                <a:cxnSpLocks noChangeShapeType="1"/>
                <a:stCxn id="27780" idx="2"/>
                <a:endCxn id="27784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2" name="AutoShape 34"/>
              <p:cNvCxnSpPr>
                <a:cxnSpLocks noChangeShapeType="1"/>
                <a:stCxn id="27782" idx="2"/>
                <a:endCxn id="27781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3" name="AutoShape 35"/>
              <p:cNvCxnSpPr>
                <a:cxnSpLocks noChangeShapeType="1"/>
                <a:stCxn id="27782" idx="2"/>
                <a:endCxn id="27785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4" name="AutoShape 36"/>
              <p:cNvCxnSpPr>
                <a:cxnSpLocks noChangeShapeType="1"/>
                <a:stCxn id="27784" idx="2"/>
                <a:endCxn id="27783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5" name="AutoShape 37"/>
              <p:cNvCxnSpPr>
                <a:cxnSpLocks noChangeShapeType="1"/>
                <a:stCxn id="27781" idx="2"/>
                <a:endCxn id="27786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6" name="AutoShape 38"/>
              <p:cNvCxnSpPr>
                <a:cxnSpLocks noChangeShapeType="1"/>
                <a:stCxn id="27783" idx="2"/>
                <a:endCxn id="27787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7" name="AutoShape 39"/>
              <p:cNvCxnSpPr>
                <a:cxnSpLocks noChangeShapeType="1"/>
                <a:stCxn id="27783" idx="2"/>
                <a:endCxn id="27788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8" name="AutoShape 40"/>
              <p:cNvCxnSpPr>
                <a:cxnSpLocks noChangeShapeType="1"/>
                <a:stCxn id="27787" idx="2"/>
                <a:endCxn id="27789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7754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7755" name="AutoShape 42"/>
            <p:cNvCxnSpPr>
              <a:cxnSpLocks noChangeShapeType="1"/>
              <a:stCxn id="27746" idx="2"/>
              <a:endCxn id="27754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7756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27761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7762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7763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7764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7765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7766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67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68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7769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27770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7771" name="AutoShape 54"/>
              <p:cNvCxnSpPr>
                <a:cxnSpLocks noChangeShapeType="1"/>
                <a:stCxn id="27761" idx="2"/>
                <a:endCxn id="27763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2" name="AutoShape 55"/>
              <p:cNvCxnSpPr>
                <a:cxnSpLocks noChangeShapeType="1"/>
                <a:stCxn id="27761" idx="2"/>
                <a:endCxn id="27765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3" name="AutoShape 56"/>
              <p:cNvCxnSpPr>
                <a:cxnSpLocks noChangeShapeType="1"/>
                <a:stCxn id="27763" idx="2"/>
                <a:endCxn id="27762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4" name="AutoShape 57"/>
              <p:cNvCxnSpPr>
                <a:cxnSpLocks noChangeShapeType="1"/>
                <a:stCxn id="27763" idx="2"/>
                <a:endCxn id="27766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5" name="AutoShape 58"/>
              <p:cNvCxnSpPr>
                <a:cxnSpLocks noChangeShapeType="1"/>
                <a:stCxn id="27765" idx="2"/>
                <a:endCxn id="27764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6" name="AutoShape 59"/>
              <p:cNvCxnSpPr>
                <a:cxnSpLocks noChangeShapeType="1"/>
                <a:stCxn id="27762" idx="2"/>
                <a:endCxn id="27767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7" name="AutoShape 60"/>
              <p:cNvCxnSpPr>
                <a:cxnSpLocks noChangeShapeType="1"/>
                <a:stCxn id="27764" idx="2"/>
                <a:endCxn id="27768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8" name="AutoShape 61"/>
              <p:cNvCxnSpPr>
                <a:cxnSpLocks noChangeShapeType="1"/>
                <a:stCxn id="27764" idx="2"/>
                <a:endCxn id="27769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9" name="AutoShape 62"/>
              <p:cNvCxnSpPr>
                <a:cxnSpLocks noChangeShapeType="1"/>
                <a:stCxn id="27768" idx="2"/>
                <a:endCxn id="27770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7757" name="AutoShape 63"/>
            <p:cNvCxnSpPr>
              <a:cxnSpLocks noChangeShapeType="1"/>
              <a:stCxn id="27745" idx="2"/>
              <a:endCxn id="27761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8" name="AutoShape 64"/>
            <p:cNvCxnSpPr>
              <a:cxnSpLocks noChangeShapeType="1"/>
              <a:stCxn id="27742" idx="2"/>
              <a:endCxn id="27745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9" name="AutoShape 65"/>
            <p:cNvCxnSpPr>
              <a:cxnSpLocks noChangeShapeType="1"/>
              <a:stCxn id="27742" idx="2"/>
              <a:endCxn id="27780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60" name="AutoShape 66"/>
            <p:cNvCxnSpPr>
              <a:cxnSpLocks noChangeShapeType="1"/>
              <a:stCxn id="27742" idx="2"/>
              <a:endCxn id="27746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653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69"/>
          <p:cNvSpPr>
            <a:spLocks noChangeArrowheads="1"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73"/>
          <p:cNvSpPr txBox="1">
            <a:spLocks noChangeArrowheads="1"/>
          </p:cNvSpPr>
          <p:nvPr/>
        </p:nvSpPr>
        <p:spPr bwMode="auto">
          <a:xfrm>
            <a:off x="347663" y="1862138"/>
            <a:ext cx="3238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Expand cheapest node first:</a:t>
            </a:r>
          </a:p>
          <a:p>
            <a:pPr>
              <a:spcBef>
                <a:spcPct val="50000"/>
              </a:spcBef>
            </a:pPr>
            <a:r>
              <a:rPr lang="en-US" i="1"/>
              <a:t>Fringe is a priority queue</a:t>
            </a:r>
          </a:p>
        </p:txBody>
      </p:sp>
      <p:grpSp>
        <p:nvGrpSpPr>
          <p:cNvPr id="27660" name="Group 74"/>
          <p:cNvGrpSpPr>
            <a:grpSpLocks/>
          </p:cNvGrpSpPr>
          <p:nvPr/>
        </p:nvGrpSpPr>
        <p:grpSpPr bwMode="auto">
          <a:xfrm>
            <a:off x="5487988" y="1444625"/>
            <a:ext cx="3205162" cy="1768475"/>
            <a:chOff x="816" y="1056"/>
            <a:chExt cx="4176" cy="2304"/>
          </a:xfrm>
        </p:grpSpPr>
        <p:grpSp>
          <p:nvGrpSpPr>
            <p:cNvPr id="27712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7714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7715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7716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d</a:t>
                </a:r>
              </a:p>
            </p:txBody>
          </p:sp>
          <p:sp>
            <p:nvSpPr>
              <p:cNvPr id="27717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b</a:t>
                </a:r>
              </a:p>
            </p:txBody>
          </p:sp>
          <p:sp>
            <p:nvSpPr>
              <p:cNvPr id="27718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p</a:t>
                </a:r>
              </a:p>
            </p:txBody>
          </p:sp>
          <p:sp>
            <p:nvSpPr>
              <p:cNvPr id="27719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q</a:t>
                </a:r>
              </a:p>
            </p:txBody>
          </p:sp>
          <p:sp>
            <p:nvSpPr>
              <p:cNvPr id="27720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c</a:t>
                </a:r>
              </a:p>
            </p:txBody>
          </p:sp>
          <p:sp>
            <p:nvSpPr>
              <p:cNvPr id="27721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e</a:t>
                </a:r>
              </a:p>
            </p:txBody>
          </p:sp>
          <p:sp>
            <p:nvSpPr>
              <p:cNvPr id="27722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h</a:t>
                </a:r>
              </a:p>
            </p:txBody>
          </p:sp>
          <p:sp>
            <p:nvSpPr>
              <p:cNvPr id="27723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a</a:t>
                </a:r>
              </a:p>
            </p:txBody>
          </p:sp>
          <p:sp>
            <p:nvSpPr>
              <p:cNvPr id="27724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f</a:t>
                </a:r>
              </a:p>
            </p:txBody>
          </p:sp>
          <p:sp>
            <p:nvSpPr>
              <p:cNvPr id="27725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r</a:t>
                </a:r>
              </a:p>
            </p:txBody>
          </p:sp>
          <p:cxnSp>
            <p:nvCxnSpPr>
              <p:cNvPr id="27726" name="AutoShape 88"/>
              <p:cNvCxnSpPr>
                <a:cxnSpLocks noChangeShapeType="1"/>
                <a:stCxn id="27714" idx="5"/>
                <a:endCxn id="2771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7" name="AutoShape 89"/>
              <p:cNvCxnSpPr>
                <a:cxnSpLocks noChangeShapeType="1"/>
                <a:stCxn id="27718" idx="5"/>
                <a:endCxn id="2771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8" name="AutoShape 90"/>
              <p:cNvCxnSpPr>
                <a:cxnSpLocks noChangeShapeType="1"/>
                <a:stCxn id="27722" idx="3"/>
                <a:endCxn id="2771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9" name="AutoShape 91"/>
              <p:cNvCxnSpPr>
                <a:cxnSpLocks noChangeShapeType="1"/>
                <a:stCxn id="27722" idx="2"/>
                <a:endCxn id="2771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0" name="AutoShape 92"/>
              <p:cNvCxnSpPr>
                <a:cxnSpLocks noChangeShapeType="1"/>
                <a:stCxn id="27721" idx="4"/>
                <a:endCxn id="2772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1" name="AutoShape 93"/>
              <p:cNvCxnSpPr>
                <a:cxnSpLocks noChangeShapeType="1"/>
                <a:stCxn id="27721" idx="5"/>
                <a:endCxn id="2772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2" name="AutoShape 94"/>
              <p:cNvCxnSpPr>
                <a:cxnSpLocks noChangeShapeType="1"/>
                <a:stCxn id="27725" idx="0"/>
                <a:endCxn id="2772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3" name="AutoShape 95"/>
              <p:cNvCxnSpPr>
                <a:cxnSpLocks noChangeShapeType="1"/>
                <a:stCxn id="27724" idx="0"/>
                <a:endCxn id="2771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4" name="AutoShape 96"/>
              <p:cNvCxnSpPr>
                <a:cxnSpLocks noChangeShapeType="1"/>
                <a:stCxn id="2771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5" name="AutoShape 97"/>
              <p:cNvCxnSpPr>
                <a:cxnSpLocks noChangeShapeType="1"/>
                <a:stCxn id="27716" idx="1"/>
                <a:endCxn id="2771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6" name="AutoShape 98"/>
              <p:cNvCxnSpPr>
                <a:cxnSpLocks noChangeShapeType="1"/>
                <a:endCxn id="2772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7" name="AutoShape 99"/>
              <p:cNvCxnSpPr>
                <a:cxnSpLocks noChangeShapeType="1"/>
                <a:stCxn id="27720" idx="2"/>
                <a:endCxn id="2772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8" name="AutoShape 100"/>
              <p:cNvCxnSpPr>
                <a:cxnSpLocks noChangeShapeType="1"/>
                <a:stCxn id="27716" idx="7"/>
                <a:endCxn id="2772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9" name="AutoShape 101"/>
              <p:cNvCxnSpPr>
                <a:cxnSpLocks noChangeShapeType="1"/>
                <a:stCxn id="27716" idx="6"/>
                <a:endCxn id="2772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40" name="AutoShape 102"/>
              <p:cNvCxnSpPr>
                <a:cxnSpLocks noChangeShapeType="1"/>
                <a:stCxn id="27724" idx="1"/>
                <a:endCxn id="2772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41" name="AutoShape 103"/>
              <p:cNvCxnSpPr>
                <a:cxnSpLocks noChangeShapeType="1"/>
                <a:stCxn id="27714" idx="6"/>
                <a:endCxn id="2772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7713" name="AutoShape 104"/>
            <p:cNvCxnSpPr>
              <a:cxnSpLocks noChangeShapeType="1"/>
              <a:stCxn id="27719" idx="6"/>
              <a:endCxn id="27725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3425825" y="3897313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6183313" y="3827463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7893050" y="38242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7918450" y="43322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2724150" y="43830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3313113" y="45354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4243388" y="43561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4546600" y="48910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3844925" y="489743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4535488" y="54260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4800600" y="595312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3640138" y="595312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5646738" y="43561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6362700" y="43449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Text Box 140"/>
          <p:cNvSpPr txBox="1">
            <a:spLocks noChangeArrowheads="1"/>
          </p:cNvSpPr>
          <p:nvPr/>
        </p:nvSpPr>
        <p:spPr bwMode="auto">
          <a:xfrm>
            <a:off x="5776913" y="33813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2713038" y="489585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98" name="Text Box 142"/>
          <p:cNvSpPr txBox="1">
            <a:spLocks noChangeArrowheads="1"/>
          </p:cNvSpPr>
          <p:nvPr/>
        </p:nvSpPr>
        <p:spPr bwMode="auto">
          <a:xfrm>
            <a:off x="5800725" y="21494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99" name="Text Box 143"/>
          <p:cNvSpPr txBox="1">
            <a:spLocks noChangeArrowheads="1"/>
          </p:cNvSpPr>
          <p:nvPr/>
        </p:nvSpPr>
        <p:spPr bwMode="auto">
          <a:xfrm>
            <a:off x="6794500" y="2303463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700" name="Text Box 144"/>
          <p:cNvSpPr txBox="1">
            <a:spLocks noChangeArrowheads="1"/>
          </p:cNvSpPr>
          <p:nvPr/>
        </p:nvSpPr>
        <p:spPr bwMode="auto">
          <a:xfrm>
            <a:off x="5651500" y="27971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1" name="Text Box 145"/>
          <p:cNvSpPr txBox="1">
            <a:spLocks noChangeArrowheads="1"/>
          </p:cNvSpPr>
          <p:nvPr/>
        </p:nvSpPr>
        <p:spPr bwMode="auto">
          <a:xfrm>
            <a:off x="6140450" y="18319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2" name="Text Box 146"/>
          <p:cNvSpPr txBox="1">
            <a:spLocks noChangeArrowheads="1"/>
          </p:cNvSpPr>
          <p:nvPr/>
        </p:nvSpPr>
        <p:spPr bwMode="auto">
          <a:xfrm>
            <a:off x="5951538" y="139382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703" name="Text Box 147"/>
          <p:cNvSpPr txBox="1">
            <a:spLocks noChangeArrowheads="1"/>
          </p:cNvSpPr>
          <p:nvPr/>
        </p:nvSpPr>
        <p:spPr bwMode="auto">
          <a:xfrm>
            <a:off x="6669088" y="1814513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704" name="Text Box 148"/>
          <p:cNvSpPr txBox="1">
            <a:spLocks noChangeArrowheads="1"/>
          </p:cNvSpPr>
          <p:nvPr/>
        </p:nvSpPr>
        <p:spPr bwMode="auto">
          <a:xfrm>
            <a:off x="7599363" y="2427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705" name="Text Box 149"/>
          <p:cNvSpPr txBox="1">
            <a:spLocks noChangeArrowheads="1"/>
          </p:cNvSpPr>
          <p:nvPr/>
        </p:nvSpPr>
        <p:spPr bwMode="auto">
          <a:xfrm>
            <a:off x="7929563" y="2300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6" name="Text Box 150"/>
          <p:cNvSpPr txBox="1">
            <a:spLocks noChangeArrowheads="1"/>
          </p:cNvSpPr>
          <p:nvPr/>
        </p:nvSpPr>
        <p:spPr bwMode="auto">
          <a:xfrm>
            <a:off x="6364288" y="30257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7707" name="Text Box 151"/>
          <p:cNvSpPr txBox="1">
            <a:spLocks noChangeArrowheads="1"/>
          </p:cNvSpPr>
          <p:nvPr/>
        </p:nvSpPr>
        <p:spPr bwMode="auto">
          <a:xfrm>
            <a:off x="8456613" y="254635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8" name="Text Box 152"/>
          <p:cNvSpPr txBox="1">
            <a:spLocks noChangeArrowheads="1"/>
          </p:cNvSpPr>
          <p:nvPr/>
        </p:nvSpPr>
        <p:spPr bwMode="auto">
          <a:xfrm>
            <a:off x="8472488" y="18954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068388" y="3641725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73025" y="4856163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7711" name="Text Box 155"/>
          <p:cNvSpPr txBox="1">
            <a:spLocks noChangeArrowheads="1"/>
          </p:cNvSpPr>
          <p:nvPr/>
        </p:nvSpPr>
        <p:spPr bwMode="auto">
          <a:xfrm>
            <a:off x="7050088" y="200183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385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Uniform-cost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graphs with actions of different cost</a:t>
            </a:r>
          </a:p>
          <a:p>
            <a:pPr lvl="1"/>
            <a:r>
              <a:rPr lang="en-US" dirty="0"/>
              <a:t>Equivalent to breadth-first if step costs all equal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Expand least “total cost” unexpanded 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= queue </a:t>
            </a:r>
            <a:r>
              <a:rPr lang="en-US" dirty="0" smtClean="0"/>
              <a:t>sorted by path cost </a:t>
            </a:r>
            <a:r>
              <a:rPr lang="en-US" i="1" dirty="0" smtClean="0"/>
              <a:t>g(n)</a:t>
            </a:r>
            <a:r>
              <a:rPr lang="en-US" dirty="0" smtClean="0"/>
              <a:t>, from smallest to largest  (i.e</a:t>
            </a:r>
            <a:r>
              <a:rPr lang="en-US" dirty="0"/>
              <a:t>. a priority queue)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things going?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7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5889625" y="1412875"/>
            <a:ext cx="1616075" cy="2381250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Cost Issues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38863" y="53863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388225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648450" y="1766888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6716713" y="2301875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7134225" y="2498725"/>
            <a:ext cx="222250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6178550" y="2395538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6434138" y="2127250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672388" y="24955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545388" y="2100263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345363" y="172243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84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>
                <a:latin typeface="Times New Roman"/>
                <a:cs typeface="Times New Roman"/>
              </a:rPr>
              <a:t>The transition costs are next to the </a:t>
            </a:r>
            <a:r>
              <a:rPr lang="en-US" dirty="0" smtClean="0">
                <a:latin typeface="Times New Roman"/>
                <a:cs typeface="Times New Roman"/>
              </a:rPr>
              <a:t>edges. IGNORE the </a:t>
            </a:r>
            <a:r>
              <a:rPr lang="en-US" dirty="0">
                <a:latin typeface="Times New Roman"/>
                <a:cs typeface="Times New Roman"/>
              </a:rPr>
              <a:t>heuristic estimate, </a:t>
            </a:r>
            <a:r>
              <a:rPr lang="en-US" i="1" dirty="0" smtClean="0">
                <a:latin typeface="Times New Roman"/>
                <a:cs typeface="Times New Roman"/>
              </a:rPr>
              <a:t>h.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Uniform Cost Search? </a:t>
            </a:r>
            <a:r>
              <a:rPr lang="en-US" dirty="0">
                <a:latin typeface="Times New Roman"/>
                <a:cs typeface="Times New Roman"/>
              </a:rPr>
              <a:t>Assume </a:t>
            </a:r>
            <a:r>
              <a:rPr lang="en-US" dirty="0" smtClean="0">
                <a:latin typeface="Times New Roman"/>
                <a:cs typeface="Times New Roman"/>
              </a:rPr>
              <a:t>algorithm terminates when reaches 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208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Fortuna</a:t>
            </a:r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nIwrgAnx6Q8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2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8"/>
          <a:stretch/>
        </p:blipFill>
        <p:spPr bwMode="auto">
          <a:xfrm>
            <a:off x="1905000" y="2175294"/>
            <a:ext cx="54620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92878" y="394514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83878" y="3150078"/>
            <a:ext cx="76200" cy="69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61894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3135868"/>
            <a:ext cx="59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12378" y="2549104"/>
            <a:ext cx="1219200" cy="120194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>
                  <a:alpha val="47000"/>
                </a:srgbClr>
              </a:gs>
              <a:gs pos="70000">
                <a:srgbClr val="FF0300">
                  <a:alpha val="16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865966"/>
            <a:ext cx="914400" cy="81536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>
                  <a:alpha val="47000"/>
                </a:srgbClr>
              </a:gs>
              <a:gs pos="70000">
                <a:srgbClr val="FF0300">
                  <a:alpha val="16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6107668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Uninformed search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3763274">
            <a:off x="6275642" y="3008757"/>
            <a:ext cx="604394" cy="762000"/>
          </a:xfrm>
          <a:prstGeom prst="triangle">
            <a:avLst/>
          </a:prstGeom>
          <a:gradFill>
            <a:gsLst>
              <a:gs pos="0">
                <a:srgbClr val="FFF200">
                  <a:alpha val="46000"/>
                </a:srgbClr>
              </a:gs>
              <a:gs pos="45000">
                <a:srgbClr val="FF7A00">
                  <a:alpha val="59000"/>
                </a:srgbClr>
              </a:gs>
              <a:gs pos="70000">
                <a:srgbClr val="FF0300">
                  <a:alpha val="43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763274">
            <a:off x="5127933" y="5857120"/>
            <a:ext cx="604394" cy="762000"/>
          </a:xfrm>
          <a:prstGeom prst="triangle">
            <a:avLst/>
          </a:prstGeom>
          <a:gradFill>
            <a:gsLst>
              <a:gs pos="0">
                <a:srgbClr val="FFF200">
                  <a:alpha val="46000"/>
                </a:srgbClr>
              </a:gs>
              <a:gs pos="45000">
                <a:srgbClr val="FF7A00">
                  <a:alpha val="59000"/>
                </a:srgbClr>
              </a:gs>
              <a:gs pos="70000">
                <a:srgbClr val="FF0300">
                  <a:alpha val="43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0" y="6107668"/>
            <a:ext cx="166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1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9" grpId="1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Heuristics</a:t>
            </a:r>
          </a:p>
        </p:txBody>
      </p:sp>
      <p:pic>
        <p:nvPicPr>
          <p:cNvPr id="31747" name="Picture 2" descr="Z:\Shared with PC\smallMa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325" y="3575050"/>
            <a:ext cx="6623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03225" y="1600200"/>
            <a:ext cx="868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Any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cs typeface="+mn-cs"/>
              </a:rPr>
              <a:t>estimate</a:t>
            </a:r>
            <a:r>
              <a:rPr lang="en-US" sz="2800" i="1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cs typeface="+mn-cs"/>
              </a:rPr>
              <a:t>of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how close a state is to a goal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Examples: Manhattan distance, Euclidean distance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73213" y="4154488"/>
            <a:ext cx="3025775" cy="1924050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4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1755" name="TextBox 16"/>
            <p:cNvSpPr txBox="1">
              <a:spLocks noChangeArrowheads="1"/>
            </p:cNvSpPr>
            <p:nvPr/>
          </p:nvSpPr>
          <p:spPr bwMode="auto">
            <a:xfrm>
              <a:off x="1591235" y="49530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54175" y="4665663"/>
            <a:ext cx="2917825" cy="1412875"/>
            <a:chOff x="1653988" y="4666129"/>
            <a:chExt cx="2918012" cy="1411942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1653988" y="4666129"/>
              <a:ext cx="2918012" cy="14119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752" name="TextBox 17"/>
            <p:cNvSpPr txBox="1">
              <a:spLocks noChangeArrowheads="1"/>
            </p:cNvSpPr>
            <p:nvPr/>
          </p:nvSpPr>
          <p:spPr bwMode="auto">
            <a:xfrm>
              <a:off x="3016624" y="5356413"/>
              <a:ext cx="7613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11.2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09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Best-First Search</a:t>
            </a:r>
          </a:p>
          <a:p>
            <a:r>
              <a:rPr lang="en-US" dirty="0" smtClean="0"/>
              <a:t>A*</a:t>
            </a:r>
          </a:p>
          <a:p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Admissible</a:t>
            </a:r>
          </a:p>
          <a:p>
            <a:pPr lvl="1"/>
            <a:r>
              <a:rPr lang="en-US" dirty="0" smtClean="0"/>
              <a:t>Quick to compute</a:t>
            </a:r>
          </a:p>
          <a:p>
            <a:pPr lvl="1"/>
            <a:r>
              <a:rPr lang="en-US" dirty="0" smtClean="0"/>
              <a:t>Inadmissible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3352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Uninformed Graph Search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“Real World” to Graphs</a:t>
            </a:r>
          </a:p>
          <a:p>
            <a:r>
              <a:rPr lang="en-US" dirty="0" smtClean="0"/>
              <a:t>Informed Graph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6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Space (C-Space)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Configuration Space: </a:t>
            </a:r>
            <a:r>
              <a:rPr lang="en-US" altLang="en-US" dirty="0" smtClean="0"/>
              <a:t>the space of all possible robot configurations.</a:t>
            </a:r>
            <a:endParaRPr lang="en-US" altLang="en-US" sz="2400" dirty="0" smtClean="0"/>
          </a:p>
          <a:p>
            <a:pPr lvl="1"/>
            <a:r>
              <a:rPr lang="en-US" dirty="0" smtClean="0"/>
              <a:t>Data structure that allows us to represent occupied and free space in the environment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1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Configuration </a:t>
            </a:r>
            <a:r>
              <a:rPr lang="en-US" altLang="en-US" dirty="0" smtClean="0"/>
              <a:t>Space</a:t>
            </a:r>
            <a:endParaRPr lang="en-US" dirty="0"/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407587" y="5649157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latin typeface="Times" pitchFamily="18" charset="0"/>
              </a:rPr>
              <a:t>For a point robot moving in 2-D plane, C-space is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69962" y="2362200"/>
            <a:ext cx="7183438" cy="3200400"/>
            <a:chOff x="1295400" y="2895600"/>
            <a:chExt cx="6497638" cy="2971800"/>
          </a:xfrm>
        </p:grpSpPr>
        <p:sp>
          <p:nvSpPr>
            <p:cNvPr id="945159" name="Rectangle 7"/>
            <p:cNvSpPr>
              <a:spLocks noChangeArrowheads="1"/>
            </p:cNvSpPr>
            <p:nvPr/>
          </p:nvSpPr>
          <p:spPr bwMode="auto">
            <a:xfrm>
              <a:off x="1295400" y="2895600"/>
              <a:ext cx="6400800" cy="297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0" name="Rectangle 8"/>
            <p:cNvSpPr>
              <a:spLocks noChangeArrowheads="1"/>
            </p:cNvSpPr>
            <p:nvPr/>
          </p:nvSpPr>
          <p:spPr bwMode="auto">
            <a:xfrm>
              <a:off x="2133600" y="3429000"/>
              <a:ext cx="685800" cy="685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1" name="Freeform 9"/>
            <p:cNvSpPr>
              <a:spLocks/>
            </p:cNvSpPr>
            <p:nvPr/>
          </p:nvSpPr>
          <p:spPr bwMode="auto">
            <a:xfrm>
              <a:off x="3505200" y="3657600"/>
              <a:ext cx="2362200" cy="1371600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0" y="672"/>
                </a:cxn>
                <a:cxn ang="0">
                  <a:pos x="480" y="864"/>
                </a:cxn>
                <a:cxn ang="0">
                  <a:pos x="1488" y="336"/>
                </a:cxn>
                <a:cxn ang="0">
                  <a:pos x="672" y="0"/>
                </a:cxn>
              </a:cxnLst>
              <a:rect l="0" t="0" r="r" b="b"/>
              <a:pathLst>
                <a:path w="1488" h="864">
                  <a:moveTo>
                    <a:pt x="672" y="0"/>
                  </a:moveTo>
                  <a:lnTo>
                    <a:pt x="0" y="672"/>
                  </a:lnTo>
                  <a:lnTo>
                    <a:pt x="480" y="864"/>
                  </a:lnTo>
                  <a:lnTo>
                    <a:pt x="1488" y="33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2" name="Oval 10"/>
            <p:cNvSpPr>
              <a:spLocks noChangeArrowheads="1"/>
            </p:cNvSpPr>
            <p:nvPr/>
          </p:nvSpPr>
          <p:spPr bwMode="auto">
            <a:xfrm>
              <a:off x="6400800" y="4422775"/>
              <a:ext cx="685800" cy="9874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3" name="Oval 11"/>
            <p:cNvSpPr>
              <a:spLocks noChangeArrowheads="1"/>
            </p:cNvSpPr>
            <p:nvPr/>
          </p:nvSpPr>
          <p:spPr bwMode="auto">
            <a:xfrm>
              <a:off x="2286000" y="5181600"/>
              <a:ext cx="74613" cy="74613"/>
            </a:xfrm>
            <a:prstGeom prst="ellipse">
              <a:avLst/>
            </a:prstGeom>
            <a:solidFill>
              <a:srgbClr val="CC0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4" name="Oval 12"/>
            <p:cNvSpPr>
              <a:spLocks noChangeArrowheads="1"/>
            </p:cNvSpPr>
            <p:nvPr/>
          </p:nvSpPr>
          <p:spPr bwMode="auto">
            <a:xfrm>
              <a:off x="7010400" y="3581400"/>
              <a:ext cx="74613" cy="74613"/>
            </a:xfrm>
            <a:prstGeom prst="ellipse">
              <a:avLst/>
            </a:prstGeom>
            <a:solidFill>
              <a:srgbClr val="008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5" name="Text Box 13"/>
            <p:cNvSpPr txBox="1">
              <a:spLocks noChangeArrowheads="1"/>
            </p:cNvSpPr>
            <p:nvPr/>
          </p:nvSpPr>
          <p:spPr bwMode="auto">
            <a:xfrm>
              <a:off x="7031038" y="3481388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goal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6" name="Text Box 14"/>
            <p:cNvSpPr txBox="1">
              <a:spLocks noChangeArrowheads="1"/>
            </p:cNvSpPr>
            <p:nvPr/>
          </p:nvSpPr>
          <p:spPr bwMode="auto">
            <a:xfrm>
              <a:off x="2286000" y="5105400"/>
              <a:ext cx="990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init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7" name="Text Box 1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85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latin typeface="Times" pitchFamily="18" charset="0"/>
                </a:rPr>
                <a:t>C</a:t>
              </a:r>
            </a:p>
          </p:txBody>
        </p:sp>
        <p:sp>
          <p:nvSpPr>
            <p:cNvPr id="945168" name="Text Box 16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free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69" name="Text Box 17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obs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70" name="Freeform 18"/>
            <p:cNvSpPr>
              <a:spLocks/>
            </p:cNvSpPr>
            <p:nvPr/>
          </p:nvSpPr>
          <p:spPr bwMode="auto">
            <a:xfrm>
              <a:off x="2389188" y="3294063"/>
              <a:ext cx="4579937" cy="1976437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115" y="915"/>
                </a:cxn>
                <a:cxn ang="0">
                  <a:pos x="315" y="830"/>
                </a:cxn>
                <a:cxn ang="0">
                  <a:pos x="555" y="865"/>
                </a:cxn>
                <a:cxn ang="0">
                  <a:pos x="875" y="1225"/>
                </a:cxn>
                <a:cxn ang="0">
                  <a:pos x="1025" y="1245"/>
                </a:cxn>
                <a:cxn ang="0">
                  <a:pos x="1495" y="1190"/>
                </a:cxn>
                <a:cxn ang="0">
                  <a:pos x="1715" y="1035"/>
                </a:cxn>
                <a:cxn ang="0">
                  <a:pos x="1895" y="980"/>
                </a:cxn>
                <a:cxn ang="0">
                  <a:pos x="2110" y="995"/>
                </a:cxn>
                <a:cxn ang="0">
                  <a:pos x="2195" y="985"/>
                </a:cxn>
                <a:cxn ang="0">
                  <a:pos x="2245" y="775"/>
                </a:cxn>
                <a:cxn ang="0">
                  <a:pos x="2210" y="395"/>
                </a:cxn>
                <a:cxn ang="0">
                  <a:pos x="2305" y="0"/>
                </a:cxn>
                <a:cxn ang="0">
                  <a:pos x="2615" y="120"/>
                </a:cxn>
                <a:cxn ang="0">
                  <a:pos x="2740" y="230"/>
                </a:cxn>
                <a:cxn ang="0">
                  <a:pos x="2885" y="220"/>
                </a:cxn>
              </a:cxnLst>
              <a:rect l="0" t="0" r="r" b="b"/>
              <a:pathLst>
                <a:path w="2885" h="1245">
                  <a:moveTo>
                    <a:pt x="0" y="1185"/>
                  </a:moveTo>
                  <a:cubicBezTo>
                    <a:pt x="10" y="1109"/>
                    <a:pt x="51" y="961"/>
                    <a:pt x="115" y="915"/>
                  </a:cubicBezTo>
                  <a:cubicBezTo>
                    <a:pt x="180" y="866"/>
                    <a:pt x="240" y="848"/>
                    <a:pt x="315" y="830"/>
                  </a:cubicBezTo>
                  <a:cubicBezTo>
                    <a:pt x="322" y="830"/>
                    <a:pt x="511" y="823"/>
                    <a:pt x="555" y="865"/>
                  </a:cubicBezTo>
                  <a:cubicBezTo>
                    <a:pt x="633" y="939"/>
                    <a:pt x="759" y="1173"/>
                    <a:pt x="875" y="1225"/>
                  </a:cubicBezTo>
                  <a:cubicBezTo>
                    <a:pt x="910" y="1240"/>
                    <a:pt x="987" y="1242"/>
                    <a:pt x="1025" y="1245"/>
                  </a:cubicBezTo>
                  <a:cubicBezTo>
                    <a:pt x="1087" y="1240"/>
                    <a:pt x="1383" y="1238"/>
                    <a:pt x="1495" y="1190"/>
                  </a:cubicBezTo>
                  <a:cubicBezTo>
                    <a:pt x="1580" y="1152"/>
                    <a:pt x="1633" y="1081"/>
                    <a:pt x="1715" y="1035"/>
                  </a:cubicBezTo>
                  <a:cubicBezTo>
                    <a:pt x="1796" y="988"/>
                    <a:pt x="1806" y="994"/>
                    <a:pt x="1895" y="980"/>
                  </a:cubicBezTo>
                  <a:cubicBezTo>
                    <a:pt x="1970" y="983"/>
                    <a:pt x="2035" y="989"/>
                    <a:pt x="2110" y="995"/>
                  </a:cubicBezTo>
                  <a:cubicBezTo>
                    <a:pt x="2141" y="1002"/>
                    <a:pt x="2165" y="996"/>
                    <a:pt x="2195" y="985"/>
                  </a:cubicBezTo>
                  <a:cubicBezTo>
                    <a:pt x="2220" y="917"/>
                    <a:pt x="2232" y="846"/>
                    <a:pt x="2245" y="775"/>
                  </a:cubicBezTo>
                  <a:cubicBezTo>
                    <a:pt x="2250" y="633"/>
                    <a:pt x="2240" y="535"/>
                    <a:pt x="2210" y="395"/>
                  </a:cubicBezTo>
                  <a:cubicBezTo>
                    <a:pt x="2205" y="270"/>
                    <a:pt x="2188" y="83"/>
                    <a:pt x="2305" y="0"/>
                  </a:cubicBezTo>
                  <a:cubicBezTo>
                    <a:pt x="2442" y="18"/>
                    <a:pt x="2505" y="20"/>
                    <a:pt x="2615" y="120"/>
                  </a:cubicBezTo>
                  <a:cubicBezTo>
                    <a:pt x="2650" y="152"/>
                    <a:pt x="2693" y="214"/>
                    <a:pt x="2740" y="230"/>
                  </a:cubicBezTo>
                  <a:cubicBezTo>
                    <a:pt x="2792" y="216"/>
                    <a:pt x="2821" y="220"/>
                    <a:pt x="2885" y="220"/>
                  </a:cubicBezTo>
                </a:path>
              </a:pathLst>
            </a:custGeom>
            <a:noFill/>
            <a:ln w="12700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945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43250"/>
              </p:ext>
            </p:extLst>
          </p:nvPr>
        </p:nvGraphicFramePr>
        <p:xfrm>
          <a:off x="7162800" y="56388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203040" imgH="190440" progId="Equation.3">
                  <p:embed/>
                </p:oleObj>
              </mc:Choice>
              <mc:Fallback>
                <p:oleObj name="Equation" r:id="rId3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38800"/>
                        <a:ext cx="381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72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Point robot </a:t>
            </a:r>
            <a:r>
              <a:rPr lang="en-US" sz="2000" dirty="0" smtClean="0">
                <a:latin typeface="Times New Roman" pitchFamily="18" charset="0"/>
              </a:rPr>
              <a:t>(no </a:t>
            </a:r>
            <a:r>
              <a:rPr lang="en-US" sz="2000" dirty="0">
                <a:latin typeface="Times New Roman" pitchFamily="18" charset="0"/>
              </a:rPr>
              <a:t>constraints)</a:t>
            </a:r>
          </a:p>
        </p:txBody>
      </p:sp>
    </p:spTree>
    <p:extLst>
      <p:ext uri="{BB962C8B-B14F-4D97-AF65-F5344CB8AC3E}">
        <p14:creationId xmlns:p14="http://schemas.microsoft.com/office/powerpoint/2010/main" val="205815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528763"/>
            <a:ext cx="66198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AI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Mobile robot path planning:  identifying a trajectory </a:t>
            </a:r>
            <a:r>
              <a:rPr lang="en-US" dirty="0"/>
              <a:t>that, when </a:t>
            </a:r>
            <a:r>
              <a:rPr lang="en-US" dirty="0" smtClean="0"/>
              <a:t>executed, will enable the robot to reach the goal location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Representation</a:t>
            </a:r>
          </a:p>
          <a:p>
            <a:pPr lvl="1">
              <a:defRPr/>
            </a:pPr>
            <a:r>
              <a:rPr lang="en-US" dirty="0" smtClean="0"/>
              <a:t>State (state space)</a:t>
            </a:r>
          </a:p>
          <a:p>
            <a:pPr lvl="1">
              <a:defRPr/>
            </a:pPr>
            <a:r>
              <a:rPr lang="en-US" dirty="0" smtClean="0"/>
              <a:t>Actions (operators)</a:t>
            </a:r>
          </a:p>
          <a:p>
            <a:pPr lvl="1">
              <a:defRPr/>
            </a:pPr>
            <a:r>
              <a:rPr lang="en-US" dirty="0" smtClean="0"/>
              <a:t>Initial and goal states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Sequence of actions/states that achieve desired goal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4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simplifying assumptions for indoor mobile robots:</a:t>
            </a:r>
          </a:p>
          <a:p>
            <a:pPr lvl="1"/>
            <a:r>
              <a:rPr lang="en-US" dirty="0" smtClean="0"/>
              <a:t>2 DOF for representation</a:t>
            </a:r>
          </a:p>
          <a:p>
            <a:pPr lvl="1"/>
            <a:r>
              <a:rPr lang="en-US" dirty="0" smtClean="0"/>
              <a:t>robot is round, so that orientation doesn’t matter</a:t>
            </a:r>
          </a:p>
          <a:p>
            <a:pPr lvl="1"/>
            <a:r>
              <a:rPr lang="en-US" dirty="0" smtClean="0"/>
              <a:t>robot is </a:t>
            </a:r>
            <a:r>
              <a:rPr lang="en-US" dirty="0" err="1" smtClean="0"/>
              <a:t>holonomic</a:t>
            </a:r>
            <a:r>
              <a:rPr lang="en-US" dirty="0" smtClean="0"/>
              <a:t>, can move in any direction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16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Now lets assume that someone gave us a map.  How do we plan a path from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-4152" y="4724400"/>
            <a:ext cx="3048000" cy="128016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3962400"/>
            <a:ext cx="2209800" cy="6858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smtClean="0">
                <a:solidFill>
                  <a:schemeClr val="tx1"/>
                </a:solidFill>
              </a:rPr>
              <a:t>Fundamental Questions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7814" y="2667000"/>
            <a:ext cx="5753100" cy="3581400"/>
            <a:chOff x="571500" y="1363891"/>
            <a:chExt cx="8001000" cy="473210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367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07596"/>
              </p:ext>
            </p:extLst>
          </p:nvPr>
        </p:nvGraphicFramePr>
        <p:xfrm>
          <a:off x="609599" y="1447804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5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8283"/>
              </p:ext>
            </p:extLst>
          </p:nvPr>
        </p:nvGraphicFramePr>
        <p:xfrm>
          <a:off x="609599" y="1150713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6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Occupancy Grid, accounting for C-Space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76752"/>
              </p:ext>
            </p:extLst>
          </p:nvPr>
        </p:nvGraphicFramePr>
        <p:xfrm>
          <a:off x="609599" y="1150713"/>
          <a:ext cx="7924812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885520"/>
            <a:ext cx="8167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Slightly larger grid size can make the goal unreachable.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Problem if grid is “too small”?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Occupancy grids perform exhaustive search across the state space.</a:t>
            </a:r>
          </a:p>
          <a:p>
            <a:pPr lvl="1"/>
            <a:r>
              <a:rPr lang="en-US" dirty="0" smtClean="0"/>
              <a:t>Represent and evaluate a far greater number of world states than the robot would actually need to traverse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can we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32738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idea:</a:t>
                </a:r>
              </a:p>
              <a:p>
                <a:pPr lvl="1"/>
                <a:r>
                  <a:rPr lang="en-US" dirty="0" smtClean="0"/>
                  <a:t>Avoid searching the entire state space</a:t>
                </a:r>
              </a:p>
              <a:p>
                <a:pPr lvl="1"/>
                <a:r>
                  <a:rPr lang="en-US" dirty="0" smtClean="0"/>
                  <a:t>Pre-compute a (hopefully) small graph (roadmap) such that staying on the “roads” will avoid obstacles	 </a:t>
                </a:r>
              </a:p>
              <a:p>
                <a:pPr lvl="1"/>
                <a:r>
                  <a:rPr lang="en-US" dirty="0" smtClean="0"/>
                  <a:t>Find a path from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baseline="-25000" dirty="0" err="1">
                        <a:latin typeface="Cambria Math"/>
                      </a:rPr>
                      <m:t>𝑠𝑡𝑎𝑟𝑡</m:t>
                    </m:r>
                  </m:oMath>
                </a14:m>
                <a:r>
                  <a:rPr lang="en-US" dirty="0" smtClean="0"/>
                  <a:t> to the closest point on the roadmap, and then use the roadmap to find a path to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baseline="-25000" dirty="0" err="1" smtClean="0">
                        <a:latin typeface="Cambria Math"/>
                      </a:rPr>
                      <m:t>𝑔𝑜𝑎𝑙</m:t>
                    </m:r>
                  </m:oMath>
                </a14:m>
                <a:endParaRPr lang="en-US" baseline="-25000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91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between Two Points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552434"/>
            <a:ext cx="5795962" cy="475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9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with Obstacles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8" y="1493936"/>
            <a:ext cx="5859262" cy="48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4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Algorithms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84890"/>
            <a:ext cx="5681662" cy="46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10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425007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591456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path but…</a:t>
            </a:r>
          </a:p>
          <a:p>
            <a:pPr lvl="1"/>
            <a:r>
              <a:rPr lang="en-US" dirty="0" smtClean="0"/>
              <a:t>Stays as close as possible to the obstacles</a:t>
            </a:r>
          </a:p>
          <a:p>
            <a:pPr lvl="1"/>
            <a:r>
              <a:rPr lang="en-US" dirty="0" smtClean="0"/>
              <a:t>Deviations from path can lead to collisions</a:t>
            </a:r>
          </a:p>
          <a:p>
            <a:pPr lvl="1"/>
            <a:r>
              <a:rPr lang="en-US" dirty="0" smtClean="0"/>
              <a:t>Requires polygonal obstacles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care more about keeping our robot safe than about optimality?</a:t>
            </a:r>
            <a:endParaRPr lang="en-US" dirty="0"/>
          </a:p>
          <a:p>
            <a:r>
              <a:rPr lang="en-US" dirty="0" smtClean="0"/>
              <a:t>The other extreme: stay away from obstacles as far as possible.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21" y="3250024"/>
            <a:ext cx="3289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1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 easy: stay equidistant away from closest obstacles</a:t>
            </a:r>
          </a:p>
          <a:p>
            <a:r>
              <a:rPr lang="en-US" sz="2400" dirty="0" smtClean="0"/>
              <a:t>But… what if are too far away to see object?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81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Difficult </a:t>
            </a:r>
            <a:r>
              <a:rPr lang="en-US" sz="2400" dirty="0"/>
              <a:t>to compute in higher </a:t>
            </a:r>
            <a:r>
              <a:rPr lang="en-US" sz="2400" dirty="0" smtClean="0"/>
              <a:t>dimensions</a:t>
            </a:r>
            <a:endParaRPr lang="en-US" sz="2400" dirty="0"/>
          </a:p>
          <a:p>
            <a:r>
              <a:rPr lang="en-US" sz="2400" dirty="0" smtClean="0"/>
              <a:t>Staying away from obstacles is </a:t>
            </a:r>
            <a:r>
              <a:rPr lang="en-US" sz="2400" dirty="0"/>
              <a:t>not necessarily the </a:t>
            </a:r>
            <a:r>
              <a:rPr lang="en-US" sz="2400" dirty="0" smtClean="0"/>
              <a:t>best heuristic </a:t>
            </a:r>
          </a:p>
          <a:p>
            <a:pPr lvl="1"/>
            <a:r>
              <a:rPr lang="en-US" sz="2400" dirty="0" smtClean="0"/>
              <a:t>Can lead to </a:t>
            </a:r>
            <a:r>
              <a:rPr lang="en-US" sz="2400" dirty="0"/>
              <a:t>paths that are much too </a:t>
            </a:r>
            <a:r>
              <a:rPr lang="en-US" sz="2400" dirty="0" smtClean="0"/>
              <a:t>conservative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unstable: small </a:t>
            </a:r>
            <a:r>
              <a:rPr lang="en-US" sz="2400" dirty="0"/>
              <a:t>changes in </a:t>
            </a:r>
            <a:r>
              <a:rPr lang="en-US" sz="2400" dirty="0" smtClean="0"/>
              <a:t>obstacle configuration </a:t>
            </a:r>
            <a:r>
              <a:rPr lang="en-US" sz="2400" dirty="0"/>
              <a:t>can lead to large changes in </a:t>
            </a:r>
            <a:r>
              <a:rPr lang="en-US" sz="2400" dirty="0" smtClean="0"/>
              <a:t>the diagram</a:t>
            </a:r>
            <a:endParaRPr lang="en-US" sz="2400" dirty="0"/>
          </a:p>
        </p:txBody>
      </p:sp>
      <p:pic>
        <p:nvPicPr>
          <p:cNvPr id="5" name="Fortunes-algorith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0600" y="3398520"/>
            <a:ext cx="4343400" cy="345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791200"/>
            <a:ext cx="2269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Fortune’s Algorithm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2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Tree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question: which fringe nodes to explore?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4596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06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Review: Depth First Search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828800" y="3433763"/>
            <a:ext cx="5486400" cy="3352800"/>
            <a:chOff x="48" y="2332"/>
            <a:chExt cx="3456" cy="2404"/>
          </a:xfrm>
        </p:grpSpPr>
        <p:sp>
          <p:nvSpPr>
            <p:cNvPr id="18570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18571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8572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8573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8574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8575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8576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8577" name="AutoShape 11"/>
            <p:cNvCxnSpPr>
              <a:cxnSpLocks noChangeShapeType="1"/>
              <a:stCxn id="18573" idx="2"/>
              <a:endCxn id="18572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78" name="AutoShape 12"/>
            <p:cNvCxnSpPr>
              <a:cxnSpLocks noChangeShapeType="1"/>
              <a:stCxn id="18573" idx="2"/>
              <a:endCxn id="18576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79" name="AutoShape 13"/>
            <p:cNvCxnSpPr>
              <a:cxnSpLocks noChangeShapeType="1"/>
              <a:stCxn id="18572" idx="2"/>
              <a:endCxn id="18571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0" name="AutoShape 14"/>
            <p:cNvCxnSpPr>
              <a:cxnSpLocks noChangeShapeType="1"/>
              <a:stCxn id="18576" idx="2"/>
              <a:endCxn id="18575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8581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1860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8609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8610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8611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8612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8613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614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615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8616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8617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8618" name="AutoShape 26"/>
              <p:cNvCxnSpPr>
                <a:cxnSpLocks noChangeShapeType="1"/>
                <a:stCxn id="18608" idx="2"/>
                <a:endCxn id="18610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19" name="AutoShape 27"/>
              <p:cNvCxnSpPr>
                <a:cxnSpLocks noChangeShapeType="1"/>
                <a:stCxn id="18608" idx="2"/>
                <a:endCxn id="18612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0" name="AutoShape 28"/>
              <p:cNvCxnSpPr>
                <a:cxnSpLocks noChangeShapeType="1"/>
                <a:stCxn id="18610" idx="2"/>
                <a:endCxn id="18609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1" name="AutoShape 29"/>
              <p:cNvCxnSpPr>
                <a:cxnSpLocks noChangeShapeType="1"/>
                <a:stCxn id="18610" idx="2"/>
                <a:endCxn id="18613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2" name="AutoShape 30"/>
              <p:cNvCxnSpPr>
                <a:cxnSpLocks noChangeShapeType="1"/>
                <a:stCxn id="18612" idx="2"/>
                <a:endCxn id="18611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3" name="AutoShape 31"/>
              <p:cNvCxnSpPr>
                <a:cxnSpLocks noChangeShapeType="1"/>
                <a:stCxn id="18609" idx="2"/>
                <a:endCxn id="18614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4" name="AutoShape 32"/>
              <p:cNvCxnSpPr>
                <a:cxnSpLocks noChangeShapeType="1"/>
                <a:stCxn id="18611" idx="2"/>
                <a:endCxn id="18615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5" name="AutoShape 33"/>
              <p:cNvCxnSpPr>
                <a:cxnSpLocks noChangeShapeType="1"/>
                <a:stCxn id="18611" idx="2"/>
                <a:endCxn id="18616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6" name="AutoShape 34"/>
              <p:cNvCxnSpPr>
                <a:cxnSpLocks noChangeShapeType="1"/>
                <a:stCxn id="18615" idx="2"/>
                <a:endCxn id="18617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582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8583" name="AutoShape 36"/>
            <p:cNvCxnSpPr>
              <a:cxnSpLocks noChangeShapeType="1"/>
              <a:stCxn id="18574" idx="2"/>
              <a:endCxn id="18582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8584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18589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8590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8591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8592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8593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8594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595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596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8597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8598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8599" name="AutoShape 48"/>
              <p:cNvCxnSpPr>
                <a:cxnSpLocks noChangeShapeType="1"/>
                <a:stCxn id="18589" idx="2"/>
                <a:endCxn id="18591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0" name="AutoShape 49"/>
              <p:cNvCxnSpPr>
                <a:cxnSpLocks noChangeShapeType="1"/>
                <a:stCxn id="18589" idx="2"/>
                <a:endCxn id="18593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1" name="AutoShape 50"/>
              <p:cNvCxnSpPr>
                <a:cxnSpLocks noChangeShapeType="1"/>
                <a:stCxn id="18591" idx="2"/>
                <a:endCxn id="18590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2" name="AutoShape 51"/>
              <p:cNvCxnSpPr>
                <a:cxnSpLocks noChangeShapeType="1"/>
                <a:stCxn id="18591" idx="2"/>
                <a:endCxn id="18594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3" name="AutoShape 52"/>
              <p:cNvCxnSpPr>
                <a:cxnSpLocks noChangeShapeType="1"/>
                <a:stCxn id="18593" idx="2"/>
                <a:endCxn id="18592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4" name="AutoShape 53"/>
              <p:cNvCxnSpPr>
                <a:cxnSpLocks noChangeShapeType="1"/>
                <a:stCxn id="18590" idx="2"/>
                <a:endCxn id="18595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5" name="AutoShape 54"/>
              <p:cNvCxnSpPr>
                <a:cxnSpLocks noChangeShapeType="1"/>
                <a:stCxn id="18592" idx="2"/>
                <a:endCxn id="18596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6" name="AutoShape 55"/>
              <p:cNvCxnSpPr>
                <a:cxnSpLocks noChangeShapeType="1"/>
                <a:stCxn id="18592" idx="2"/>
                <a:endCxn id="18597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7" name="AutoShape 56"/>
              <p:cNvCxnSpPr>
                <a:cxnSpLocks noChangeShapeType="1"/>
                <a:stCxn id="18596" idx="2"/>
                <a:endCxn id="18598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8585" name="AutoShape 57"/>
            <p:cNvCxnSpPr>
              <a:cxnSpLocks noChangeShapeType="1"/>
              <a:stCxn id="18573" idx="2"/>
              <a:endCxn id="18589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6" name="AutoShape 58"/>
            <p:cNvCxnSpPr>
              <a:cxnSpLocks noChangeShapeType="1"/>
              <a:stCxn id="18570" idx="2"/>
              <a:endCxn id="18573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7" name="AutoShape 59"/>
            <p:cNvCxnSpPr>
              <a:cxnSpLocks noChangeShapeType="1"/>
              <a:stCxn id="18570" idx="2"/>
              <a:endCxn id="18608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8" name="AutoShape 60"/>
            <p:cNvCxnSpPr>
              <a:cxnSpLocks noChangeShapeType="1"/>
              <a:stCxn id="18570" idx="2"/>
              <a:endCxn id="18574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25400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2009775" y="4241800"/>
            <a:ext cx="557213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2540000" y="4232275"/>
            <a:ext cx="160338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2014538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2705100" y="4743450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2536825" y="4256088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3136900" y="4732338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2938463" y="5253038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2943225" y="5797550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5" name="Group 70"/>
          <p:cNvGrpSpPr>
            <a:grpSpLocks/>
          </p:cNvGrpSpPr>
          <p:nvPr/>
        </p:nvGrpSpPr>
        <p:grpSpPr bwMode="auto">
          <a:xfrm>
            <a:off x="3054350" y="1443038"/>
            <a:ext cx="3205163" cy="1768475"/>
            <a:chOff x="816" y="1056"/>
            <a:chExt cx="4176" cy="2304"/>
          </a:xfrm>
        </p:grpSpPr>
        <p:grpSp>
          <p:nvGrpSpPr>
            <p:cNvPr id="18540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8542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8543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8544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d</a:t>
                </a:r>
              </a:p>
            </p:txBody>
          </p:sp>
          <p:sp>
            <p:nvSpPr>
              <p:cNvPr id="18545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b</a:t>
                </a:r>
              </a:p>
            </p:txBody>
          </p:sp>
          <p:sp>
            <p:nvSpPr>
              <p:cNvPr id="18546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p</a:t>
                </a:r>
              </a:p>
            </p:txBody>
          </p:sp>
          <p:sp>
            <p:nvSpPr>
              <p:cNvPr id="18547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q</a:t>
                </a:r>
              </a:p>
            </p:txBody>
          </p:sp>
          <p:sp>
            <p:nvSpPr>
              <p:cNvPr id="18548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c</a:t>
                </a:r>
              </a:p>
            </p:txBody>
          </p:sp>
          <p:sp>
            <p:nvSpPr>
              <p:cNvPr id="18549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e</a:t>
                </a:r>
              </a:p>
            </p:txBody>
          </p:sp>
          <p:sp>
            <p:nvSpPr>
              <p:cNvPr id="18550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h</a:t>
                </a:r>
              </a:p>
            </p:txBody>
          </p:sp>
          <p:sp>
            <p:nvSpPr>
              <p:cNvPr id="18551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a</a:t>
                </a:r>
              </a:p>
            </p:txBody>
          </p:sp>
          <p:sp>
            <p:nvSpPr>
              <p:cNvPr id="18552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f</a:t>
                </a:r>
              </a:p>
            </p:txBody>
          </p:sp>
          <p:sp>
            <p:nvSpPr>
              <p:cNvPr id="18553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r</a:t>
                </a:r>
              </a:p>
            </p:txBody>
          </p:sp>
          <p:cxnSp>
            <p:nvCxnSpPr>
              <p:cNvPr id="18554" name="AutoShape 84"/>
              <p:cNvCxnSpPr>
                <a:cxnSpLocks noChangeShapeType="1"/>
                <a:stCxn id="18542" idx="5"/>
                <a:endCxn id="1854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5" name="AutoShape 85"/>
              <p:cNvCxnSpPr>
                <a:cxnSpLocks noChangeShapeType="1"/>
                <a:stCxn id="18546" idx="5"/>
                <a:endCxn id="1854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6" name="AutoShape 86"/>
              <p:cNvCxnSpPr>
                <a:cxnSpLocks noChangeShapeType="1"/>
                <a:stCxn id="18550" idx="3"/>
                <a:endCxn id="1854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7" name="AutoShape 87"/>
              <p:cNvCxnSpPr>
                <a:cxnSpLocks noChangeShapeType="1"/>
                <a:stCxn id="18550" idx="2"/>
                <a:endCxn id="1854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8" name="AutoShape 88"/>
              <p:cNvCxnSpPr>
                <a:cxnSpLocks noChangeShapeType="1"/>
                <a:stCxn id="18549" idx="4"/>
                <a:endCxn id="1855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9" name="AutoShape 89"/>
              <p:cNvCxnSpPr>
                <a:cxnSpLocks noChangeShapeType="1"/>
                <a:stCxn id="18549" idx="5"/>
                <a:endCxn id="1855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0" name="AutoShape 90"/>
              <p:cNvCxnSpPr>
                <a:cxnSpLocks noChangeShapeType="1"/>
                <a:stCxn id="18553" idx="0"/>
                <a:endCxn id="1855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1" name="AutoShape 91"/>
              <p:cNvCxnSpPr>
                <a:cxnSpLocks noChangeShapeType="1"/>
                <a:stCxn id="18552" idx="0"/>
                <a:endCxn id="1854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2" name="AutoShape 92"/>
              <p:cNvCxnSpPr>
                <a:cxnSpLocks noChangeShapeType="1"/>
                <a:stCxn id="1854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3" name="AutoShape 93"/>
              <p:cNvCxnSpPr>
                <a:cxnSpLocks noChangeShapeType="1"/>
                <a:stCxn id="18544" idx="1"/>
                <a:endCxn id="1854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4" name="AutoShape 94"/>
              <p:cNvCxnSpPr>
                <a:cxnSpLocks noChangeShapeType="1"/>
                <a:endCxn id="1855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5" name="AutoShape 95"/>
              <p:cNvCxnSpPr>
                <a:cxnSpLocks noChangeShapeType="1"/>
                <a:stCxn id="18548" idx="2"/>
                <a:endCxn id="1855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6" name="AutoShape 96"/>
              <p:cNvCxnSpPr>
                <a:cxnSpLocks noChangeShapeType="1"/>
                <a:stCxn id="18544" idx="7"/>
                <a:endCxn id="1854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7" name="AutoShape 97"/>
              <p:cNvCxnSpPr>
                <a:cxnSpLocks noChangeShapeType="1"/>
                <a:stCxn id="18544" idx="6"/>
                <a:endCxn id="1854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8" name="AutoShape 98"/>
              <p:cNvCxnSpPr>
                <a:cxnSpLocks noChangeShapeType="1"/>
                <a:stCxn id="18552" idx="1"/>
                <a:endCxn id="1854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9" name="AutoShape 99"/>
              <p:cNvCxnSpPr>
                <a:cxnSpLocks noChangeShapeType="1"/>
                <a:stCxn id="18542" idx="6"/>
                <a:endCxn id="1854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8541" name="AutoShape 100"/>
            <p:cNvCxnSpPr>
              <a:cxnSpLocks noChangeShapeType="1"/>
              <a:stCxn id="18547" idx="6"/>
              <a:endCxn id="18553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8446" name="AutoShape 101"/>
          <p:cNvSpPr>
            <a:spLocks noChangeArrowheads="1"/>
          </p:cNvSpPr>
          <p:nvPr/>
        </p:nvSpPr>
        <p:spPr bwMode="auto">
          <a:xfrm>
            <a:off x="3054350" y="2479675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3895725" y="2906713"/>
            <a:ext cx="808038" cy="304800"/>
            <a:chOff x="1913" y="2963"/>
            <a:chExt cx="1053" cy="397"/>
          </a:xfrm>
        </p:grpSpPr>
        <p:sp>
          <p:nvSpPr>
            <p:cNvPr id="18538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q</a:t>
              </a:r>
            </a:p>
          </p:txBody>
        </p:sp>
        <p:cxnSp>
          <p:nvCxnSpPr>
            <p:cNvPr id="18539" name="AutoShape 104"/>
            <p:cNvCxnSpPr>
              <a:cxnSpLocks noChangeShapeType="1"/>
              <a:stCxn id="18536" idx="5"/>
              <a:endCxn id="18538" idx="2"/>
            </p:cNvCxnSpPr>
            <p:nvPr/>
          </p:nvCxnSpPr>
          <p:spPr bwMode="auto">
            <a:xfrm flipV="1">
              <a:off x="1913" y="3162"/>
              <a:ext cx="628" cy="3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3625850" y="2662238"/>
            <a:ext cx="1290638" cy="457200"/>
            <a:chOff x="1560" y="2645"/>
            <a:chExt cx="1683" cy="596"/>
          </a:xfrm>
        </p:grpSpPr>
        <p:sp>
          <p:nvSpPr>
            <p:cNvPr id="18536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p</a:t>
              </a:r>
            </a:p>
          </p:txBody>
        </p:sp>
        <p:cxnSp>
          <p:nvCxnSpPr>
            <p:cNvPr id="18537" name="AutoShape 107"/>
            <p:cNvCxnSpPr>
              <a:cxnSpLocks noChangeShapeType="1"/>
              <a:stCxn id="18534" idx="2"/>
              <a:endCxn id="18536" idx="6"/>
            </p:cNvCxnSpPr>
            <p:nvPr/>
          </p:nvCxnSpPr>
          <p:spPr bwMode="auto">
            <a:xfrm flipH="1">
              <a:off x="1986" y="2645"/>
              <a:ext cx="1257" cy="39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4926013" y="2397125"/>
            <a:ext cx="412750" cy="419100"/>
            <a:chOff x="3255" y="2299"/>
            <a:chExt cx="538" cy="545"/>
          </a:xfrm>
        </p:grpSpPr>
        <p:sp>
          <p:nvSpPr>
            <p:cNvPr id="18534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h</a:t>
              </a:r>
            </a:p>
          </p:txBody>
        </p:sp>
        <p:cxnSp>
          <p:nvCxnSpPr>
            <p:cNvPr id="18535" name="AutoShape 110"/>
            <p:cNvCxnSpPr>
              <a:cxnSpLocks noChangeShapeType="1"/>
              <a:stCxn id="18520" idx="4"/>
              <a:endCxn id="18534" idx="7"/>
            </p:cNvCxnSpPr>
            <p:nvPr/>
          </p:nvCxnSpPr>
          <p:spPr bwMode="auto">
            <a:xfrm flipH="1">
              <a:off x="3608" y="2299"/>
              <a:ext cx="185" cy="19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5846763" y="2266950"/>
            <a:ext cx="317500" cy="539750"/>
            <a:chOff x="4454" y="2129"/>
            <a:chExt cx="414" cy="703"/>
          </a:xfrm>
        </p:grpSpPr>
        <p:sp>
          <p:nvSpPr>
            <p:cNvPr id="18532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f</a:t>
              </a:r>
            </a:p>
          </p:txBody>
        </p:sp>
        <p:cxnSp>
          <p:nvCxnSpPr>
            <p:cNvPr id="18533" name="AutoShape 113"/>
            <p:cNvCxnSpPr>
              <a:cxnSpLocks noChangeShapeType="1"/>
              <a:stCxn id="797828" idx="0"/>
              <a:endCxn id="18532" idx="4"/>
            </p:cNvCxnSpPr>
            <p:nvPr/>
          </p:nvCxnSpPr>
          <p:spPr bwMode="auto">
            <a:xfrm flipV="1">
              <a:off x="4496" y="2538"/>
              <a:ext cx="165" cy="29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5942013" y="1443038"/>
            <a:ext cx="317500" cy="814387"/>
            <a:chOff x="4579" y="1056"/>
            <a:chExt cx="413" cy="1061"/>
          </a:xfrm>
        </p:grpSpPr>
        <p:sp>
          <p:nvSpPr>
            <p:cNvPr id="18530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cxnSp>
          <p:nvCxnSpPr>
            <p:cNvPr id="18531" name="AutoShape 116"/>
            <p:cNvCxnSpPr>
              <a:cxnSpLocks noChangeShapeType="1"/>
              <a:stCxn id="18532" idx="0"/>
              <a:endCxn id="18530" idx="4"/>
            </p:cNvCxnSpPr>
            <p:nvPr/>
          </p:nvCxnSpPr>
          <p:spPr bwMode="auto">
            <a:xfrm flipV="1">
              <a:off x="4661" y="1465"/>
              <a:ext cx="125" cy="652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3325813" y="2205038"/>
            <a:ext cx="966787" cy="309562"/>
            <a:chOff x="1169" y="2049"/>
            <a:chExt cx="1260" cy="404"/>
          </a:xfrm>
        </p:grpSpPr>
        <p:sp>
          <p:nvSpPr>
            <p:cNvPr id="18528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d</a:t>
              </a:r>
            </a:p>
          </p:txBody>
        </p:sp>
        <p:cxnSp>
          <p:nvCxnSpPr>
            <p:cNvPr id="18529" name="AutoShape 119"/>
            <p:cNvCxnSpPr>
              <a:cxnSpLocks noChangeShapeType="1"/>
              <a:stCxn id="18446" idx="7"/>
            </p:cNvCxnSpPr>
            <p:nvPr/>
          </p:nvCxnSpPr>
          <p:spPr bwMode="auto">
            <a:xfrm flipV="1">
              <a:off x="1169" y="2236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3308350" y="1747838"/>
            <a:ext cx="712788" cy="492125"/>
            <a:chOff x="1147" y="1453"/>
            <a:chExt cx="929" cy="642"/>
          </a:xfrm>
        </p:grpSpPr>
        <p:sp>
          <p:nvSpPr>
            <p:cNvPr id="18526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b</a:t>
              </a:r>
            </a:p>
          </p:txBody>
        </p:sp>
        <p:cxnSp>
          <p:nvCxnSpPr>
            <p:cNvPr id="18527" name="AutoShape 122"/>
            <p:cNvCxnSpPr>
              <a:cxnSpLocks noChangeShapeType="1"/>
              <a:stCxn id="18528" idx="1"/>
              <a:endCxn id="18526" idx="5"/>
            </p:cNvCxnSpPr>
            <p:nvPr/>
          </p:nvCxnSpPr>
          <p:spPr bwMode="auto">
            <a:xfrm flipH="1" flipV="1">
              <a:off x="1500" y="1804"/>
              <a:ext cx="576" cy="291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3584575" y="1473200"/>
            <a:ext cx="611188" cy="319088"/>
            <a:chOff x="1507" y="1096"/>
            <a:chExt cx="797" cy="416"/>
          </a:xfrm>
        </p:grpSpPr>
        <p:sp>
          <p:nvSpPr>
            <p:cNvPr id="18524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a</a:t>
              </a:r>
            </a:p>
          </p:txBody>
        </p:sp>
        <p:cxnSp>
          <p:nvCxnSpPr>
            <p:cNvPr id="18525" name="AutoShape 125"/>
            <p:cNvCxnSpPr>
              <a:cxnSpLocks noChangeShapeType="1"/>
              <a:endCxn id="18524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4244975" y="1717675"/>
            <a:ext cx="808038" cy="522288"/>
            <a:chOff x="2368" y="1414"/>
            <a:chExt cx="1053" cy="681"/>
          </a:xfrm>
        </p:grpSpPr>
        <p:sp>
          <p:nvSpPr>
            <p:cNvPr id="18522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c</a:t>
              </a:r>
            </a:p>
          </p:txBody>
        </p:sp>
        <p:cxnSp>
          <p:nvCxnSpPr>
            <p:cNvPr id="18523" name="AutoShape 128"/>
            <p:cNvCxnSpPr>
              <a:cxnSpLocks noChangeShapeType="1"/>
              <a:stCxn id="18528" idx="7"/>
              <a:endCxn id="18522" idx="3"/>
            </p:cNvCxnSpPr>
            <p:nvPr/>
          </p:nvCxnSpPr>
          <p:spPr bwMode="auto">
            <a:xfrm flipV="1">
              <a:off x="2368" y="1765"/>
              <a:ext cx="700" cy="33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4302125" y="2082800"/>
            <a:ext cx="1195388" cy="304800"/>
            <a:chOff x="2441" y="1890"/>
            <a:chExt cx="1559" cy="397"/>
          </a:xfrm>
        </p:grpSpPr>
        <p:sp>
          <p:nvSpPr>
            <p:cNvPr id="18520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e</a:t>
              </a:r>
            </a:p>
          </p:txBody>
        </p:sp>
        <p:cxnSp>
          <p:nvCxnSpPr>
            <p:cNvPr id="18521" name="AutoShape 131"/>
            <p:cNvCxnSpPr>
              <a:cxnSpLocks noChangeShapeType="1"/>
              <a:stCxn id="18528" idx="6"/>
              <a:endCxn id="18520" idx="2"/>
            </p:cNvCxnSpPr>
            <p:nvPr/>
          </p:nvCxnSpPr>
          <p:spPr bwMode="auto">
            <a:xfrm flipV="1">
              <a:off x="2441" y="2089"/>
              <a:ext cx="1133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5719763" y="2816225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8520" idx="5"/>
            <a:endCxn id="797828" idx="1"/>
          </p:cNvCxnSpPr>
          <p:nvPr/>
        </p:nvCxnSpPr>
        <p:spPr bwMode="auto">
          <a:xfrm>
            <a:off x="5451475" y="2362200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3879850" y="1479550"/>
            <a:ext cx="846138" cy="390525"/>
            <a:chOff x="1891" y="1104"/>
            <a:chExt cx="1104" cy="509"/>
          </a:xfrm>
        </p:grpSpPr>
        <p:cxnSp>
          <p:nvCxnSpPr>
            <p:cNvPr id="18518" name="AutoShape 135"/>
            <p:cNvCxnSpPr>
              <a:cxnSpLocks noChangeShapeType="1"/>
              <a:stCxn id="18522" idx="2"/>
              <a:endCxn id="18524" idx="6"/>
            </p:cNvCxnSpPr>
            <p:nvPr/>
          </p:nvCxnSpPr>
          <p:spPr bwMode="auto">
            <a:xfrm flipH="1" flipV="1">
              <a:off x="2316" y="1295"/>
              <a:ext cx="679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9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4749800" y="1727200"/>
            <a:ext cx="1143000" cy="574675"/>
            <a:chOff x="3024" y="1427"/>
            <a:chExt cx="1491" cy="748"/>
          </a:xfrm>
        </p:grpSpPr>
        <p:cxnSp>
          <p:nvCxnSpPr>
            <p:cNvPr id="18516" name="AutoShape 138"/>
            <p:cNvCxnSpPr>
              <a:cxnSpLocks noChangeShapeType="1"/>
              <a:stCxn id="18532" idx="1"/>
              <a:endCxn id="18522" idx="6"/>
            </p:cNvCxnSpPr>
            <p:nvPr/>
          </p:nvCxnSpPr>
          <p:spPr bwMode="auto">
            <a:xfrm rot="5400000" flipH="1">
              <a:off x="3693" y="1353"/>
              <a:ext cx="562" cy="1082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7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18461" name="Line 140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4845050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2433638" y="397192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1870075" y="445135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2570163" y="44513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339090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1868488" y="500697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2560638" y="49990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3030538" y="498157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3706813" y="49720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27924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3236913" y="55181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2809875" y="601503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3697288" y="55197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3476625" y="60071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3959225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3492500" y="64770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3529013" y="4733925"/>
            <a:ext cx="30956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3143250" y="5254625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3843338" y="5253038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3833813" y="5791200"/>
            <a:ext cx="258762" cy="196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3622675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3605213" y="6280150"/>
            <a:ext cx="7937" cy="173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Oval 163"/>
          <p:cNvSpPr>
            <a:spLocks noChangeArrowheads="1"/>
          </p:cNvSpPr>
          <p:nvPr/>
        </p:nvSpPr>
        <p:spPr bwMode="auto">
          <a:xfrm>
            <a:off x="4846638" y="34798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2435225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5229225" y="39068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69738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1871663" y="44529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2571750" y="44529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3392488" y="44354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1870075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3708400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2794000" y="55118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2819400" y="60166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3698875" y="5521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3960813" y="60356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1870075" y="500062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1871663" y="444500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2571750" y="444500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279400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28114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4384675" y="2770188"/>
            <a:ext cx="588963" cy="431800"/>
            <a:chOff x="2762" y="1745"/>
            <a:chExt cx="371" cy="272"/>
          </a:xfrm>
        </p:grpSpPr>
        <p:cxnSp>
          <p:nvCxnSpPr>
            <p:cNvPr id="18514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5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3" name="Text Box 194"/>
          <p:cNvSpPr txBox="1">
            <a:spLocks noChangeArrowheads="1"/>
          </p:cNvSpPr>
          <p:nvPr/>
        </p:nvSpPr>
        <p:spPr bwMode="auto">
          <a:xfrm>
            <a:off x="347663" y="1592263"/>
            <a:ext cx="22812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Strategy: expand deepest node first</a:t>
            </a:r>
          </a:p>
          <a:p>
            <a:pPr>
              <a:spcBef>
                <a:spcPct val="50000"/>
              </a:spcBef>
            </a:pPr>
            <a:r>
              <a:rPr lang="en-US" i="1"/>
              <a:t>Implementation: Fringe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198124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Depth-first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front
(i.e. a stack)</a:t>
            </a:r>
          </a:p>
        </p:txBody>
      </p:sp>
      <p:pic>
        <p:nvPicPr>
          <p:cNvPr id="5" name="Picture 4" descr="Screen Shot 2012-11-08 at 9.3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17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6" name="Picture 5" descr="Screen Shot 2012-11-08 at 9.32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5" y="1752600"/>
            <a:ext cx="7672805" cy="469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4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Review: Breadth 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981200" y="3498850"/>
            <a:ext cx="5486400" cy="3352800"/>
            <a:chOff x="48" y="2332"/>
            <a:chExt cx="3456" cy="2404"/>
          </a:xfrm>
        </p:grpSpPr>
        <p:sp>
          <p:nvSpPr>
            <p:cNvPr id="19515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19516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17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18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19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20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21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522" name="AutoShape 11"/>
            <p:cNvCxnSpPr>
              <a:cxnSpLocks noChangeShapeType="1"/>
              <a:stCxn id="19518" idx="2"/>
              <a:endCxn id="19517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3" name="AutoShape 12"/>
            <p:cNvCxnSpPr>
              <a:cxnSpLocks noChangeShapeType="1"/>
              <a:stCxn id="19518" idx="2"/>
              <a:endCxn id="19521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4" name="AutoShape 13"/>
            <p:cNvCxnSpPr>
              <a:cxnSpLocks noChangeShapeType="1"/>
              <a:stCxn id="19517" idx="2"/>
              <a:endCxn id="19516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5" name="AutoShape 14"/>
            <p:cNvCxnSpPr>
              <a:cxnSpLocks noChangeShapeType="1"/>
              <a:stCxn id="19521" idx="2"/>
              <a:endCxn id="19520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26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19553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554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555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556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557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55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59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60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561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9562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563" name="AutoShape 26"/>
              <p:cNvCxnSpPr>
                <a:cxnSpLocks noChangeShapeType="1"/>
                <a:stCxn id="19553" idx="2"/>
                <a:endCxn id="19555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4" name="AutoShape 27"/>
              <p:cNvCxnSpPr>
                <a:cxnSpLocks noChangeShapeType="1"/>
                <a:stCxn id="19553" idx="2"/>
                <a:endCxn id="19557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5" name="AutoShape 28"/>
              <p:cNvCxnSpPr>
                <a:cxnSpLocks noChangeShapeType="1"/>
                <a:stCxn id="19555" idx="2"/>
                <a:endCxn id="19554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6" name="AutoShape 29"/>
              <p:cNvCxnSpPr>
                <a:cxnSpLocks noChangeShapeType="1"/>
                <a:stCxn id="19555" idx="2"/>
                <a:endCxn id="19558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7" name="AutoShape 30"/>
              <p:cNvCxnSpPr>
                <a:cxnSpLocks noChangeShapeType="1"/>
                <a:stCxn id="19557" idx="2"/>
                <a:endCxn id="19556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8" name="AutoShape 31"/>
              <p:cNvCxnSpPr>
                <a:cxnSpLocks noChangeShapeType="1"/>
                <a:stCxn id="19554" idx="2"/>
                <a:endCxn id="19559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9" name="AutoShape 32"/>
              <p:cNvCxnSpPr>
                <a:cxnSpLocks noChangeShapeType="1"/>
                <a:stCxn id="19556" idx="2"/>
                <a:endCxn id="19560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0" name="AutoShape 33"/>
              <p:cNvCxnSpPr>
                <a:cxnSpLocks noChangeShapeType="1"/>
                <a:stCxn id="19556" idx="2"/>
                <a:endCxn id="19561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1" name="AutoShape 34"/>
              <p:cNvCxnSpPr>
                <a:cxnSpLocks noChangeShapeType="1"/>
                <a:stCxn id="19560" idx="2"/>
                <a:endCxn id="19562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527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528" name="AutoShape 36"/>
            <p:cNvCxnSpPr>
              <a:cxnSpLocks noChangeShapeType="1"/>
              <a:stCxn id="19519" idx="2"/>
              <a:endCxn id="19527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29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19534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535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536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537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538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539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40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41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542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/>
                  <a:t>G</a:t>
                </a:r>
              </a:p>
            </p:txBody>
          </p:sp>
          <p:sp>
            <p:nvSpPr>
              <p:cNvPr id="19543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544" name="AutoShape 48"/>
              <p:cNvCxnSpPr>
                <a:cxnSpLocks noChangeShapeType="1"/>
                <a:stCxn id="19534" idx="2"/>
                <a:endCxn id="19536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5" name="AutoShape 49"/>
              <p:cNvCxnSpPr>
                <a:cxnSpLocks noChangeShapeType="1"/>
                <a:stCxn id="19534" idx="2"/>
                <a:endCxn id="19538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6" name="AutoShape 50"/>
              <p:cNvCxnSpPr>
                <a:cxnSpLocks noChangeShapeType="1"/>
                <a:stCxn id="19536" idx="2"/>
                <a:endCxn id="19535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7" name="AutoShape 51"/>
              <p:cNvCxnSpPr>
                <a:cxnSpLocks noChangeShapeType="1"/>
                <a:stCxn id="19536" idx="2"/>
                <a:endCxn id="19539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8" name="AutoShape 52"/>
              <p:cNvCxnSpPr>
                <a:cxnSpLocks noChangeShapeType="1"/>
                <a:stCxn id="19538" idx="2"/>
                <a:endCxn id="19537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9" name="AutoShape 53"/>
              <p:cNvCxnSpPr>
                <a:cxnSpLocks noChangeShapeType="1"/>
                <a:stCxn id="19535" idx="2"/>
                <a:endCxn id="19540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0" name="AutoShape 54"/>
              <p:cNvCxnSpPr>
                <a:cxnSpLocks noChangeShapeType="1"/>
                <a:stCxn id="19537" idx="2"/>
                <a:endCxn id="19541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1" name="AutoShape 55"/>
              <p:cNvCxnSpPr>
                <a:cxnSpLocks noChangeShapeType="1"/>
                <a:stCxn id="19537" idx="2"/>
                <a:endCxn id="19542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2" name="AutoShape 56"/>
              <p:cNvCxnSpPr>
                <a:cxnSpLocks noChangeShapeType="1"/>
                <a:stCxn id="19541" idx="2"/>
                <a:endCxn id="19543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530" name="AutoShape 57"/>
            <p:cNvCxnSpPr>
              <a:cxnSpLocks noChangeShapeType="1"/>
              <a:stCxn id="19518" idx="2"/>
              <a:endCxn id="19534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1" name="AutoShape 58"/>
            <p:cNvCxnSpPr>
              <a:cxnSpLocks noChangeShapeType="1"/>
              <a:stCxn id="19515" idx="2"/>
              <a:endCxn id="19518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2" name="AutoShape 59"/>
            <p:cNvCxnSpPr>
              <a:cxnSpLocks noChangeShapeType="1"/>
              <a:stCxn id="19515" idx="2"/>
              <a:endCxn id="19553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3" name="AutoShape 60"/>
            <p:cNvCxnSpPr>
              <a:cxnSpLocks noChangeShapeType="1"/>
              <a:stCxn id="19515" idx="2"/>
              <a:endCxn id="19519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0" name="Group 61"/>
          <p:cNvGrpSpPr>
            <a:grpSpLocks/>
          </p:cNvGrpSpPr>
          <p:nvPr/>
        </p:nvGrpSpPr>
        <p:grpSpPr bwMode="auto">
          <a:xfrm>
            <a:off x="4403725" y="1493838"/>
            <a:ext cx="3030538" cy="1765300"/>
            <a:chOff x="624" y="1134"/>
            <a:chExt cx="4368" cy="2544"/>
          </a:xfrm>
        </p:grpSpPr>
        <p:sp>
          <p:nvSpPr>
            <p:cNvPr id="19487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</a:t>
              </a:r>
            </a:p>
          </p:txBody>
        </p:sp>
        <p:sp>
          <p:nvSpPr>
            <p:cNvPr id="19488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9489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9490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9491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9492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9493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9494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9495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9496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9497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9498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9499" name="AutoShape 74"/>
            <p:cNvCxnSpPr>
              <a:cxnSpLocks noChangeShapeType="1"/>
              <a:stCxn id="19487" idx="5"/>
              <a:endCxn id="19491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0" name="AutoShape 75"/>
            <p:cNvCxnSpPr>
              <a:cxnSpLocks noChangeShapeType="1"/>
              <a:stCxn id="19491" idx="5"/>
              <a:endCxn id="19492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1" name="AutoShape 76"/>
            <p:cNvCxnSpPr>
              <a:cxnSpLocks noChangeShapeType="1"/>
              <a:stCxn id="19495" idx="3"/>
              <a:endCxn id="19492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2" name="AutoShape 77"/>
            <p:cNvCxnSpPr>
              <a:cxnSpLocks noChangeShapeType="1"/>
              <a:stCxn id="19495" idx="2"/>
              <a:endCxn id="19491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3" name="AutoShape 78"/>
            <p:cNvCxnSpPr>
              <a:cxnSpLocks noChangeShapeType="1"/>
              <a:stCxn id="19494" idx="4"/>
              <a:endCxn id="19495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4" name="AutoShape 79"/>
            <p:cNvCxnSpPr>
              <a:cxnSpLocks noChangeShapeType="1"/>
              <a:stCxn id="19494" idx="5"/>
              <a:endCxn id="19498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80"/>
            <p:cNvCxnSpPr>
              <a:cxnSpLocks noChangeShapeType="1"/>
              <a:stCxn id="19498" idx="0"/>
              <a:endCxn id="19497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81"/>
            <p:cNvCxnSpPr>
              <a:cxnSpLocks noChangeShapeType="1"/>
              <a:stCxn id="19497" idx="0"/>
              <a:endCxn id="19488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7" name="AutoShape 82"/>
            <p:cNvCxnSpPr>
              <a:cxnSpLocks noChangeShapeType="1"/>
              <a:stCxn id="19487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8" name="AutoShape 83"/>
            <p:cNvCxnSpPr>
              <a:cxnSpLocks noChangeShapeType="1"/>
              <a:stCxn id="19489" idx="1"/>
              <a:endCxn id="19490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9" name="AutoShape 84"/>
            <p:cNvCxnSpPr>
              <a:cxnSpLocks noChangeShapeType="1"/>
              <a:endCxn id="19496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85"/>
            <p:cNvCxnSpPr>
              <a:cxnSpLocks noChangeShapeType="1"/>
              <a:stCxn id="19493" idx="2"/>
              <a:endCxn id="19496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86"/>
            <p:cNvCxnSpPr>
              <a:cxnSpLocks noChangeShapeType="1"/>
              <a:stCxn id="19489" idx="7"/>
              <a:endCxn id="19493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2" name="AutoShape 87"/>
            <p:cNvCxnSpPr>
              <a:cxnSpLocks noChangeShapeType="1"/>
              <a:stCxn id="19489" idx="6"/>
              <a:endCxn id="19494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3" name="AutoShape 88"/>
            <p:cNvCxnSpPr>
              <a:cxnSpLocks noChangeShapeType="1"/>
              <a:stCxn id="19497" idx="1"/>
              <a:endCxn id="19493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4" name="AutoShape 89"/>
            <p:cNvCxnSpPr>
              <a:cxnSpLocks noChangeShapeType="1"/>
              <a:stCxn id="19487" idx="6"/>
              <a:endCxn id="19494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209550" y="3532188"/>
            <a:ext cx="7337425" cy="2325687"/>
            <a:chOff x="132" y="2225"/>
            <a:chExt cx="4622" cy="1465"/>
          </a:xfrm>
        </p:grpSpPr>
        <p:sp>
          <p:nvSpPr>
            <p:cNvPr id="19480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19486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99"/>
          <p:cNvSpPr>
            <a:spLocks noChangeArrowheads="1"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2570163" y="40211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5391150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7142163" y="39909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2039938" y="45212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2714625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3560763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5005388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5707063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7140575" y="4505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2030413" y="50514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2570163" y="4019550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5394325" y="3978275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7143750" y="3995738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2043113" y="4516438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114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Text Box 115"/>
          <p:cNvSpPr txBox="1">
            <a:spLocks noChangeArrowheads="1"/>
          </p:cNvSpPr>
          <p:nvPr/>
        </p:nvSpPr>
        <p:spPr bwMode="auto">
          <a:xfrm>
            <a:off x="347663" y="1592263"/>
            <a:ext cx="23669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Strategy: expand shallowest node first</a:t>
            </a:r>
          </a:p>
          <a:p>
            <a:pPr>
              <a:spcBef>
                <a:spcPct val="50000"/>
              </a:spcBef>
            </a:pPr>
            <a:r>
              <a:rPr lang="en-US" i="1"/>
              <a:t>Implementation: Fringe is a FIFO queue</a:t>
            </a:r>
          </a:p>
        </p:txBody>
      </p:sp>
    </p:spTree>
    <p:extLst>
      <p:ext uri="{BB962C8B-B14F-4D97-AF65-F5344CB8AC3E}">
        <p14:creationId xmlns:p14="http://schemas.microsoft.com/office/powerpoint/2010/main" val="290852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16079</TotalTime>
  <Words>1581</Words>
  <Application>Microsoft Macintosh PowerPoint</Application>
  <PresentationFormat>On-screen Show (4:3)</PresentationFormat>
  <Paragraphs>507</Paragraphs>
  <Slides>44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PowerPoint Presentation</vt:lpstr>
      <vt:lpstr>PowerPoint Presentation</vt:lpstr>
      <vt:lpstr>Core AI Problem</vt:lpstr>
      <vt:lpstr>4) Finding shortest path?</vt:lpstr>
      <vt:lpstr>General Tree Search</vt:lpstr>
      <vt:lpstr>Review: Depth First Search</vt:lpstr>
      <vt:lpstr>Depth-first search</vt:lpstr>
      <vt:lpstr>Depth-first search</vt:lpstr>
      <vt:lpstr>Review: Breadth First Search</vt:lpstr>
      <vt:lpstr>Breadth-first search</vt:lpstr>
      <vt:lpstr>DFS</vt:lpstr>
      <vt:lpstr>DFS</vt:lpstr>
      <vt:lpstr>BFS</vt:lpstr>
      <vt:lpstr>PowerPoint Presentation</vt:lpstr>
      <vt:lpstr>Iterative Deepening</vt:lpstr>
      <vt:lpstr>5) Finding shortest path with costs</vt:lpstr>
      <vt:lpstr>Costs on Actions</vt:lpstr>
      <vt:lpstr>Uniform Cost Search</vt:lpstr>
      <vt:lpstr>Uniform-cost search</vt:lpstr>
      <vt:lpstr>Uniform Cost Issues</vt:lpstr>
      <vt:lpstr>PowerPoint Presentation</vt:lpstr>
      <vt:lpstr>Breather</vt:lpstr>
      <vt:lpstr>Informed Search</vt:lpstr>
      <vt:lpstr>Search Heuristics</vt:lpstr>
      <vt:lpstr>PowerPoint Presentation</vt:lpstr>
      <vt:lpstr>Where are we?</vt:lpstr>
      <vt:lpstr>Configuration Space (C-Space)</vt:lpstr>
      <vt:lpstr>Configuration Space</vt:lpstr>
      <vt:lpstr>Example Workspace</vt:lpstr>
      <vt:lpstr>Back to Path Planning…</vt:lpstr>
      <vt:lpstr>Back to Path Planning…</vt:lpstr>
      <vt:lpstr>Occupancy Grid</vt:lpstr>
      <vt:lpstr>Occupancy Grid, accounting for C-Space</vt:lpstr>
      <vt:lpstr>Occupancy Grid, accounting for C-Space</vt:lpstr>
      <vt:lpstr>Big Picture</vt:lpstr>
      <vt:lpstr>Roadmap Algorithms</vt:lpstr>
      <vt:lpstr>Shortest Path between Two Points</vt:lpstr>
      <vt:lpstr>Shortest Path with Obstacles</vt:lpstr>
      <vt:lpstr>Sweep Algorithms</vt:lpstr>
      <vt:lpstr>Visibility Graph</vt:lpstr>
      <vt:lpstr>Visibility Graphs</vt:lpstr>
      <vt:lpstr>Other Alternatives…</vt:lpstr>
      <vt:lpstr>Voronoi Diagram</vt:lpstr>
      <vt:lpstr>Voronoi Diagrams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262</cp:revision>
  <dcterms:created xsi:type="dcterms:W3CDTF">2006-08-16T00:00:00Z</dcterms:created>
  <dcterms:modified xsi:type="dcterms:W3CDTF">2013-09-25T16:27:24Z</dcterms:modified>
</cp:coreProperties>
</file>