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75" r:id="rId3"/>
    <p:sldId id="274" r:id="rId4"/>
    <p:sldId id="256" r:id="rId5"/>
    <p:sldId id="257" r:id="rId6"/>
    <p:sldId id="258" r:id="rId7"/>
    <p:sldId id="259" r:id="rId8"/>
    <p:sldId id="263" r:id="rId9"/>
    <p:sldId id="260" r:id="rId10"/>
    <p:sldId id="264" r:id="rId11"/>
    <p:sldId id="265" r:id="rId12"/>
    <p:sldId id="266" r:id="rId13"/>
    <p:sldId id="271" r:id="rId14"/>
    <p:sldId id="272" r:id="rId15"/>
    <p:sldId id="273" r:id="rId16"/>
    <p:sldId id="269" r:id="rId17"/>
    <p:sldId id="277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0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3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2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4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7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9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D737-EBC7-DB4F-9123-8264339BE76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005E-D4C7-8544-8817-C96D2E97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shington.edu/ai/Mobile_Robotics/projects/robot-r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1295400"/>
            <a:ext cx="40640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1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063385"/>
              </p:ext>
            </p:extLst>
          </p:nvPr>
        </p:nvGraphicFramePr>
        <p:xfrm>
          <a:off x="1368416" y="1061648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17710" y="119887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P(d|2): 1 is 20%, 2 is 60%, 3 is 20%</a:t>
            </a:r>
          </a:p>
          <a:p>
            <a:r>
              <a:rPr lang="en-US" dirty="0" smtClean="0"/>
              <a:t>We read a distance of 2 from YB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3336" y="1869774"/>
            <a:ext cx="515092" cy="3463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74049"/>
              </p:ext>
            </p:extLst>
          </p:nvPr>
        </p:nvGraphicFramePr>
        <p:xfrm>
          <a:off x="5017710" y="2270832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788691"/>
              </p:ext>
            </p:extLst>
          </p:nvPr>
        </p:nvGraphicFramePr>
        <p:xfrm>
          <a:off x="310832" y="3298184"/>
          <a:ext cx="3392505" cy="3424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8501"/>
                <a:gridCol w="678501"/>
                <a:gridCol w="678501"/>
                <a:gridCol w="678501"/>
                <a:gridCol w="678501"/>
              </a:tblGrid>
              <a:tr h="57687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7687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7687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51*20</a:t>
                      </a:r>
                      <a:endParaRPr lang="en-US" sz="18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14*60</a:t>
                      </a:r>
                      <a:endParaRPr lang="en-US" sz="18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</a:t>
                      </a:r>
                    </a:p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87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2*</a:t>
                      </a:r>
                    </a:p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7687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6235" marR="136235" marT="68117" marB="681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7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42574"/>
              </p:ext>
            </p:extLst>
          </p:nvPr>
        </p:nvGraphicFramePr>
        <p:xfrm>
          <a:off x="1368416" y="1061648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17710" y="119887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P(d|2): 1 is 20%, 2 is 60%, 3 is 20%</a:t>
            </a:r>
          </a:p>
          <a:p>
            <a:r>
              <a:rPr lang="en-US" dirty="0" smtClean="0"/>
              <a:t>We read a distance of 2 from YB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3336" y="1869774"/>
            <a:ext cx="515092" cy="3463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52332"/>
              </p:ext>
            </p:extLst>
          </p:nvPr>
        </p:nvGraphicFramePr>
        <p:xfrm>
          <a:off x="5017710" y="2270832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740576"/>
              </p:ext>
            </p:extLst>
          </p:nvPr>
        </p:nvGraphicFramePr>
        <p:xfrm>
          <a:off x="444046" y="3587743"/>
          <a:ext cx="3259290" cy="2905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7186"/>
                <a:gridCol w="646530"/>
                <a:gridCol w="651858"/>
                <a:gridCol w="651858"/>
                <a:gridCol w="651858"/>
              </a:tblGrid>
              <a:tr h="5811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811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811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.2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1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811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28901" y="5417132"/>
            <a:ext cx="2210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10.2+8.4+.2+.4 = 19.2</a:t>
            </a:r>
          </a:p>
          <a:p>
            <a:r>
              <a:rPr lang="en-US" dirty="0" smtClean="0"/>
              <a:t>-&gt; </a:t>
            </a:r>
            <a:r>
              <a:rPr lang="en-US" dirty="0" err="1" smtClean="0"/>
              <a:t>mult</a:t>
            </a:r>
            <a:r>
              <a:rPr lang="en-US" dirty="0" smtClean="0"/>
              <a:t> by 5.208333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8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98933"/>
              </p:ext>
            </p:extLst>
          </p:nvPr>
        </p:nvGraphicFramePr>
        <p:xfrm>
          <a:off x="1368416" y="1061648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17710" y="119887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P(d|2): 1 is 20%, 2 is 60%, 3 is 20%</a:t>
            </a:r>
          </a:p>
          <a:p>
            <a:r>
              <a:rPr lang="en-US" dirty="0" smtClean="0"/>
              <a:t>We read a distance of 2 from YB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3336" y="1869774"/>
            <a:ext cx="515092" cy="3463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81807"/>
              </p:ext>
            </p:extLst>
          </p:nvPr>
        </p:nvGraphicFramePr>
        <p:xfrm>
          <a:off x="5017710" y="2270832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04989"/>
              </p:ext>
            </p:extLst>
          </p:nvPr>
        </p:nvGraphicFramePr>
        <p:xfrm>
          <a:off x="506211" y="3809752"/>
          <a:ext cx="3197125" cy="268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9425"/>
                <a:gridCol w="639425"/>
                <a:gridCol w="639425"/>
                <a:gridCol w="639425"/>
                <a:gridCol w="639425"/>
              </a:tblGrid>
              <a:tr h="5367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367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367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53.1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43.8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2.08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367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28901" y="5417132"/>
            <a:ext cx="2210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10.2+8.4+.2+.4 = 19.2</a:t>
            </a:r>
          </a:p>
          <a:p>
            <a:r>
              <a:rPr lang="en-US" dirty="0" smtClean="0"/>
              <a:t>-&gt; </a:t>
            </a:r>
            <a:r>
              <a:rPr lang="en-US" dirty="0" err="1" smtClean="0"/>
              <a:t>mult</a:t>
            </a:r>
            <a:r>
              <a:rPr lang="en-US" dirty="0" smtClean="0"/>
              <a:t> by 5.208333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3953" y="531628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Problem 3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5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Problem 4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method isn’t great. First, we’re not observing after every step. Second, info from this one beacon only covers part of the space. It’s also a little suspicious that there’s no probability for being greater than 3 squares away.</a:t>
            </a:r>
          </a:p>
          <a:p>
            <a:r>
              <a:rPr lang="en-US" dirty="0" smtClean="0"/>
              <a:t>We should look for the beacon on every </a:t>
            </a:r>
            <a:r>
              <a:rPr lang="en-US" dirty="0" err="1" smtClean="0"/>
              <a:t>timestep</a:t>
            </a:r>
            <a:r>
              <a:rPr lang="en-US" dirty="0" smtClean="0"/>
              <a:t>. If we don’t see the beacon, that can also help us update our belief state.</a:t>
            </a:r>
          </a:p>
          <a:p>
            <a:r>
              <a:rPr lang="en-US" dirty="0" smtClean="0"/>
              <a:t>We could also have more than one beacon. Or add an additional sensor (e.g., range finder). Or take multiple (independent?) readings from the beacon.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5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Problem 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Enlarge all boundaries by the maximum size of the robot. In this case, it’s the diagonal.</a:t>
            </a:r>
          </a:p>
          <a:p>
            <a:r>
              <a:rPr lang="en-US" dirty="0" smtClean="0"/>
              <a:t>Really, instead of square S and G, you should just have points (since that’s the point of using a configuration space).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9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Problem 6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start with the configuration space.</a:t>
            </a:r>
          </a:p>
          <a:p>
            <a:r>
              <a:rPr lang="en-US" dirty="0" smtClean="0"/>
              <a:t>Then, draw lines between all pairs of corners/robot that are visible to each other.</a:t>
            </a:r>
          </a:p>
          <a:p>
            <a:r>
              <a:rPr lang="en-US" dirty="0" smtClean="0"/>
              <a:t>Many people lost points for</a:t>
            </a:r>
          </a:p>
          <a:p>
            <a:pPr lvl="1"/>
            <a:r>
              <a:rPr lang="en-US" dirty="0" smtClean="0"/>
              <a:t>Confusing a “visibility graph” with the parts of the environment the robot can see</a:t>
            </a:r>
          </a:p>
          <a:p>
            <a:pPr lvl="1"/>
            <a:r>
              <a:rPr lang="en-US" dirty="0" smtClean="0"/>
              <a:t>Using the workspace, rather than the configuration space</a:t>
            </a:r>
          </a:p>
          <a:p>
            <a:pPr lvl="1"/>
            <a:r>
              <a:rPr lang="en-US" dirty="0" smtClean="0"/>
              <a:t>Only drawing lines from the center of the robot start location to visible corners</a:t>
            </a:r>
          </a:p>
          <a:p>
            <a:pPr lvl="1"/>
            <a:r>
              <a:rPr lang="en-US" dirty="0" smtClean="0"/>
              <a:t>Missing some of the corners in the graph</a:t>
            </a:r>
          </a:p>
        </p:txBody>
      </p:sp>
    </p:spTree>
    <p:extLst>
      <p:ext uri="{BB962C8B-B14F-4D97-AF65-F5344CB8AC3E}">
        <p14:creationId xmlns:p14="http://schemas.microsoft.com/office/powerpoint/2010/main" val="273763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707" y="0"/>
            <a:ext cx="3200400" cy="26670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213395"/>
            <a:ext cx="8229600" cy="29127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6</a:t>
            </a:r>
            <a:r>
              <a:rPr lang="en-US" dirty="0" smtClean="0"/>
              <a:t>: A,   B, C, D,   E, F, 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7</a:t>
            </a:r>
            <a:r>
              <a:rPr lang="en-US" dirty="0" smtClean="0"/>
              <a:t>: A, B, E, F, D, C,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node gets expanded once (and only once)</a:t>
            </a:r>
          </a:p>
          <a:p>
            <a:pPr marL="0" indent="0">
              <a:buNone/>
            </a:pPr>
            <a:r>
              <a:rPr lang="en-US" dirty="0" smtClean="0"/>
              <a:t>Therefore, will only “visit” a node once, and will not get stuck in a cycle</a:t>
            </a:r>
          </a:p>
          <a:p>
            <a:pPr marL="0" indent="0">
              <a:buNone/>
            </a:pPr>
            <a:r>
              <a:rPr lang="en-US" dirty="0" smtClean="0"/>
              <a:t>In Depth First, will visit D and F because D will be added back to the queue of nodes under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 min</a:t>
            </a:r>
          </a:p>
          <a:p>
            <a:r>
              <a:rPr lang="en-US" dirty="0" smtClean="0"/>
              <a:t>1 page of paper, 1 side</a:t>
            </a:r>
          </a:p>
          <a:p>
            <a:r>
              <a:rPr lang="en-US" dirty="0" smtClean="0"/>
              <a:t>Handwritten or typed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1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to Control a Low-Cost Manipulator </a:t>
            </a:r>
            <a:r>
              <a:rPr lang="en-US" dirty="0" smtClean="0"/>
              <a:t>using Data</a:t>
            </a:r>
            <a:r>
              <a:rPr lang="en-US" dirty="0"/>
              <a:t>-Efﬁcient Reinforcement </a:t>
            </a:r>
            <a:r>
              <a:rPr lang="en-US" dirty="0" smtClean="0"/>
              <a:t>Learning. M. </a:t>
            </a:r>
            <a:r>
              <a:rPr lang="en-US" dirty="0" err="1" smtClean="0"/>
              <a:t>Deisenroth</a:t>
            </a:r>
            <a:r>
              <a:rPr lang="en-US" dirty="0" smtClean="0"/>
              <a:t>, C. Rasmussen, D. Fox</a:t>
            </a:r>
          </a:p>
          <a:p>
            <a:pPr lvl="1"/>
            <a:r>
              <a:rPr lang="en-US" dirty="0">
                <a:hlinkClick r:id="rId2"/>
              </a:rPr>
              <a:t>http://www.cs.washington.edu/ai/Mobile_Robotics/projects/robot-rl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EM/Math</a:t>
            </a:r>
          </a:p>
          <a:p>
            <a:r>
              <a:rPr lang="en-US" dirty="0" smtClean="0"/>
              <a:t>Timing, losing connection</a:t>
            </a:r>
          </a:p>
          <a:p>
            <a:r>
              <a:rPr lang="en-US" dirty="0" smtClean="0"/>
              <a:t>Eliminate drift (w/ wind)</a:t>
            </a:r>
          </a:p>
          <a:p>
            <a:r>
              <a:rPr lang="en-US" dirty="0" smtClean="0"/>
              <a:t>What about a more uniform room? Scaling to larger maps?</a:t>
            </a:r>
          </a:p>
          <a:p>
            <a:r>
              <a:rPr lang="en-US" dirty="0" smtClean="0"/>
              <a:t>Automatic scaling was cool.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1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students: missing info from submissions? (emailed)</a:t>
            </a:r>
          </a:p>
          <a:p>
            <a:endParaRPr lang="en-US" dirty="0" smtClean="0"/>
          </a:p>
          <a:p>
            <a:r>
              <a:rPr lang="en-US" dirty="0" smtClean="0"/>
              <a:t>95 +/- 13.6</a:t>
            </a:r>
          </a:p>
          <a:p>
            <a:endParaRPr lang="en-US" dirty="0"/>
          </a:p>
          <a:p>
            <a:r>
              <a:rPr lang="en-US" dirty="0" smtClean="0"/>
              <a:t>Remember, -10 per day late!</a:t>
            </a:r>
          </a:p>
          <a:p>
            <a:endParaRPr lang="en-US" dirty="0"/>
          </a:p>
          <a:p>
            <a:r>
              <a:rPr lang="en-US" dirty="0" smtClean="0"/>
              <a:t>Overall, really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1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 submissions from 2 students?</a:t>
            </a:r>
          </a:p>
          <a:p>
            <a:endParaRPr lang="en-US" dirty="0"/>
          </a:p>
          <a:p>
            <a:r>
              <a:rPr lang="en-US" dirty="0" smtClean="0"/>
              <a:t>Overall </a:t>
            </a:r>
            <a:r>
              <a:rPr lang="en-US" dirty="0" smtClean="0"/>
              <a:t>Average: 58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: 6.3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Averages on each problem: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9.7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8.3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7.6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9.8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9.1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5.8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9.6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1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23919"/>
              </p:ext>
            </p:extLst>
          </p:nvPr>
        </p:nvGraphicFramePr>
        <p:xfrm>
          <a:off x="2857892" y="159853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10%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70%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10%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10%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63576"/>
              </p:ext>
            </p:extLst>
          </p:nvPr>
        </p:nvGraphicFramePr>
        <p:xfrm>
          <a:off x="2857892" y="2736641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.70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2639" y="870293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Problem 1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09857"/>
              </p:ext>
            </p:extLst>
          </p:nvPr>
        </p:nvGraphicFramePr>
        <p:xfrm>
          <a:off x="2857892" y="159853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33385"/>
              </p:ext>
            </p:extLst>
          </p:nvPr>
        </p:nvGraphicFramePr>
        <p:xfrm>
          <a:off x="814951" y="3304996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92790"/>
              </p:ext>
            </p:extLst>
          </p:nvPr>
        </p:nvGraphicFramePr>
        <p:xfrm>
          <a:off x="3535357" y="4789478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57326"/>
              </p:ext>
            </p:extLst>
          </p:nvPr>
        </p:nvGraphicFramePr>
        <p:xfrm>
          <a:off x="6043285" y="3103606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79612"/>
              </p:ext>
            </p:extLst>
          </p:nvPr>
        </p:nvGraphicFramePr>
        <p:xfrm>
          <a:off x="3535357" y="2675912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18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16124"/>
              </p:ext>
            </p:extLst>
          </p:nvPr>
        </p:nvGraphicFramePr>
        <p:xfrm>
          <a:off x="3286691" y="4759974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25173"/>
              </p:ext>
            </p:extLst>
          </p:nvPr>
        </p:nvGraphicFramePr>
        <p:xfrm>
          <a:off x="566285" y="685236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224125"/>
              </p:ext>
            </p:extLst>
          </p:nvPr>
        </p:nvGraphicFramePr>
        <p:xfrm>
          <a:off x="3286691" y="2169718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95159"/>
              </p:ext>
            </p:extLst>
          </p:nvPr>
        </p:nvGraphicFramePr>
        <p:xfrm>
          <a:off x="5794619" y="483846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601663"/>
              </p:ext>
            </p:extLst>
          </p:nvPr>
        </p:nvGraphicFramePr>
        <p:xfrm>
          <a:off x="3286691" y="56152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40965" y="5097432"/>
            <a:ext cx="2407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3*1 + 2*2 + 3*14 + 51 =</a:t>
            </a:r>
          </a:p>
          <a:p>
            <a:pPr algn="ctr"/>
            <a:r>
              <a:rPr lang="en-US" dirty="0" smtClean="0"/>
              <a:t>3+4+42+51 = 100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3907" y="3266558"/>
            <a:ext cx="282052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Problem 2</a:t>
            </a:r>
          </a:p>
          <a:p>
            <a:r>
              <a:rPr lang="en-US" dirty="0" smtClean="0"/>
              <a:t>Sum these 4 prob. </a:t>
            </a:r>
          </a:p>
          <a:p>
            <a:r>
              <a:rPr lang="en-US" dirty="0" smtClean="0"/>
              <a:t>distributions to get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-&gt; answer</a:t>
            </a:r>
          </a:p>
          <a:p>
            <a:r>
              <a:rPr lang="en-US" dirty="0" smtClean="0"/>
              <a:t>(which we can double check</a:t>
            </a:r>
          </a:p>
          <a:p>
            <a:r>
              <a:rPr lang="en-US" dirty="0" smtClean="0"/>
              <a:t>to see it sums to 100%)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0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6448"/>
              </p:ext>
            </p:extLst>
          </p:nvPr>
        </p:nvGraphicFramePr>
        <p:xfrm>
          <a:off x="1368416" y="2255661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17710" y="119887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P(d|2): 1 is 20%, 2 is 60%, 3 is 20%</a:t>
            </a:r>
          </a:p>
          <a:p>
            <a:r>
              <a:rPr lang="en-US" dirty="0" smtClean="0"/>
              <a:t>We read a distance of 2 from YB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3336" y="3063787"/>
            <a:ext cx="515092" cy="3463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09686"/>
              </p:ext>
            </p:extLst>
          </p:nvPr>
        </p:nvGraphicFramePr>
        <p:xfrm>
          <a:off x="5017710" y="3464845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00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98463"/>
              </p:ext>
            </p:extLst>
          </p:nvPr>
        </p:nvGraphicFramePr>
        <p:xfrm>
          <a:off x="1368416" y="1061648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17710" y="119887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P(d|2): 1 is 20%, 2 is 60%, 3 is 20%</a:t>
            </a:r>
          </a:p>
          <a:p>
            <a:r>
              <a:rPr lang="en-US" dirty="0" smtClean="0"/>
              <a:t>We read a distance of 2 from YB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3336" y="1869774"/>
            <a:ext cx="515092" cy="3463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49021"/>
              </p:ext>
            </p:extLst>
          </p:nvPr>
        </p:nvGraphicFramePr>
        <p:xfrm>
          <a:off x="5017710" y="2270832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436044"/>
              </p:ext>
            </p:extLst>
          </p:nvPr>
        </p:nvGraphicFramePr>
        <p:xfrm>
          <a:off x="1426311" y="4557397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20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71558"/>
              </p:ext>
            </p:extLst>
          </p:nvPr>
        </p:nvGraphicFramePr>
        <p:xfrm>
          <a:off x="1368416" y="1061648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17710" y="119887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P(d|2): 1 is 20%, 2 is 60%, 3 is 20%</a:t>
            </a:r>
          </a:p>
          <a:p>
            <a:r>
              <a:rPr lang="en-US" dirty="0" smtClean="0"/>
              <a:t>We read a distance of 2 from YB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3336" y="1869774"/>
            <a:ext cx="515092" cy="3463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34632"/>
              </p:ext>
            </p:extLst>
          </p:nvPr>
        </p:nvGraphicFramePr>
        <p:xfrm>
          <a:off x="5017710" y="2270832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52306"/>
              </p:ext>
            </p:extLst>
          </p:nvPr>
        </p:nvGraphicFramePr>
        <p:xfrm>
          <a:off x="1426311" y="4557397"/>
          <a:ext cx="2277025" cy="19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405"/>
                <a:gridCol w="455405"/>
                <a:gridCol w="455405"/>
                <a:gridCol w="455405"/>
                <a:gridCol w="455405"/>
              </a:tblGrid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87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08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930</Words>
  <Application>Microsoft Macintosh PowerPoint</Application>
  <PresentationFormat>On-screen Show (4:3)</PresentationFormat>
  <Paragraphs>279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Lab 3</vt:lpstr>
      <vt:lpstr>Homework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4</vt:lpstr>
      <vt:lpstr>Problem 5</vt:lpstr>
      <vt:lpstr>Problem 6</vt:lpstr>
      <vt:lpstr>PowerPoint Presentation</vt:lpstr>
      <vt:lpstr>Test Tuesday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19</cp:revision>
  <dcterms:created xsi:type="dcterms:W3CDTF">2013-10-14T22:20:13Z</dcterms:created>
  <dcterms:modified xsi:type="dcterms:W3CDTF">2013-10-17T19:46:30Z</dcterms:modified>
</cp:coreProperties>
</file>