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1" r:id="rId3"/>
    <p:sldId id="272" r:id="rId4"/>
    <p:sldId id="275" r:id="rId5"/>
    <p:sldId id="261" r:id="rId6"/>
    <p:sldId id="259" r:id="rId7"/>
    <p:sldId id="262" r:id="rId8"/>
    <p:sldId id="258" r:id="rId9"/>
    <p:sldId id="276" r:id="rId10"/>
    <p:sldId id="273" r:id="rId11"/>
    <p:sldId id="263" r:id="rId12"/>
    <p:sldId id="264" r:id="rId13"/>
    <p:sldId id="266" r:id="rId14"/>
    <p:sldId id="277" r:id="rId15"/>
    <p:sldId id="270" r:id="rId16"/>
    <p:sldId id="274" r:id="rId1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02"/>
    <p:restoredTop sz="90941"/>
  </p:normalViewPr>
  <p:slideViewPr>
    <p:cSldViewPr>
      <p:cViewPr varScale="1">
        <p:scale>
          <a:sx n="89" d="100"/>
          <a:sy n="89" d="100"/>
        </p:scale>
        <p:origin x="216" y="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2496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3528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ＭＳ Ｐゴシック" pitchFamily="28" charset="-128"/>
              </a:defRPr>
            </a:lvl1pPr>
          </a:lstStyle>
          <a:p>
            <a:pPr>
              <a:defRPr/>
            </a:pPr>
            <a:r>
              <a:rPr lang="en-US"/>
              <a:t>Cpt S 317: Automata &amp; Formal Languages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ＭＳ Ｐゴシック" pitchFamily="28" charset="-128"/>
              </a:defRPr>
            </a:lvl1pPr>
          </a:lstStyle>
          <a:p>
            <a:pPr>
              <a:defRPr/>
            </a:pPr>
            <a:r>
              <a:rPr lang="en-US"/>
              <a:t>School of EECS, WSU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4089F339-71C1-4544-8A46-ECDE11D642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429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ＭＳ Ｐゴシック" pitchFamily="28" charset="-128"/>
              </a:defRPr>
            </a:lvl1pPr>
          </a:lstStyle>
          <a:p>
            <a:pPr>
              <a:defRPr/>
            </a:pPr>
            <a:r>
              <a:rPr lang="en-US"/>
              <a:t>Cpt S 317: Automata &amp; Formal Languages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ＭＳ Ｐゴシック" pitchFamily="28" charset="-128"/>
              </a:defRPr>
            </a:lvl1pPr>
          </a:lstStyle>
          <a:p>
            <a:pPr>
              <a:defRPr/>
            </a:pPr>
            <a:r>
              <a:rPr lang="en-US"/>
              <a:t>School of EECS, WSU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32F2A66B-AFFD-F24E-BF85-149328BB5F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Cpt S 317: Automata &amp; Formal Languages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School of EECS, WSU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CA2772C-FAF8-B94B-82A0-73ECBA5F8CCD}" type="slidenum">
              <a:rPr lang="en-US" altLang="en-US" sz="1300"/>
              <a:pPr/>
              <a:t>1</a:t>
            </a:fld>
            <a:endParaRPr lang="en-US" altLang="en-US" sz="1300"/>
          </a:p>
        </p:txBody>
      </p:sp>
      <p:sp>
        <p:nvSpPr>
          <p:cNvPr id="1638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Cpt S 317: Automata &amp; Formal Languages</a:t>
            </a:r>
          </a:p>
        </p:txBody>
      </p:sp>
      <p:sp>
        <p:nvSpPr>
          <p:cNvPr id="348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School of EECS, WSU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A5AF557-3DFF-6140-AFCB-AE5F88B86326}" type="slidenum">
              <a:rPr lang="en-US" altLang="en-US" sz="1300"/>
              <a:pPr/>
              <a:t>10</a:t>
            </a:fld>
            <a:endParaRPr lang="en-US" altLang="en-US" sz="1300"/>
          </a:p>
        </p:txBody>
      </p:sp>
      <p:sp>
        <p:nvSpPr>
          <p:cNvPr id="3482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Cpt S 317: Automata &amp; Formal Languages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School of EECS, WSU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6D413D2-E529-BD48-BCF8-14B9DC46ABDD}" type="slidenum">
              <a:rPr lang="en-US" altLang="en-US" sz="1300"/>
              <a:pPr/>
              <a:t>11</a:t>
            </a:fld>
            <a:endParaRPr lang="en-US" altLang="en-US" sz="1300"/>
          </a:p>
        </p:txBody>
      </p:sp>
      <p:sp>
        <p:nvSpPr>
          <p:cNvPr id="3686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Cpt S 317: Automata &amp; Formal Languages</a:t>
            </a:r>
          </a:p>
        </p:txBody>
      </p:sp>
      <p:sp>
        <p:nvSpPr>
          <p:cNvPr id="389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School of EECS, WSU</a:t>
            </a:r>
          </a:p>
        </p:txBody>
      </p:sp>
      <p:sp>
        <p:nvSpPr>
          <p:cNvPr id="389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2EE1166-CE1F-3E4A-977A-58B582B8D768}" type="slidenum">
              <a:rPr lang="en-US" altLang="en-US" sz="1300"/>
              <a:pPr/>
              <a:t>12</a:t>
            </a:fld>
            <a:endParaRPr lang="en-US" altLang="en-US" sz="1300"/>
          </a:p>
        </p:txBody>
      </p:sp>
      <p:sp>
        <p:nvSpPr>
          <p:cNvPr id="3891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Cpt S 317: Automata &amp; Formal Languages</a:t>
            </a:r>
          </a:p>
        </p:txBody>
      </p:sp>
      <p:sp>
        <p:nvSpPr>
          <p:cNvPr id="409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School of EECS, WSU</a:t>
            </a:r>
          </a:p>
        </p:txBody>
      </p:sp>
      <p:sp>
        <p:nvSpPr>
          <p:cNvPr id="409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107022F3-22B2-8E42-9FEB-2E9F255F8296}" type="slidenum">
              <a:rPr lang="en-US" altLang="en-US" sz="1300"/>
              <a:pPr/>
              <a:t>13</a:t>
            </a:fld>
            <a:endParaRPr lang="en-US" altLang="en-US" sz="1300"/>
          </a:p>
        </p:txBody>
      </p:sp>
      <p:sp>
        <p:nvSpPr>
          <p:cNvPr id="4096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Cpt S 317: Automata &amp; Formal Languages</a:t>
            </a:r>
          </a:p>
        </p:txBody>
      </p:sp>
      <p:sp>
        <p:nvSpPr>
          <p:cNvPr id="430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School of EECS, WSU</a:t>
            </a:r>
          </a:p>
        </p:txBody>
      </p:sp>
      <p:sp>
        <p:nvSpPr>
          <p:cNvPr id="430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8DEE0E7-7824-E54F-B00A-D679B1E41832}" type="slidenum">
              <a:rPr lang="en-US" altLang="en-US" sz="1300"/>
              <a:pPr/>
              <a:t>14</a:t>
            </a:fld>
            <a:endParaRPr lang="en-US" altLang="en-US" sz="1300"/>
          </a:p>
        </p:txBody>
      </p:sp>
      <p:sp>
        <p:nvSpPr>
          <p:cNvPr id="43013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Cpt S 317: Automata &amp; Formal Languages</a:t>
            </a:r>
          </a:p>
        </p:txBody>
      </p:sp>
      <p:sp>
        <p:nvSpPr>
          <p:cNvPr id="450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School of EECS, WSU</a:t>
            </a:r>
          </a:p>
        </p:txBody>
      </p:sp>
      <p:sp>
        <p:nvSpPr>
          <p:cNvPr id="450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1233725-B0C6-2243-A4C3-FFD990D68039}" type="slidenum">
              <a:rPr lang="en-US" altLang="en-US" sz="1300"/>
              <a:pPr/>
              <a:t>15</a:t>
            </a:fld>
            <a:endParaRPr lang="en-US" altLang="en-US" sz="1300"/>
          </a:p>
        </p:txBody>
      </p:sp>
      <p:sp>
        <p:nvSpPr>
          <p:cNvPr id="4506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Cpt S 317: Automata &amp; Formal Languages</a:t>
            </a:r>
          </a:p>
        </p:txBody>
      </p:sp>
      <p:sp>
        <p:nvSpPr>
          <p:cNvPr id="471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School of EECS, WSU</a:t>
            </a:r>
          </a:p>
        </p:txBody>
      </p:sp>
      <p:sp>
        <p:nvSpPr>
          <p:cNvPr id="471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83E98A1-1974-C041-B434-AE5679DF4E36}" type="slidenum">
              <a:rPr lang="en-US" altLang="en-US" sz="1300"/>
              <a:pPr/>
              <a:t>16</a:t>
            </a:fld>
            <a:endParaRPr lang="en-US" altLang="en-US" sz="1300"/>
          </a:p>
        </p:txBody>
      </p:sp>
      <p:sp>
        <p:nvSpPr>
          <p:cNvPr id="4710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Cpt S 317: Automata &amp; Formal Languages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School of EECS, WSU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6A4F9A0-78F6-D648-9B6E-4ED4D8C8A2AD}" type="slidenum">
              <a:rPr lang="en-US" altLang="en-US" sz="1300"/>
              <a:pPr/>
              <a:t>2</a:t>
            </a:fld>
            <a:endParaRPr lang="en-US" altLang="en-US" sz="1300"/>
          </a:p>
        </p:txBody>
      </p:sp>
      <p:sp>
        <p:nvSpPr>
          <p:cNvPr id="1843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Cpt S 317: Automata &amp; Formal Languages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School of EECS, WSU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CA93A0E-47F5-0743-ADA8-403E0870D45C}" type="slidenum">
              <a:rPr lang="en-US" altLang="en-US" sz="1300"/>
              <a:pPr/>
              <a:t>3</a:t>
            </a:fld>
            <a:endParaRPr lang="en-US" altLang="en-US" sz="1300"/>
          </a:p>
        </p:txBody>
      </p:sp>
      <p:sp>
        <p:nvSpPr>
          <p:cNvPr id="20485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Cpt S 317: Automata &amp; Formal Languages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School of EECS, WSU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57C32B5-5C13-234F-8743-52F5328542EA}" type="slidenum">
              <a:rPr lang="en-US" altLang="en-US" sz="1300"/>
              <a:pPr/>
              <a:t>4</a:t>
            </a:fld>
            <a:endParaRPr lang="en-US" altLang="en-US" sz="1300"/>
          </a:p>
        </p:txBody>
      </p:sp>
      <p:sp>
        <p:nvSpPr>
          <p:cNvPr id="2253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Cpt S 317: Automata &amp; Formal Languages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School of EECS, WSU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A9240F2-8DF0-C44F-BC39-DA1A39F16275}" type="slidenum">
              <a:rPr lang="en-US" altLang="en-US" sz="1300"/>
              <a:pPr/>
              <a:t>5</a:t>
            </a:fld>
            <a:endParaRPr lang="en-US" altLang="en-US" sz="1300"/>
          </a:p>
        </p:txBody>
      </p:sp>
      <p:sp>
        <p:nvSpPr>
          <p:cNvPr id="2458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Cpt S 317: Automata &amp; Formal Languages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School of EECS, WSU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52046C2-9325-6746-8D04-5CD8F776769A}" type="slidenum">
              <a:rPr lang="en-US" altLang="en-US" sz="1300"/>
              <a:pPr/>
              <a:t>6</a:t>
            </a:fld>
            <a:endParaRPr lang="en-US" altLang="en-US" sz="1300"/>
          </a:p>
        </p:txBody>
      </p:sp>
      <p:sp>
        <p:nvSpPr>
          <p:cNvPr id="26629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Cpt S 317: Automata &amp; Formal Languages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School of EECS, WSU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23C4900C-9FC3-9B45-9C31-812900F0BFC9}" type="slidenum">
              <a:rPr lang="en-US" altLang="en-US" sz="1300"/>
              <a:pPr/>
              <a:t>7</a:t>
            </a:fld>
            <a:endParaRPr lang="en-US" altLang="en-US" sz="1300"/>
          </a:p>
        </p:txBody>
      </p:sp>
      <p:sp>
        <p:nvSpPr>
          <p:cNvPr id="2867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Cpt S 317: Automata &amp; Formal Languages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School of EECS, WSU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11CED69-9113-FD49-8ABB-DE46BCB88639}" type="slidenum">
              <a:rPr lang="en-US" altLang="en-US" sz="1300"/>
              <a:pPr/>
              <a:t>8</a:t>
            </a:fld>
            <a:endParaRPr lang="en-US" altLang="en-US" sz="1300"/>
          </a:p>
        </p:txBody>
      </p:sp>
      <p:sp>
        <p:nvSpPr>
          <p:cNvPr id="3072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Cpt S 317: Automata &amp; Formal Languages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300"/>
              <a:t>School of EECS, WSU</a:t>
            </a:r>
          </a:p>
        </p:txBody>
      </p:sp>
      <p:sp>
        <p:nvSpPr>
          <p:cNvPr id="327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8C5F730-7F8E-644A-A739-A653A6788608}" type="slidenum">
              <a:rPr lang="en-US" altLang="en-US" sz="1300"/>
              <a:pPr/>
              <a:t>9</a:t>
            </a:fld>
            <a:endParaRPr lang="en-US" altLang="en-US" sz="1300"/>
          </a:p>
        </p:txBody>
      </p:sp>
      <p:sp>
        <p:nvSpPr>
          <p:cNvPr id="3277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90513" y="2546350"/>
            <a:ext cx="711200" cy="474663"/>
            <a:chOff x="720" y="336"/>
            <a:chExt cx="624" cy="4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/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14338" y="2968625"/>
            <a:ext cx="738187" cy="474663"/>
            <a:chOff x="912" y="2640"/>
            <a:chExt cx="672" cy="432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249" y="2640"/>
              <a:ext cx="335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endParaRPr lang="x-none" altLang="x-none"/>
            </a:p>
          </p:txBody>
        </p:sp>
      </p:grp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2895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kumimoji="1" lang="x-none" altLang="x-none"/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Date Placeholder 12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Cpt S 317</a:t>
            </a:r>
          </a:p>
        </p:txBody>
      </p:sp>
      <p:sp>
        <p:nvSpPr>
          <p:cNvPr id="14" name="Footer Placeholder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School of EECS, WSU</a:t>
            </a:r>
          </a:p>
        </p:txBody>
      </p:sp>
      <p:sp>
        <p:nvSpPr>
          <p:cNvPr id="15" name="Slide Number Placeholder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A253B64-9887-B84C-AB4D-16A697C823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0857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7E2D81-C603-474C-AE35-FD92CC4921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30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B81A2E-371F-BD4C-93F1-8316B16217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65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524B71-1D08-274A-B24A-806FC21F2E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590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B29C79-78D2-8E4F-B315-9FAFD3086B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69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BDAF17-5B71-1146-8D8C-9A113A823A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034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F7B3EC-5F81-104E-8B0A-9059BA0A94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249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D04C5F-4D9E-304E-B66E-AB41A5C438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9259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1909A0-B484-DB43-BEF3-67F902BEBA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2680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11F299-6FF7-7743-9049-89AE1536C3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95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6FA6A6-F62E-0A49-8B64-A778F9774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05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kumimoji="1" lang="x-none" altLang="x-none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kumimoji="1" lang="x-none" altLang="x-none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kumimoji="1" lang="x-none" altLang="x-none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kumimoji="1" lang="x-none" altLang="x-none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kumimoji="1" lang="x-none" altLang="x-none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kumimoji="1" lang="x-none" altLang="x-none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 flipV="1">
            <a:off x="460375" y="18288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kumimoji="1" lang="x-none" altLang="x-none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9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28" charset="-128"/>
              </a:defRPr>
            </a:lvl1pPr>
          </a:lstStyle>
          <a:p>
            <a:pPr>
              <a:defRPr/>
            </a:pPr>
            <a:r>
              <a:rPr lang="en-US"/>
              <a:t>Cpt S 317</a:t>
            </a:r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28" charset="-128"/>
              </a:defRPr>
            </a:lvl1pPr>
          </a:lstStyle>
          <a:p>
            <a:pPr>
              <a:defRPr/>
            </a:pPr>
            <a:r>
              <a:rPr lang="en-US"/>
              <a:t>School of EECS, WSU</a:t>
            </a:r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8B0DB51A-9EB9-7047-9A2D-C1062A53F1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nfolab.stanford.edu/~ullman/ialc.html" TargetMode="External"/><Relationship Id="rId4" Type="http://schemas.openxmlformats.org/officeDocument/2006/relationships/hyperlink" Target="http://plus.osble.org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eecs.wsu.edu/~ananth/CptS317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91640A-2B60-F94E-935D-FAC136E02BC1}" type="slidenum">
              <a:rPr lang="en-US" altLang="en-US" sz="1400">
                <a:solidFill>
                  <a:schemeClr val="bg2"/>
                </a:solidFill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>
              <a:solidFill>
                <a:schemeClr val="bg2"/>
              </a:solidFill>
              <a:ea typeface="ＭＳ Ｐゴシック" charset="-128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CPT S 317: Automata and Formal Languages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276600"/>
            <a:ext cx="6400800" cy="17526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/>
              <a:t>Spring 2017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/>
              <a:t>School of EECS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/>
              <a:t>Washington State University, Pullman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2400"/>
              <a:t>MWF 10:10-11:00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2400"/>
              <a:t>SLOAN 169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039526-E4F4-0049-AFF9-7FB646C1E9F5}" type="slidenum">
              <a:rPr lang="en-US" altLang="en-US" sz="14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>
              <a:ea typeface="ＭＳ Ｐゴシック" charset="-128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How to get in touch with the instructor and the TA(s)?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OSBLE+ (for email and dashboard public discussion forums)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Office hours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Weekly once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preferred way to meet one-on-one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No need for prior appointment if meeting during the office hour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In addition, the instructor will be available outside of office hours to meet (appointments preferred for this mode).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25834E-C075-B347-BEC1-AF177ECF81FA}" type="slidenum">
              <a:rPr lang="en-US" altLang="en-US" sz="14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>
              <a:ea typeface="ＭＳ Ｐゴシック" charset="-128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Grading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8 homeworks (60%) - (best 7 policy)</a:t>
            </a:r>
          </a:p>
          <a:p>
            <a:pPr eaLnBrk="1" hangingPunct="1"/>
            <a:r>
              <a:rPr lang="en-US" altLang="en-US"/>
              <a:t>2 midterms (20%)</a:t>
            </a:r>
          </a:p>
          <a:p>
            <a:pPr eaLnBrk="1" hangingPunct="1"/>
            <a:r>
              <a:rPr lang="en-US" altLang="en-US"/>
              <a:t>1 final (20%)</a:t>
            </a:r>
          </a:p>
          <a:p>
            <a:pPr eaLnBrk="1" hangingPunct="1"/>
            <a:endParaRPr lang="en-US" altLang="en-US"/>
          </a:p>
          <a:p>
            <a:pPr eaLnBrk="1" hangingPunct="1">
              <a:buFont typeface="Wingdings" charset="2"/>
              <a:buNone/>
            </a:pPr>
            <a:r>
              <a:rPr lang="en-US" altLang="en-US"/>
              <a:t>Grading Policy:</a:t>
            </a:r>
          </a:p>
          <a:p>
            <a:pPr eaLnBrk="1" hangingPunct="1"/>
            <a:r>
              <a:rPr lang="en-US" altLang="en-US"/>
              <a:t>Curved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E4DF40F-C187-AD4B-9171-04F3EFE868F5}" type="slidenum">
              <a:rPr lang="en-US" altLang="en-US" sz="14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>
              <a:ea typeface="ＭＳ Ｐゴシック" charset="-128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Homework Submission Policy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Hardcopy to be submitted </a:t>
            </a:r>
            <a:r>
              <a:rPr lang="en-US" altLang="en-US" sz="2800" i="1">
                <a:solidFill>
                  <a:schemeClr val="folHlink"/>
                </a:solidFill>
              </a:rPr>
              <a:t>in class </a:t>
            </a:r>
            <a:r>
              <a:rPr lang="en-US" altLang="en-US" sz="2800"/>
              <a:t>on the due date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Early submissions allowed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i="1"/>
              <a:t>No late submissions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Extensions </a:t>
            </a:r>
            <a:r>
              <a:rPr lang="en-US" altLang="en-US" sz="2800" i="1"/>
              <a:t>may </a:t>
            </a:r>
            <a:r>
              <a:rPr lang="en-US" altLang="en-US" sz="2800"/>
              <a:t>be permitted under extraordinary circumstances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Contact the instructor </a:t>
            </a:r>
            <a:r>
              <a:rPr lang="en-US" altLang="en-US" sz="2400" i="1"/>
              <a:t>at least 1 week prior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Homeworks will be posted on the course website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B84AD53-C96D-C646-860E-3348C098D96D}" type="slidenum">
              <a:rPr lang="en-US" altLang="en-US" sz="14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>
              <a:ea typeface="ＭＳ Ｐゴシック" charset="-128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Homework Policy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All homework must be done </a:t>
            </a:r>
            <a:r>
              <a:rPr lang="en-US" altLang="en-US" sz="2800" i="1"/>
              <a:t>individually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Cheating: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Helping others, getting help, looking up website for solutions, etc.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Students caught cheating will be awarded an </a:t>
            </a:r>
            <a:r>
              <a:rPr lang="en-US" altLang="en-US" sz="2800" b="1">
                <a:solidFill>
                  <a:srgbClr val="FF0000"/>
                </a:solidFill>
              </a:rPr>
              <a:t>F </a:t>
            </a:r>
            <a:r>
              <a:rPr lang="en-US" altLang="en-US" sz="2800"/>
              <a:t>grade, and will be subjected to the WSU academic dishonesty policy.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If something is not clear, on what constitutes and what does not, please consult the instructor in advance.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8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8F12C88-E870-8B47-B352-A9B23D1AC8BD}" type="slidenum">
              <a:rPr lang="en-US" altLang="en-US" sz="14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>
              <a:ea typeface="ＭＳ Ｐゴシック" charset="-128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 Policy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2 Midterms and 1 Final exam.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Closed book, closed notes, comprehensive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Make-ups will be rare and only under extraordinary circumstances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Seek prior permission from instructor (at least 2 weeks in advance)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7669F0-69B3-B64E-AF02-2FCC577D522E}" type="slidenum">
              <a:rPr lang="en-US" altLang="en-US" sz="14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>
              <a:ea typeface="ＭＳ Ｐゴシック" charset="-128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Course Schedule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 tentative schedule has been posted and will be maintained on the course website</a:t>
            </a:r>
          </a:p>
          <a:p>
            <a:pPr lvl="1" eaLnBrk="1" hangingPunct="1"/>
            <a:endParaRPr lang="en-US" altLang="en-US" sz="2400"/>
          </a:p>
          <a:p>
            <a:pPr lvl="1" eaLnBrk="1" hangingPunct="1"/>
            <a:r>
              <a:rPr lang="en-US" altLang="en-US" sz="2400"/>
              <a:t>Subject to change as course progresses</a:t>
            </a:r>
          </a:p>
          <a:p>
            <a:pPr lvl="1" eaLnBrk="1" hangingPunct="1"/>
            <a:endParaRPr lang="en-US" altLang="en-US" sz="2400"/>
          </a:p>
          <a:p>
            <a:pPr lvl="1" eaLnBrk="1" hangingPunct="1"/>
            <a:r>
              <a:rPr lang="en-US" altLang="en-US" sz="2400"/>
              <a:t>Bookmark &amp; keep checking </a:t>
            </a:r>
          </a:p>
          <a:p>
            <a:pPr lvl="2" eaLnBrk="1" hangingPunct="1"/>
            <a:r>
              <a:rPr lang="en-US" altLang="en-US" sz="2000"/>
              <a:t>Recommended frequency: once a week</a:t>
            </a:r>
          </a:p>
          <a:p>
            <a:pPr lvl="1" eaLnBrk="1" hangingPunct="1"/>
            <a:endParaRPr lang="en-US" altLang="en-US" sz="2400"/>
          </a:p>
          <a:p>
            <a:pPr lvl="1" eaLnBrk="1" hangingPunct="1"/>
            <a:r>
              <a:rPr lang="en-US" altLang="en-US" sz="2400"/>
              <a:t>Look for exam schedules as well here</a:t>
            </a:r>
          </a:p>
          <a:p>
            <a:pPr eaLnBrk="1" hangingPunct="1">
              <a:buFont typeface="Wingdings" charset="2"/>
              <a:buNone/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49E2421-A643-7141-BD62-F05DBCB927CD}" type="slidenum">
              <a:rPr lang="en-US" altLang="en-US" sz="14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>
              <a:ea typeface="ＭＳ Ｐゴシック" charset="-128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Lecture basics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Classes will involve </a:t>
            </a:r>
            <a:r>
              <a:rPr lang="en-US" altLang="en-US" i="1" dirty="0">
                <a:solidFill>
                  <a:schemeClr val="hlink"/>
                </a:solidFill>
              </a:rPr>
              <a:t>both Slides + Board </a:t>
            </a:r>
            <a:r>
              <a:rPr lang="en-US" altLang="en-US" dirty="0">
                <a:solidFill>
                  <a:schemeClr val="hlink"/>
                </a:solidFill>
              </a:rPr>
              <a:t>(to roughly equal degrees)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Lecture slides available online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However, no scribes from class will be made available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So, take your own notes in class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For latest/updated slides, download before each </a:t>
            </a:r>
            <a:r>
              <a:rPr lang="en-US" altLang="en-US" dirty="0" smtClean="0"/>
              <a:t>use</a:t>
            </a:r>
            <a:endParaRPr lang="en-US" altLang="en-US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Use of laptops and smart phones </a:t>
            </a:r>
            <a:r>
              <a:rPr lang="en-US" b="1" dirty="0" smtClean="0">
                <a:solidFill>
                  <a:srgbClr val="FF0000"/>
                </a:solidFill>
              </a:rPr>
              <a:t>not </a:t>
            </a:r>
            <a:r>
              <a:rPr lang="en-US" dirty="0" smtClean="0">
                <a:solidFill>
                  <a:srgbClr val="FF0000"/>
                </a:solidFill>
              </a:rPr>
              <a:t>allowed in classroom.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7C1E86B-1180-564D-A68D-A530BDF758A6}" type="slidenum">
              <a:rPr lang="en-US" altLang="en-US" sz="14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>
              <a:ea typeface="ＭＳ Ｐゴシック" charset="-128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Instructor Contacts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Instructor: 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2400"/>
              <a:t>	</a:t>
            </a:r>
            <a:r>
              <a:rPr lang="en-US" altLang="en-US" sz="2400" b="1"/>
              <a:t>Ananth</a:t>
            </a:r>
            <a:r>
              <a:rPr lang="en-US" altLang="en-US" sz="2400"/>
              <a:t> Kalyanaraman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2400"/>
              <a:t>		(pronounced: “An-anth” “Kal-ya-na-ra-man”)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endParaRPr lang="en-US" altLang="en-US" sz="2400"/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2400">
                <a:solidFill>
                  <a:schemeClr val="folHlink"/>
                </a:solidFill>
              </a:rPr>
              <a:t>EME 237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2400"/>
              <a:t>ananth@eecs.wsu.edu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2400"/>
              <a:t>335-6760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endParaRPr lang="en-US" altLang="en-US" sz="2400"/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2400" i="1">
                <a:solidFill>
                  <a:schemeClr val="hlink"/>
                </a:solidFill>
              </a:rPr>
              <a:t>Weekly </a:t>
            </a:r>
            <a:r>
              <a:rPr lang="en-US" altLang="en-US" sz="2400"/>
              <a:t>Office Hours: </a:t>
            </a:r>
            <a:r>
              <a:rPr lang="en-US" altLang="en-US" sz="2400">
                <a:solidFill>
                  <a:schemeClr val="folHlink"/>
                </a:solidFill>
              </a:rPr>
              <a:t>Wednesdays 2:30-3:30pm	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4AE40BC-6B6F-6C40-911B-5161C4E60CA6}" type="slidenum">
              <a:rPr lang="en-US" altLang="en-US" sz="14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>
              <a:ea typeface="ＭＳ Ｐゴシック" charset="-128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Objectives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Introduce concepts in automata theory and theory of computation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chemeClr val="hlink"/>
                </a:solidFill>
              </a:rPr>
              <a:t>Identify different formal language classes and their relationships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Design grammars and recognizers for different formal languages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chemeClr val="hlink"/>
                </a:solidFill>
              </a:rPr>
              <a:t>Prove or disprove theorems in automata theory using its properties</a:t>
            </a:r>
            <a:r>
              <a:rPr lang="en-US" altLang="en-US" sz="28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Determine the decidability and intractability of computational problems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A6C807-B7A6-A54F-8345-59EEF996FE95}" type="slidenum">
              <a:rPr lang="en-US" altLang="en-US" sz="14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>
              <a:ea typeface="ＭＳ Ｐゴシック" charset="-128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Course Organization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/>
              <a:t>Very broadly, the course will contain  three parts:</a:t>
            </a:r>
          </a:p>
          <a:p>
            <a:pPr marL="990600" lvl="1" indent="-533400" eaLnBrk="1" hangingPunct="1"/>
            <a:r>
              <a:rPr lang="en-US" altLang="en-US"/>
              <a:t>Part I)	Regular languages </a:t>
            </a:r>
          </a:p>
          <a:p>
            <a:pPr marL="990600" lvl="1" indent="-533400" eaLnBrk="1" hangingPunct="1"/>
            <a:r>
              <a:rPr lang="en-US" altLang="en-US"/>
              <a:t>Part II)	Context-free languages</a:t>
            </a:r>
          </a:p>
          <a:p>
            <a:pPr marL="990600" lvl="1" indent="-533400" eaLnBrk="1" hangingPunct="1"/>
            <a:r>
              <a:rPr lang="en-US" altLang="en-US"/>
              <a:t>Part III)	Turing machines &amp; decidability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F872FEF-C95A-B14C-8611-7DC0E963A74E}" type="slidenum">
              <a:rPr lang="en-US" altLang="en-US" sz="14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>
              <a:ea typeface="ＭＳ Ｐゴシック" charset="-128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Teaching Assistants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57400"/>
            <a:ext cx="7772400" cy="4114800"/>
          </a:xfrm>
        </p:spPr>
        <p:txBody>
          <a:bodyPr/>
          <a:lstStyle/>
          <a:p>
            <a:pPr>
              <a:buFont typeface="Wingdings" pitchFamily="28" charset="2"/>
              <a:buChar char="n"/>
              <a:defRPr/>
            </a:pPr>
            <a:r>
              <a:rPr lang="en-US" dirty="0"/>
              <a:t>TA1 </a:t>
            </a:r>
          </a:p>
          <a:p>
            <a:pPr lvl="1">
              <a:buFont typeface="Wingdings" pitchFamily="28" charset="2"/>
              <a:buChar char="n"/>
              <a:defRPr/>
            </a:pPr>
            <a:r>
              <a:rPr lang="en-US" dirty="0"/>
              <a:t>TBD</a:t>
            </a:r>
            <a:endParaRPr lang="en-US" dirty="0">
              <a:ea typeface="+mn-ea"/>
              <a:cs typeface="+mn-cs"/>
            </a:endParaRPr>
          </a:p>
          <a:p>
            <a:pPr>
              <a:buFont typeface="Wingdings" pitchFamily="28" charset="2"/>
              <a:buChar char="n"/>
              <a:defRPr/>
            </a:pPr>
            <a:r>
              <a:rPr lang="en-US" dirty="0"/>
              <a:t>TA2: </a:t>
            </a:r>
          </a:p>
          <a:p>
            <a:pPr lvl="1">
              <a:buFont typeface="Wingdings" pitchFamily="28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TBD</a:t>
            </a:r>
          </a:p>
          <a:p>
            <a:pPr eaLnBrk="1" hangingPunct="1">
              <a:buFont typeface="Wingdings" pitchFamily="28" charset="2"/>
              <a:buChar char="n"/>
              <a:defRPr/>
            </a:pPr>
            <a:r>
              <a:rPr lang="en-US" dirty="0"/>
              <a:t>Check course website for any updates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ECC6F7D-EE42-8D4F-BDE7-DB413877EBAD}" type="slidenum">
              <a:rPr lang="en-US" altLang="en-US" sz="14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>
              <a:ea typeface="ＭＳ Ｐゴシック" charset="-128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Pre-requisites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CPT S 122/132: Data Structures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Math 216: Discrete Structures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84ADAC-8B1D-F946-B892-BCF36A8A19E5}" type="slidenum">
              <a:rPr lang="en-US" altLang="en-US" sz="14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>
              <a:ea typeface="ＭＳ Ｐゴシック" charset="-128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Required Textbook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Introduction to Automata Theory, Languages and Computation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By J.E. Hopcroft, R. Motwani, J.D. Ullman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3</a:t>
            </a:r>
            <a:r>
              <a:rPr lang="en-US" altLang="en-US" sz="2000" baseline="30000"/>
              <a:t>rd</a:t>
            </a:r>
            <a:r>
              <a:rPr lang="en-US" altLang="en-US" sz="2000"/>
              <a:t> Edition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Addison Wesley/Pearson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Course book homepage: </a:t>
            </a:r>
            <a:r>
              <a:rPr lang="en-US" altLang="en-US" sz="2400">
                <a:hlinkClick r:id="rId3"/>
              </a:rPr>
              <a:t>http://infolab.stanford.edu/~ullman/ialc.html</a:t>
            </a:r>
            <a:r>
              <a:rPr lang="en-US" altLang="en-US" sz="240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Solutions to starred exercises in the textbook &amp; Errata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b="1"/>
          </a:p>
          <a:p>
            <a:pPr eaLnBrk="1" hangingPunct="1">
              <a:lnSpc>
                <a:spcPct val="80000"/>
              </a:lnSpc>
            </a:pPr>
            <a:r>
              <a:rPr lang="en-US" altLang="en-US" sz="2400" b="1"/>
              <a:t>OSBLE+ (Online Studio-Based Learning Environment): </a:t>
            </a:r>
            <a:r>
              <a:rPr lang="en-US" altLang="en-US" sz="2400" b="1">
                <a:hlinkClick r:id="rId4"/>
              </a:rPr>
              <a:t>http://plus.osble.org</a:t>
            </a:r>
            <a:r>
              <a:rPr lang="en-US" altLang="en-US" sz="2400" b="1"/>
              <a:t> 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b="1"/>
          </a:p>
          <a:p>
            <a:pPr eaLnBrk="1" hangingPunct="1">
              <a:lnSpc>
                <a:spcPct val="80000"/>
              </a:lnSpc>
            </a:pPr>
            <a:r>
              <a:rPr lang="en-US" altLang="en-US" sz="2400" b="1"/>
              <a:t>The Gradiance Resource	(optional)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B713862-9C12-E543-ABE1-2F490BF3EA9F}" type="slidenum">
              <a:rPr lang="en-US" altLang="en-US" sz="14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>
              <a:ea typeface="ＭＳ Ｐゴシック" charset="-128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Course Webpage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i="1">
                <a:hlinkClick r:id="rId3"/>
              </a:rPr>
              <a:t>http://www.eecs.wsu.edu/~ananth/CptS317</a:t>
            </a:r>
            <a:endParaRPr lang="en-US" altLang="en-US" sz="2400" i="1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2400" i="1">
                <a:solidFill>
                  <a:schemeClr val="folHlink"/>
                </a:solidFill>
              </a:rPr>
              <a:t>Why do I need to check the webpage?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Lecture Notes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Homeworks will be posted on the webpage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A tentative schedule will also be posted and maintained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Misc. static information about the course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2400" i="1">
                <a:solidFill>
                  <a:schemeClr val="folHlink"/>
                </a:solidFill>
              </a:rPr>
              <a:t>How frequently do I need to keep checking the course webpage?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Ideally once every day, and if not at least once before/after each class (for lecture notes)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64DF3EE-ADA4-6749-B1AE-070BCFF29A2F}" type="slidenum">
              <a:rPr lang="en-US" altLang="en-US" sz="1400">
                <a:ea typeface="ＭＳ Ｐゴシック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>
              <a:ea typeface="ＭＳ Ｐゴシック" charset="-128"/>
            </a:endParaRPr>
          </a:p>
        </p:txBody>
      </p:sp>
      <p:sp>
        <p:nvSpPr>
          <p:cNvPr id="3174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OSBLE+ Web Portal</a:t>
            </a:r>
          </a:p>
        </p:txBody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000" i="1"/>
          </a:p>
          <a:p>
            <a:pPr eaLnBrk="1" hangingPunct="1">
              <a:lnSpc>
                <a:spcPct val="80000"/>
              </a:lnSpc>
            </a:pPr>
            <a:r>
              <a:rPr lang="en-US" altLang="x-none" sz="2000"/>
              <a:t>We will use OSBLE+ for discussions, class announcements, and for email communication with instructor. 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Every student needs to register in OSBLE+ and should check the portal regularly. All important (dynamic) announcements will be made through this portal.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Registration instructions are on the course website.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2004:Templates:Presentations:Designs:Blends</Template>
  <TotalTime>482</TotalTime>
  <Words>863</Words>
  <Application>Microsoft Macintosh PowerPoint</Application>
  <PresentationFormat>On-screen Show (4:3)</PresentationFormat>
  <Paragraphs>185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ＭＳ Ｐゴシック</vt:lpstr>
      <vt:lpstr>Wingdings</vt:lpstr>
      <vt:lpstr>Blends</vt:lpstr>
      <vt:lpstr>CPT S 317: Automata and Formal Languages</vt:lpstr>
      <vt:lpstr>Instructor Contacts</vt:lpstr>
      <vt:lpstr>Objectives</vt:lpstr>
      <vt:lpstr>Course Organization</vt:lpstr>
      <vt:lpstr>Teaching Assistants</vt:lpstr>
      <vt:lpstr>Pre-requisites</vt:lpstr>
      <vt:lpstr>Required Textbook</vt:lpstr>
      <vt:lpstr>Course Webpage</vt:lpstr>
      <vt:lpstr>The OSBLE+ Web Portal</vt:lpstr>
      <vt:lpstr>How to get in touch with the instructor and the TA(s)?</vt:lpstr>
      <vt:lpstr>Grading</vt:lpstr>
      <vt:lpstr>Homework Submission Policy</vt:lpstr>
      <vt:lpstr>Homework Policy</vt:lpstr>
      <vt:lpstr>Exam Policy</vt:lpstr>
      <vt:lpstr>Course Schedule</vt:lpstr>
      <vt:lpstr>Lecture basics</vt:lpstr>
    </vt:vector>
  </TitlesOfParts>
  <Company>Office 2004 ananth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CPT S 223: Advanced Data Structures</dc:title>
  <dc:creator>Office 2004 ananth</dc:creator>
  <cp:lastModifiedBy>Ananth Kalyanaraman</cp:lastModifiedBy>
  <cp:revision>102</cp:revision>
  <cp:lastPrinted>2007-08-15T03:01:31Z</cp:lastPrinted>
  <dcterms:created xsi:type="dcterms:W3CDTF">2007-08-14T22:08:29Z</dcterms:created>
  <dcterms:modified xsi:type="dcterms:W3CDTF">2017-01-08T16:33:18Z</dcterms:modified>
</cp:coreProperties>
</file>