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4" r:id="rId3"/>
    <p:sldId id="415" r:id="rId4"/>
    <p:sldId id="262" r:id="rId5"/>
    <p:sldId id="263" r:id="rId6"/>
    <p:sldId id="268" r:id="rId7"/>
    <p:sldId id="413" r:id="rId8"/>
    <p:sldId id="269" r:id="rId9"/>
    <p:sldId id="270" r:id="rId10"/>
    <p:sldId id="341" r:id="rId11"/>
    <p:sldId id="399" r:id="rId12"/>
    <p:sldId id="401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  <a:srgbClr val="9933FF"/>
    <a:srgbClr val="0033CC"/>
    <a:srgbClr val="FFFFCC"/>
    <a:srgbClr val="CCFFCC"/>
    <a:srgbClr val="CC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7" autoAdjust="0"/>
    <p:restoredTop sz="94660"/>
  </p:normalViewPr>
  <p:slideViewPr>
    <p:cSldViewPr>
      <p:cViewPr varScale="1">
        <p:scale>
          <a:sx n="65" d="100"/>
          <a:sy n="65" d="100"/>
        </p:scale>
        <p:origin x="1329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72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Education: One-to-many and Many-to-many Sequence Comparison: BLASTing to MetagenomicsIPDPS 2007 Tutorial: High-performance Computing Methods for Computational Genomics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58000" y="0"/>
            <a:ext cx="4556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5867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Ananth KalyanaramanIPDPS’07 Tutorial</a:t>
            </a:r>
          </a:p>
        </p:txBody>
      </p:sp>
      <p:sp>
        <p:nvSpPr>
          <p:cNvPr id="598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24600" y="9120188"/>
            <a:ext cx="9890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C212C209-A92F-4311-8221-3FB7206D3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Education: One-to-many and Many-to-many Sequence Comparison: BLASTing to Metagenomics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2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Ananth Kalyanaraman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B79331F0-E0BB-4259-A260-827C43508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EA270B-1E11-4C9C-A2A7-CDBA881B8D2B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A7F3FC-7E13-46B6-8203-21BB82DE24E2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45732B-E77B-4DA1-B01A-7564935F2F0C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96CD57-9EB5-45F2-A5F3-3034169FE499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53BAE4-FBF4-4F09-ADBC-00CFF67CE1C0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838C51-2B4C-40A3-85D2-D317D91F77E3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05A3DB-B176-4DE2-9861-31B14DE7FF35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A2E144-A539-4DB7-91EE-55B0AF0A768C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6BB805-1F6A-4DF9-933F-FB994CCAB7D1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12BB47-EB87-4A79-A3B6-C9F252BF6A83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SC08 Education: One-to-many and Many-to-many Sequence Comparison: BLASTing to Metagenomics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 smtClean="0"/>
              <a:t>Ananth Kalyanaraman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666E02-30F3-4DAD-9819-11BAA2998853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8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455AFF-B945-444D-86A5-A6A9751A4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54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BBDD6C-F811-4251-90AB-8179AF76D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68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53CC73-ACDD-4DB9-80B8-AC6DC5023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73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43FD3C-E021-4FB7-B09B-A00104AAE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716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45E57-F4F1-4CF7-A21A-E40550E4D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455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B72166-7A9F-4BF5-9C4F-B74462C09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88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827DC6-2F1A-484C-B0DF-518BFC5E9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5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982B-A005-4165-A1BA-B5DF633D2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0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8DC01-1935-47C7-8973-6684B979A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69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AD2BD-5B5D-44E5-86B8-AE4877E10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25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FE9D-B617-4FA9-8F00-8999C537A0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2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7BC90-CFBB-4E46-AFC0-2E605AF59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80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CB5DE8-19E4-49D2-8E17-DC82C454D6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2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6AE0EF-F71A-4A96-A7E2-CF196DD40B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SC08 Education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itchFamily="28" charset="0"/>
              </a:defRPr>
            </a:lvl1pPr>
          </a:lstStyle>
          <a:p>
            <a:pPr>
              <a:defRPr/>
            </a:pPr>
            <a:r>
              <a:rPr lang="en-US"/>
              <a:t>Sequence Comparison for Metagenomics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CED651-D78A-46C8-94DA-3B98A10B7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01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7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D7AFF2-67E9-4CD1-AF8D-E9CC5EF39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8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8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8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8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BLAS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blast/blast_references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 smtClean="0"/>
              <a:t>Ananth@wsu</a:t>
            </a:r>
            <a:endParaRPr lang="en-US" altLang="en-US" sz="1800" dirty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6400800"/>
            <a:ext cx="5105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 smtClean="0"/>
              <a:t>CptS</a:t>
            </a:r>
            <a:r>
              <a:rPr lang="en-US" altLang="en-US" sz="1800" dirty="0" smtClean="0"/>
              <a:t> 471/571: Computational Genomics</a:t>
            </a:r>
            <a:endParaRPr lang="en-US" altLang="en-US" sz="1800" dirty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793A33-6E6B-4343-9FE1-58D34B415F7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600" smtClean="0"/>
              <a:t>Data structure:	Lookup Table</a:t>
            </a:r>
            <a:br>
              <a:rPr lang="en-US" altLang="en-US" sz="4600" smtClean="0"/>
            </a:br>
            <a:r>
              <a:rPr lang="en-US" altLang="en-US" sz="4600" smtClean="0"/>
              <a:t/>
            </a:r>
            <a:br>
              <a:rPr lang="en-US" altLang="en-US" sz="4600" smtClean="0"/>
            </a:br>
            <a:r>
              <a:rPr lang="en-US" altLang="en-US" sz="4600" smtClean="0"/>
              <a:t>Application:	BLAST </a:t>
            </a:r>
          </a:p>
        </p:txBody>
      </p:sp>
      <p:sp>
        <p:nvSpPr>
          <p:cNvPr id="14342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540E11-54AC-405E-847F-B4F10A32F165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smtClean="0"/>
              <a:t>Selected Bibliography for Alignment Topics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solidFill>
                  <a:srgbClr val="0033CC"/>
                </a:solidFill>
              </a:rPr>
              <a:t>Papers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S. Needleman and C. Wunsch (1970). A general method applicable to the search for similarities in the amino acid sequence of two proteins, </a:t>
            </a:r>
            <a:r>
              <a:rPr lang="en-US" altLang="en-US" sz="1300" i="1" smtClean="0"/>
              <a:t>J. Molecular Biology</a:t>
            </a:r>
            <a:r>
              <a:rPr lang="en-US" altLang="en-US" sz="1300" smtClean="0"/>
              <a:t>, 48:443-453.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D. Hirschberg (1975). A linear space algorithm for computing maximal common subsequences. </a:t>
            </a:r>
            <a:r>
              <a:rPr lang="en-US" altLang="en-US" sz="1300" i="1" smtClean="0"/>
              <a:t>Communications of the ACM</a:t>
            </a:r>
            <a:r>
              <a:rPr lang="en-US" altLang="en-US" sz="1300" smtClean="0"/>
              <a:t>, 18(6):341-343.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T. Smith and M. Waterman (1981). Overlapping genes and information theory, </a:t>
            </a:r>
            <a:r>
              <a:rPr lang="en-US" altLang="en-US" sz="1300" i="1" smtClean="0"/>
              <a:t>J. Theoretical Biology</a:t>
            </a:r>
            <a:r>
              <a:rPr lang="en-US" altLang="en-US" sz="1300" smtClean="0"/>
              <a:t>, 91:379-380.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O. Gotoh (1982). An improved algorithm for matching biological sequences. </a:t>
            </a:r>
            <a:r>
              <a:rPr lang="en-US" altLang="en-US" sz="1300" i="1" smtClean="0"/>
              <a:t>J. Molecular Biology</a:t>
            </a:r>
            <a:r>
              <a:rPr lang="en-US" altLang="en-US" sz="1300" smtClean="0"/>
              <a:t>, 162(3):705-708.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J. Fickett (1984). Fast optimal alignment. Nucleic Acids Research, 12(1):175-179.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M.S. Gelfand </a:t>
            </a:r>
            <a:r>
              <a:rPr lang="en-US" altLang="en-US" sz="1300" i="1" smtClean="0"/>
              <a:t>et al.</a:t>
            </a:r>
            <a:r>
              <a:rPr lang="en-US" altLang="en-US" sz="1300" smtClean="0"/>
              <a:t> (1996). Gene recognition via spliced alignment. </a:t>
            </a:r>
            <a:r>
              <a:rPr lang="en-US" altLang="en-US" sz="1300" i="1" smtClean="0"/>
              <a:t>Proc. National Academy of Sciences</a:t>
            </a:r>
            <a:r>
              <a:rPr lang="en-US" altLang="en-US" sz="1300" smtClean="0"/>
              <a:t>, 93(17):9061-9066.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A. Delcher </a:t>
            </a:r>
            <a:r>
              <a:rPr lang="en-US" altLang="en-US" sz="1300" i="1" smtClean="0"/>
              <a:t>et al.</a:t>
            </a:r>
            <a:r>
              <a:rPr lang="en-US" altLang="en-US" sz="1300" smtClean="0"/>
              <a:t> (1999). Alignment of whole genomes. </a:t>
            </a:r>
            <a:r>
              <a:rPr lang="en-US" altLang="en-US" sz="1300" i="1" smtClean="0"/>
              <a:t>Nucleic Acids Research</a:t>
            </a:r>
            <a:r>
              <a:rPr lang="en-US" altLang="en-US" sz="1300" smtClean="0"/>
              <a:t>, 27(11):2369-2376.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X. Huang and K. Chao (2003). A generalized global alignment algorithm. </a:t>
            </a:r>
            <a:r>
              <a:rPr lang="en-US" altLang="en-US" sz="1300" i="1" smtClean="0"/>
              <a:t>Bioinformatics</a:t>
            </a:r>
            <a:r>
              <a:rPr lang="en-US" altLang="en-US" sz="1300" smtClean="0"/>
              <a:t>, 19(2):228-233.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S. Rajko and S. Aluru (2004). Space and time optimal parallel sequence alignments. </a:t>
            </a:r>
            <a:r>
              <a:rPr lang="en-US" altLang="en-US" sz="1300" i="1" smtClean="0"/>
              <a:t>IEEE Transactions on Parallel and Distributed Systems</a:t>
            </a:r>
            <a:r>
              <a:rPr lang="en-US" altLang="en-US" sz="1300" smtClean="0"/>
              <a:t>, 15(12):1070-1081.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altLang="en-US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>
                <a:solidFill>
                  <a:srgbClr val="0033CC"/>
                </a:solidFill>
              </a:rPr>
              <a:t>Books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D. Gusfield (1997). Algorithms on strings, trees and sequences: Computer Science and Computational Biology. Cambridge University Press, Cambridge, London.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J. Setubal and J. Meidanis (1997). Introduction to computational molecular biology. PWS Publishing Company, Boston, MA.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B. Jackson and S. Aluru (2005). Chapter: “Pairwise sequence alignment”  in Handbook of computational molecular biology, Ed. S. Aluru, Chapman &amp; Hall/CRC Press.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altLang="en-US" sz="1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F602DA-4C2F-48F3-8144-B23978BD5CB1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Selected Bibliography for BLAST Related Topics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5029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smtClean="0">
                <a:solidFill>
                  <a:srgbClr val="0033CC"/>
                </a:solidFill>
              </a:rPr>
              <a:t>Serial BLAST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300" smtClean="0"/>
              <a:t>- 	S. Altschul </a:t>
            </a:r>
            <a:r>
              <a:rPr lang="en-US" altLang="en-US" sz="1300" i="1" smtClean="0"/>
              <a:t>et al.</a:t>
            </a:r>
            <a:r>
              <a:rPr lang="en-US" altLang="en-US" sz="1300" smtClean="0"/>
              <a:t> (1990). Basic Local Alignment Search Tool, </a:t>
            </a:r>
            <a:r>
              <a:rPr lang="en-US" altLang="en-US" sz="1300" i="1" smtClean="0"/>
              <a:t>J. Molecular Biology</a:t>
            </a:r>
            <a:r>
              <a:rPr lang="en-US" altLang="en-US" sz="1300" smtClean="0"/>
              <a:t>, 215:403-410.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W. Gish and D.J. States (1993).  Identification of protein coding regions by database similarity search. </a:t>
            </a:r>
            <a:r>
              <a:rPr lang="en-US" altLang="en-US" sz="1300" i="1" smtClean="0"/>
              <a:t>Nature Genetics</a:t>
            </a:r>
            <a:r>
              <a:rPr lang="en-US" altLang="en-US" sz="1300" smtClean="0"/>
              <a:t>. 3:266-272.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T.L. Madden </a:t>
            </a:r>
            <a:r>
              <a:rPr lang="en-US" altLang="en-US" sz="1300" i="1" smtClean="0"/>
              <a:t>et al. </a:t>
            </a:r>
            <a:r>
              <a:rPr lang="en-US" altLang="en-US" sz="1300" smtClean="0"/>
              <a:t>(1996). Applications of network BLAST server. </a:t>
            </a:r>
            <a:r>
              <a:rPr lang="en-US" altLang="en-US" sz="1300" i="1" smtClean="0"/>
              <a:t>Meth. Enzymol</a:t>
            </a:r>
            <a:r>
              <a:rPr lang="en-US" altLang="en-US" sz="1300" smtClean="0"/>
              <a:t>. 266:131-141.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S. Altschul, </a:t>
            </a:r>
            <a:r>
              <a:rPr lang="en-US" altLang="en-US" sz="1300" i="1" smtClean="0"/>
              <a:t>et al.</a:t>
            </a:r>
            <a:r>
              <a:rPr lang="en-US" altLang="en-US" sz="1300" smtClean="0"/>
              <a:t> (1997). Gapped BLAST and PSI-BLAST: a new generation of protein database search programs. </a:t>
            </a:r>
            <a:r>
              <a:rPr lang="en-US" altLang="en-US" sz="1300" i="1" smtClean="0"/>
              <a:t>Nucleic Acids Research</a:t>
            </a:r>
            <a:r>
              <a:rPr lang="en-US" altLang="en-US" sz="1300" smtClean="0"/>
              <a:t>, 25:3389-3402.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Z. Zhang </a:t>
            </a:r>
            <a:r>
              <a:rPr lang="en-US" altLang="en-US" sz="1300" i="1" smtClean="0"/>
              <a:t>et al. </a:t>
            </a:r>
            <a:r>
              <a:rPr lang="en-US" altLang="en-US" sz="1300" smtClean="0"/>
              <a:t>(2000). A greedy algorithm for aligning DNA sequences. </a:t>
            </a:r>
            <a:r>
              <a:rPr lang="en-US" altLang="en-US" sz="1300" i="1" smtClean="0"/>
              <a:t>J. Computational Biology</a:t>
            </a:r>
            <a:r>
              <a:rPr lang="en-US" altLang="en-US" sz="1300" smtClean="0"/>
              <a:t>, 7(1-2):203-214.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1300" smtClean="0">
              <a:solidFill>
                <a:srgbClr val="0033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1500" smtClean="0">
                <a:solidFill>
                  <a:srgbClr val="0033CC"/>
                </a:solidFill>
              </a:rPr>
              <a:t>HPC BLAST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T. Rognes (2001). ParAlign: A parallel sequence alignment algorithm for rapid and sensitive database searches, Nucleic Acids Research, 29:1647-1652.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R. Bjornson </a:t>
            </a:r>
            <a:r>
              <a:rPr lang="en-US" altLang="en-US" sz="1300" i="1" smtClean="0"/>
              <a:t>et al. (</a:t>
            </a:r>
            <a:r>
              <a:rPr lang="en-US" altLang="en-US" sz="1300" smtClean="0"/>
              <a:t>2002). TurboBLAST®: A parallel implementation of BLAST built on the TurboHub, </a:t>
            </a:r>
            <a:r>
              <a:rPr lang="en-US" altLang="en-US" sz="1300" i="1" smtClean="0"/>
              <a:t>Proc. International Parallel and Distributed Processing Symposium.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A. Darling, L. Carey and W.C. Feng (2003). The design, implementation, and evaluation of mpiBLAST, </a:t>
            </a:r>
            <a:r>
              <a:rPr lang="en-US" altLang="en-US" sz="1300" i="1" smtClean="0"/>
              <a:t>Proc. ClusterWorld.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D. Mathog (2003). Parallel BLAST on split databases, </a:t>
            </a:r>
            <a:r>
              <a:rPr lang="en-US" altLang="en-US" sz="1300" i="1" smtClean="0"/>
              <a:t>Bioinformatics</a:t>
            </a:r>
            <a:r>
              <a:rPr lang="en-US" altLang="en-US" sz="1300" smtClean="0"/>
              <a:t>, 19:1865-1866.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J. Wang and Q. Mu (2003). Soap-HT-BLAST: High-throughput BLAST based on web services, </a:t>
            </a:r>
            <a:r>
              <a:rPr lang="en-US" altLang="en-US" sz="1300" i="1" smtClean="0"/>
              <a:t>Bioinformatics</a:t>
            </a:r>
            <a:r>
              <a:rPr lang="en-US" altLang="en-US" sz="1300" smtClean="0"/>
              <a:t>, 19:1863-1864.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H. Lin </a:t>
            </a:r>
            <a:r>
              <a:rPr lang="en-US" altLang="en-US" sz="1300" i="1" smtClean="0"/>
              <a:t>et al. </a:t>
            </a:r>
            <a:r>
              <a:rPr lang="en-US" altLang="en-US" sz="1300" smtClean="0"/>
              <a:t>(2005)</a:t>
            </a:r>
            <a:r>
              <a:rPr lang="en-US" altLang="en-US" sz="1300" i="1" smtClean="0"/>
              <a:t>. </a:t>
            </a:r>
            <a:r>
              <a:rPr lang="en-US" altLang="en-US" sz="1300" smtClean="0"/>
              <a:t>Efficient data access for parallel BLAST, </a:t>
            </a:r>
            <a:r>
              <a:rPr lang="en-US" altLang="en-US" sz="1300" i="1" smtClean="0"/>
              <a:t>Proc. International Parallel and Distributed Processing Symposium</a:t>
            </a:r>
            <a:r>
              <a:rPr lang="en-US" altLang="en-US" sz="130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K. Muriki, K. Underwood and R. Sass (2005). RC-BLAST: Towards a portable, cost-effective open source hardware implementation, </a:t>
            </a:r>
            <a:r>
              <a:rPr lang="en-US" altLang="en-US" sz="1300" i="1" smtClean="0"/>
              <a:t>Proc. HiCOMB 2005.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en-US" altLang="en-US" sz="1300" smtClean="0"/>
              <a:t>M. Salisbury (2005). Parallel BLAST: Chopping the database, </a:t>
            </a:r>
            <a:r>
              <a:rPr lang="en-US" altLang="en-US" sz="1300" i="1" smtClean="0"/>
              <a:t>Genome Technology</a:t>
            </a:r>
            <a:r>
              <a:rPr lang="en-US" altLang="en-US" sz="1300" smtClean="0"/>
              <a:t>, pp 21-22.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altLang="en-US" sz="1300" smtClean="0"/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en-US" altLang="en-US" sz="13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11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59A77F-EB9F-41E9-9C42-4E0CD9BA1943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NCBI BLAST - Web Resources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endParaRPr lang="en-US" altLang="en-US" sz="2000" smtClean="0"/>
          </a:p>
          <a:p>
            <a:pPr eaLnBrk="1" hangingPunct="1">
              <a:buFontTx/>
              <a:buChar char="-"/>
            </a:pPr>
            <a:endParaRPr lang="en-US" altLang="en-US" sz="2000" smtClean="0"/>
          </a:p>
          <a:p>
            <a:pPr eaLnBrk="1" hangingPunct="1"/>
            <a:r>
              <a:rPr lang="en-US" altLang="en-US" sz="3400" smtClean="0"/>
              <a:t>NCBI BLAST Webpage: </a:t>
            </a:r>
            <a:r>
              <a:rPr lang="en-US" altLang="en-US" sz="2800" smtClean="0">
                <a:hlinkClick r:id="rId3"/>
              </a:rPr>
              <a:t>http://www.ncbi.nlm.nih.gov/BLAST/</a:t>
            </a:r>
            <a:endParaRPr lang="en-US" altLang="en-US" sz="2800" smtClean="0"/>
          </a:p>
          <a:p>
            <a:pPr eaLnBrk="1" hangingPunct="1"/>
            <a:endParaRPr lang="en-US" altLang="en-US" sz="3400" smtClean="0"/>
          </a:p>
          <a:p>
            <a:pPr eaLnBrk="1" hangingPunct="1"/>
            <a:r>
              <a:rPr lang="en-US" altLang="en-US" sz="3400" smtClean="0"/>
              <a:t>For a comprehensive list of BLAST related references: </a:t>
            </a:r>
            <a:r>
              <a:rPr lang="en-US" altLang="en-US" sz="2000" smtClean="0">
                <a:hlinkClick r:id="rId4"/>
              </a:rPr>
              <a:t>http://www.ncbi.nlm.nih.gov/blast/blast_references.shtml</a:t>
            </a:r>
            <a:endParaRPr lang="en-US" altLang="en-US" sz="20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000" smtClean="0"/>
          </a:p>
          <a:p>
            <a:pPr lvl="2" eaLnBrk="1" hangingPunct="1"/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B2CE49-3340-442B-80ED-FE0193B5105B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Look-up Table Data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100" smtClean="0"/>
              <a:t>A </a:t>
            </a:r>
            <a:r>
              <a:rPr lang="en-US" altLang="en-US" sz="2100" i="1" smtClean="0"/>
              <a:t>k-mer </a:t>
            </a:r>
            <a:r>
              <a:rPr lang="en-US" altLang="en-US" sz="2100" smtClean="0"/>
              <a:t>is a string of length </a:t>
            </a:r>
            <a:r>
              <a:rPr lang="en-US" altLang="en-US" sz="2100" i="1" smtClean="0"/>
              <a:t>k.</a:t>
            </a:r>
            <a:endParaRPr lang="en-US" altLang="en-US" sz="21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100" smtClean="0"/>
              <a:t>A </a:t>
            </a:r>
            <a:r>
              <a:rPr lang="en-US" altLang="en-US" sz="2100" i="1" smtClean="0"/>
              <a:t>lookup table</a:t>
            </a:r>
            <a:r>
              <a:rPr lang="en-US" altLang="en-US" sz="2100" smtClean="0"/>
              <a:t> is a table of size </a:t>
            </a:r>
            <a:r>
              <a:rPr lang="en-US" altLang="en-US" sz="2100" i="1" smtClean="0"/>
              <a:t>|</a:t>
            </a:r>
            <a:r>
              <a:rPr lang="el-GR" altLang="en-US" sz="2100" i="1" smtClean="0"/>
              <a:t>Σ</a:t>
            </a:r>
            <a:r>
              <a:rPr lang="en-US" altLang="en-US" sz="2100" i="1" smtClean="0"/>
              <a:t>|</a:t>
            </a:r>
            <a:r>
              <a:rPr lang="en-US" altLang="en-US" sz="2100" i="1" baseline="30000" smtClean="0"/>
              <a:t>k</a:t>
            </a:r>
            <a:r>
              <a:rPr lang="en-US" altLang="en-US" sz="2100" i="1" smtClean="0"/>
              <a:t> </a:t>
            </a:r>
            <a:r>
              <a:rPr lang="en-US" altLang="en-US" sz="2100" smtClean="0"/>
              <a:t>that stores the location of all </a:t>
            </a:r>
            <a:r>
              <a:rPr lang="en-US" altLang="en-US" sz="2100" i="1" smtClean="0"/>
              <a:t>k-mers </a:t>
            </a:r>
            <a:r>
              <a:rPr lang="en-US" altLang="en-US" sz="2100" smtClean="0"/>
              <a:t>in the input sequence(s)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638300" y="2886075"/>
            <a:ext cx="2286000" cy="674688"/>
            <a:chOff x="1638300" y="2886075"/>
            <a:chExt cx="2286096" cy="674132"/>
          </a:xfrm>
        </p:grpSpPr>
        <p:sp>
          <p:nvSpPr>
            <p:cNvPr id="16443" name="Text Box 63"/>
            <p:cNvSpPr txBox="1">
              <a:spLocks noChangeArrowheads="1"/>
            </p:cNvSpPr>
            <p:nvPr/>
          </p:nvSpPr>
          <p:spPr bwMode="auto">
            <a:xfrm>
              <a:off x="1638300" y="3190875"/>
              <a:ext cx="450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3300"/>
                  </a:solidFill>
                </a:rPr>
                <a:t>S</a:t>
              </a:r>
              <a:r>
                <a:rPr lang="en-US" altLang="en-US" sz="18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800">
                  <a:solidFill>
                    <a:srgbClr val="CC3300"/>
                  </a:solidFill>
                </a:rPr>
                <a:t>:</a:t>
              </a:r>
            </a:p>
          </p:txBody>
        </p:sp>
        <p:sp>
          <p:nvSpPr>
            <p:cNvPr id="16444" name="Text Box 64"/>
            <p:cNvSpPr txBox="1">
              <a:spLocks noChangeArrowheads="1"/>
            </p:cNvSpPr>
            <p:nvPr/>
          </p:nvSpPr>
          <p:spPr bwMode="auto">
            <a:xfrm>
              <a:off x="2089150" y="3190875"/>
              <a:ext cx="18352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C3300"/>
                  </a:solidFill>
                </a:rPr>
                <a:t>C A G T C  C T C</a:t>
              </a:r>
            </a:p>
          </p:txBody>
        </p:sp>
        <p:sp>
          <p:nvSpPr>
            <p:cNvPr id="16445" name="Text Box 68"/>
            <p:cNvSpPr txBox="1">
              <a:spLocks noChangeArrowheads="1"/>
            </p:cNvSpPr>
            <p:nvPr/>
          </p:nvSpPr>
          <p:spPr bwMode="auto">
            <a:xfrm>
              <a:off x="2089150" y="2886075"/>
              <a:ext cx="18004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33CC"/>
                  </a:solidFill>
                </a:rPr>
                <a:t>1  2  3  4  5  6 7 8</a:t>
              </a:r>
            </a:p>
          </p:txBody>
        </p:sp>
        <p:sp>
          <p:nvSpPr>
            <p:cNvPr id="16446" name="AutoShape 69"/>
            <p:cNvSpPr>
              <a:spLocks noChangeArrowheads="1"/>
            </p:cNvSpPr>
            <p:nvPr/>
          </p:nvSpPr>
          <p:spPr bwMode="auto">
            <a:xfrm>
              <a:off x="2590800" y="3276600"/>
              <a:ext cx="457200" cy="20161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27843"/>
              </a:schemeClr>
            </a:solidFill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47" name="AutoShape 97"/>
            <p:cNvSpPr>
              <a:spLocks noChangeArrowheads="1"/>
            </p:cNvSpPr>
            <p:nvPr/>
          </p:nvSpPr>
          <p:spPr bwMode="auto">
            <a:xfrm>
              <a:off x="2819400" y="3276600"/>
              <a:ext cx="457200" cy="201613"/>
            </a:xfrm>
            <a:prstGeom prst="roundRect">
              <a:avLst>
                <a:gd name="adj" fmla="val 16667"/>
              </a:avLst>
            </a:prstGeom>
            <a:solidFill>
              <a:srgbClr val="CCFFFF">
                <a:alpha val="27843"/>
              </a:srgbClr>
            </a:solidFill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2876" name="Text Box 108"/>
          <p:cNvSpPr txBox="1">
            <a:spLocks noChangeArrowheads="1"/>
          </p:cNvSpPr>
          <p:nvPr/>
        </p:nvSpPr>
        <p:spPr bwMode="auto">
          <a:xfrm>
            <a:off x="5080000" y="2886075"/>
            <a:ext cx="33178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800" i="1"/>
              <a:t>Σ</a:t>
            </a:r>
            <a:r>
              <a:rPr lang="en-US" altLang="en-US" sz="1800"/>
              <a:t>={A,C,G,T}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</a:t>
            </a:r>
            <a:r>
              <a:rPr lang="en-US" altLang="en-US" sz="1800"/>
              <a:t> =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4</a:t>
            </a:r>
            <a:r>
              <a:rPr lang="en-US" altLang="en-US" sz="1800" baseline="30000">
                <a:sym typeface="Wingdings" panose="05000000000000000000" pitchFamily="2" charset="2"/>
              </a:rPr>
              <a:t>2</a:t>
            </a:r>
            <a:r>
              <a:rPr lang="en-US" altLang="en-US" sz="1800">
                <a:sym typeface="Wingdings" panose="05000000000000000000" pitchFamily="2" charset="2"/>
              </a:rPr>
              <a:t> (=16) entries in lookup table</a:t>
            </a:r>
            <a:endParaRPr lang="el-GR" altLang="en-US" sz="1800"/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219200" y="3886200"/>
            <a:ext cx="7086600" cy="2286000"/>
            <a:chOff x="1219200" y="3886200"/>
            <a:chExt cx="7086600" cy="2286000"/>
          </a:xfrm>
        </p:grpSpPr>
        <p:sp>
          <p:nvSpPr>
            <p:cNvPr id="16395" name="Rectangle 4"/>
            <p:cNvSpPr>
              <a:spLocks noChangeArrowheads="1"/>
            </p:cNvSpPr>
            <p:nvPr/>
          </p:nvSpPr>
          <p:spPr bwMode="auto">
            <a:xfrm>
              <a:off x="1485900" y="4540250"/>
              <a:ext cx="6172200" cy="3810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396" name="Text Box 6"/>
            <p:cNvSpPr txBox="1">
              <a:spLocks noChangeArrowheads="1"/>
            </p:cNvSpPr>
            <p:nvPr/>
          </p:nvSpPr>
          <p:spPr bwMode="auto">
            <a:xfrm>
              <a:off x="1485900" y="4530725"/>
              <a:ext cx="514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AA</a:t>
              </a:r>
            </a:p>
          </p:txBody>
        </p:sp>
        <p:sp>
          <p:nvSpPr>
            <p:cNvPr id="16397" name="Line 31"/>
            <p:cNvSpPr>
              <a:spLocks noChangeShapeType="1"/>
            </p:cNvSpPr>
            <p:nvPr/>
          </p:nvSpPr>
          <p:spPr bwMode="auto">
            <a:xfrm>
              <a:off x="1943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32"/>
            <p:cNvSpPr txBox="1">
              <a:spLocks noChangeArrowheads="1"/>
            </p:cNvSpPr>
            <p:nvPr/>
          </p:nvSpPr>
          <p:spPr bwMode="auto">
            <a:xfrm>
              <a:off x="1866900" y="4530725"/>
              <a:ext cx="50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AC</a:t>
              </a:r>
            </a:p>
          </p:txBody>
        </p:sp>
        <p:sp>
          <p:nvSpPr>
            <p:cNvPr id="16399" name="Line 33"/>
            <p:cNvSpPr>
              <a:spLocks noChangeShapeType="1"/>
            </p:cNvSpPr>
            <p:nvPr/>
          </p:nvSpPr>
          <p:spPr bwMode="auto">
            <a:xfrm>
              <a:off x="2324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34"/>
            <p:cNvSpPr txBox="1">
              <a:spLocks noChangeArrowheads="1"/>
            </p:cNvSpPr>
            <p:nvPr/>
          </p:nvSpPr>
          <p:spPr bwMode="auto">
            <a:xfrm>
              <a:off x="2247900" y="4530725"/>
              <a:ext cx="514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AG</a:t>
              </a:r>
            </a:p>
          </p:txBody>
        </p:sp>
        <p:sp>
          <p:nvSpPr>
            <p:cNvPr id="16401" name="Line 35"/>
            <p:cNvSpPr>
              <a:spLocks noChangeShapeType="1"/>
            </p:cNvSpPr>
            <p:nvPr/>
          </p:nvSpPr>
          <p:spPr bwMode="auto">
            <a:xfrm>
              <a:off x="2705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Text Box 36"/>
            <p:cNvSpPr txBox="1">
              <a:spLocks noChangeArrowheads="1"/>
            </p:cNvSpPr>
            <p:nvPr/>
          </p:nvSpPr>
          <p:spPr bwMode="auto">
            <a:xfrm>
              <a:off x="2622550" y="4530725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AT</a:t>
              </a:r>
            </a:p>
          </p:txBody>
        </p:sp>
        <p:sp>
          <p:nvSpPr>
            <p:cNvPr id="16403" name="Line 37"/>
            <p:cNvSpPr>
              <a:spLocks noChangeShapeType="1"/>
            </p:cNvSpPr>
            <p:nvPr/>
          </p:nvSpPr>
          <p:spPr bwMode="auto">
            <a:xfrm>
              <a:off x="307975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38"/>
            <p:cNvSpPr txBox="1">
              <a:spLocks noChangeArrowheads="1"/>
            </p:cNvSpPr>
            <p:nvPr/>
          </p:nvSpPr>
          <p:spPr bwMode="auto">
            <a:xfrm>
              <a:off x="3009900" y="4530725"/>
              <a:ext cx="50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CA</a:t>
              </a:r>
            </a:p>
          </p:txBody>
        </p:sp>
        <p:sp>
          <p:nvSpPr>
            <p:cNvPr id="16405" name="Line 39"/>
            <p:cNvSpPr>
              <a:spLocks noChangeShapeType="1"/>
            </p:cNvSpPr>
            <p:nvPr/>
          </p:nvSpPr>
          <p:spPr bwMode="auto">
            <a:xfrm>
              <a:off x="3467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Text Box 40"/>
            <p:cNvSpPr txBox="1">
              <a:spLocks noChangeArrowheads="1"/>
            </p:cNvSpPr>
            <p:nvPr/>
          </p:nvSpPr>
          <p:spPr bwMode="auto">
            <a:xfrm>
              <a:off x="3390900" y="4530725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CC</a:t>
              </a:r>
            </a:p>
          </p:txBody>
        </p:sp>
        <p:sp>
          <p:nvSpPr>
            <p:cNvPr id="16407" name="Line 41"/>
            <p:cNvSpPr>
              <a:spLocks noChangeShapeType="1"/>
            </p:cNvSpPr>
            <p:nvPr/>
          </p:nvSpPr>
          <p:spPr bwMode="auto">
            <a:xfrm>
              <a:off x="3848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Text Box 42"/>
            <p:cNvSpPr txBox="1">
              <a:spLocks noChangeArrowheads="1"/>
            </p:cNvSpPr>
            <p:nvPr/>
          </p:nvSpPr>
          <p:spPr bwMode="auto">
            <a:xfrm>
              <a:off x="3771900" y="4530725"/>
              <a:ext cx="50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CG</a:t>
              </a:r>
            </a:p>
          </p:txBody>
        </p:sp>
        <p:sp>
          <p:nvSpPr>
            <p:cNvPr id="16409" name="Line 43"/>
            <p:cNvSpPr>
              <a:spLocks noChangeShapeType="1"/>
            </p:cNvSpPr>
            <p:nvPr/>
          </p:nvSpPr>
          <p:spPr bwMode="auto">
            <a:xfrm>
              <a:off x="4229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Text Box 44"/>
            <p:cNvSpPr txBox="1">
              <a:spLocks noChangeArrowheads="1"/>
            </p:cNvSpPr>
            <p:nvPr/>
          </p:nvSpPr>
          <p:spPr bwMode="auto">
            <a:xfrm>
              <a:off x="4146550" y="4530725"/>
              <a:ext cx="476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CT</a:t>
              </a:r>
            </a:p>
          </p:txBody>
        </p:sp>
        <p:sp>
          <p:nvSpPr>
            <p:cNvPr id="16411" name="Line 45"/>
            <p:cNvSpPr>
              <a:spLocks noChangeShapeType="1"/>
            </p:cNvSpPr>
            <p:nvPr/>
          </p:nvSpPr>
          <p:spPr bwMode="auto">
            <a:xfrm>
              <a:off x="460375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Text Box 46"/>
            <p:cNvSpPr txBox="1">
              <a:spLocks noChangeArrowheads="1"/>
            </p:cNvSpPr>
            <p:nvPr/>
          </p:nvSpPr>
          <p:spPr bwMode="auto">
            <a:xfrm>
              <a:off x="4533900" y="4530725"/>
              <a:ext cx="514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GA</a:t>
              </a:r>
            </a:p>
          </p:txBody>
        </p:sp>
        <p:sp>
          <p:nvSpPr>
            <p:cNvPr id="16413" name="Line 47"/>
            <p:cNvSpPr>
              <a:spLocks noChangeShapeType="1"/>
            </p:cNvSpPr>
            <p:nvPr/>
          </p:nvSpPr>
          <p:spPr bwMode="auto">
            <a:xfrm>
              <a:off x="4991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Text Box 48"/>
            <p:cNvSpPr txBox="1">
              <a:spLocks noChangeArrowheads="1"/>
            </p:cNvSpPr>
            <p:nvPr/>
          </p:nvSpPr>
          <p:spPr bwMode="auto">
            <a:xfrm>
              <a:off x="4914900" y="4530725"/>
              <a:ext cx="501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GC</a:t>
              </a:r>
            </a:p>
          </p:txBody>
        </p:sp>
        <p:sp>
          <p:nvSpPr>
            <p:cNvPr id="16415" name="Line 49"/>
            <p:cNvSpPr>
              <a:spLocks noChangeShapeType="1"/>
            </p:cNvSpPr>
            <p:nvPr/>
          </p:nvSpPr>
          <p:spPr bwMode="auto">
            <a:xfrm>
              <a:off x="5372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Text Box 50"/>
            <p:cNvSpPr txBox="1">
              <a:spLocks noChangeArrowheads="1"/>
            </p:cNvSpPr>
            <p:nvPr/>
          </p:nvSpPr>
          <p:spPr bwMode="auto">
            <a:xfrm>
              <a:off x="5295900" y="4530725"/>
              <a:ext cx="514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GG</a:t>
              </a:r>
            </a:p>
          </p:txBody>
        </p:sp>
        <p:sp>
          <p:nvSpPr>
            <p:cNvPr id="16417" name="Line 51"/>
            <p:cNvSpPr>
              <a:spLocks noChangeShapeType="1"/>
            </p:cNvSpPr>
            <p:nvPr/>
          </p:nvSpPr>
          <p:spPr bwMode="auto">
            <a:xfrm>
              <a:off x="57531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Text Box 52"/>
            <p:cNvSpPr txBox="1">
              <a:spLocks noChangeArrowheads="1"/>
            </p:cNvSpPr>
            <p:nvPr/>
          </p:nvSpPr>
          <p:spPr bwMode="auto">
            <a:xfrm>
              <a:off x="5670550" y="4530725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GT</a:t>
              </a:r>
            </a:p>
          </p:txBody>
        </p:sp>
        <p:sp>
          <p:nvSpPr>
            <p:cNvPr id="16419" name="Line 53"/>
            <p:cNvSpPr>
              <a:spLocks noChangeShapeType="1"/>
            </p:cNvSpPr>
            <p:nvPr/>
          </p:nvSpPr>
          <p:spPr bwMode="auto">
            <a:xfrm>
              <a:off x="612775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Text Box 54"/>
            <p:cNvSpPr txBox="1">
              <a:spLocks noChangeArrowheads="1"/>
            </p:cNvSpPr>
            <p:nvPr/>
          </p:nvSpPr>
          <p:spPr bwMode="auto">
            <a:xfrm>
              <a:off x="6096000" y="4530725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TA</a:t>
              </a:r>
            </a:p>
          </p:txBody>
        </p:sp>
        <p:sp>
          <p:nvSpPr>
            <p:cNvPr id="16421" name="Line 55"/>
            <p:cNvSpPr>
              <a:spLocks noChangeShapeType="1"/>
            </p:cNvSpPr>
            <p:nvPr/>
          </p:nvSpPr>
          <p:spPr bwMode="auto">
            <a:xfrm>
              <a:off x="65532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Text Box 56"/>
            <p:cNvSpPr txBox="1">
              <a:spLocks noChangeArrowheads="1"/>
            </p:cNvSpPr>
            <p:nvPr/>
          </p:nvSpPr>
          <p:spPr bwMode="auto">
            <a:xfrm>
              <a:off x="6477000" y="4530725"/>
              <a:ext cx="476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TC</a:t>
              </a:r>
            </a:p>
          </p:txBody>
        </p:sp>
        <p:sp>
          <p:nvSpPr>
            <p:cNvPr id="16423" name="Line 57"/>
            <p:cNvSpPr>
              <a:spLocks noChangeShapeType="1"/>
            </p:cNvSpPr>
            <p:nvPr/>
          </p:nvSpPr>
          <p:spPr bwMode="auto">
            <a:xfrm>
              <a:off x="69342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Text Box 58"/>
            <p:cNvSpPr txBox="1">
              <a:spLocks noChangeArrowheads="1"/>
            </p:cNvSpPr>
            <p:nvPr/>
          </p:nvSpPr>
          <p:spPr bwMode="auto">
            <a:xfrm>
              <a:off x="6858000" y="4530725"/>
              <a:ext cx="488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TG</a:t>
              </a:r>
            </a:p>
          </p:txBody>
        </p:sp>
        <p:sp>
          <p:nvSpPr>
            <p:cNvPr id="16425" name="Line 59"/>
            <p:cNvSpPr>
              <a:spLocks noChangeShapeType="1"/>
            </p:cNvSpPr>
            <p:nvPr/>
          </p:nvSpPr>
          <p:spPr bwMode="auto">
            <a:xfrm>
              <a:off x="7315200" y="45402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Text Box 60"/>
            <p:cNvSpPr txBox="1">
              <a:spLocks noChangeArrowheads="1"/>
            </p:cNvSpPr>
            <p:nvPr/>
          </p:nvSpPr>
          <p:spPr bwMode="auto">
            <a:xfrm>
              <a:off x="7232650" y="4530725"/>
              <a:ext cx="4635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TT</a:t>
              </a:r>
            </a:p>
          </p:txBody>
        </p:sp>
        <p:sp>
          <p:nvSpPr>
            <p:cNvPr id="16427" name="Line 71"/>
            <p:cNvSpPr>
              <a:spLocks noChangeShapeType="1"/>
            </p:cNvSpPr>
            <p:nvPr/>
          </p:nvSpPr>
          <p:spPr bwMode="auto">
            <a:xfrm>
              <a:off x="3276600" y="4921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Text Box 72"/>
            <p:cNvSpPr txBox="1">
              <a:spLocks noChangeArrowheads="1"/>
            </p:cNvSpPr>
            <p:nvPr/>
          </p:nvSpPr>
          <p:spPr bwMode="auto">
            <a:xfrm>
              <a:off x="3028950" y="5102225"/>
              <a:ext cx="5191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,1</a:t>
              </a:r>
            </a:p>
          </p:txBody>
        </p:sp>
        <p:sp>
          <p:nvSpPr>
            <p:cNvPr id="16429" name="Line 74"/>
            <p:cNvSpPr>
              <a:spLocks noChangeShapeType="1"/>
            </p:cNvSpPr>
            <p:nvPr/>
          </p:nvSpPr>
          <p:spPr bwMode="auto">
            <a:xfrm>
              <a:off x="2554288" y="4921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Text Box 75"/>
            <p:cNvSpPr txBox="1">
              <a:spLocks noChangeArrowheads="1"/>
            </p:cNvSpPr>
            <p:nvPr/>
          </p:nvSpPr>
          <p:spPr bwMode="auto">
            <a:xfrm>
              <a:off x="2306638" y="5102225"/>
              <a:ext cx="5191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,2</a:t>
              </a:r>
            </a:p>
          </p:txBody>
        </p:sp>
        <p:sp>
          <p:nvSpPr>
            <p:cNvPr id="16431" name="Line 76"/>
            <p:cNvSpPr>
              <a:spLocks noChangeShapeType="1"/>
            </p:cNvSpPr>
            <p:nvPr/>
          </p:nvSpPr>
          <p:spPr bwMode="auto">
            <a:xfrm>
              <a:off x="5962650" y="4921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Text Box 77"/>
            <p:cNvSpPr txBox="1">
              <a:spLocks noChangeArrowheads="1"/>
            </p:cNvSpPr>
            <p:nvPr/>
          </p:nvSpPr>
          <p:spPr bwMode="auto">
            <a:xfrm>
              <a:off x="5735638" y="5102225"/>
              <a:ext cx="5191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,3</a:t>
              </a:r>
            </a:p>
          </p:txBody>
        </p:sp>
        <p:sp>
          <p:nvSpPr>
            <p:cNvPr id="16433" name="Line 78"/>
            <p:cNvSpPr>
              <a:spLocks noChangeShapeType="1"/>
            </p:cNvSpPr>
            <p:nvPr/>
          </p:nvSpPr>
          <p:spPr bwMode="auto">
            <a:xfrm>
              <a:off x="6724650" y="4921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Text Box 79"/>
            <p:cNvSpPr txBox="1">
              <a:spLocks noChangeArrowheads="1"/>
            </p:cNvSpPr>
            <p:nvPr/>
          </p:nvSpPr>
          <p:spPr bwMode="auto">
            <a:xfrm>
              <a:off x="6477000" y="5065713"/>
              <a:ext cx="5191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,4</a:t>
              </a:r>
            </a:p>
          </p:txBody>
        </p:sp>
        <p:sp>
          <p:nvSpPr>
            <p:cNvPr id="16435" name="Line 80"/>
            <p:cNvSpPr>
              <a:spLocks noChangeShapeType="1"/>
            </p:cNvSpPr>
            <p:nvPr/>
          </p:nvSpPr>
          <p:spPr bwMode="auto">
            <a:xfrm>
              <a:off x="3676650" y="4921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Text Box 81"/>
            <p:cNvSpPr txBox="1">
              <a:spLocks noChangeArrowheads="1"/>
            </p:cNvSpPr>
            <p:nvPr/>
          </p:nvSpPr>
          <p:spPr bwMode="auto">
            <a:xfrm>
              <a:off x="3429000" y="5102225"/>
              <a:ext cx="5191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,5</a:t>
              </a:r>
            </a:p>
          </p:txBody>
        </p:sp>
        <p:sp>
          <p:nvSpPr>
            <p:cNvPr id="16437" name="Line 82"/>
            <p:cNvSpPr>
              <a:spLocks noChangeShapeType="1"/>
            </p:cNvSpPr>
            <p:nvPr/>
          </p:nvSpPr>
          <p:spPr bwMode="auto">
            <a:xfrm>
              <a:off x="4383088" y="49291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Text Box 83"/>
            <p:cNvSpPr txBox="1">
              <a:spLocks noChangeArrowheads="1"/>
            </p:cNvSpPr>
            <p:nvPr/>
          </p:nvSpPr>
          <p:spPr bwMode="auto">
            <a:xfrm>
              <a:off x="4135438" y="5110163"/>
              <a:ext cx="51911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,6</a:t>
              </a:r>
            </a:p>
          </p:txBody>
        </p:sp>
        <p:sp>
          <p:nvSpPr>
            <p:cNvPr id="16439" name="Line 101"/>
            <p:cNvSpPr>
              <a:spLocks noChangeShapeType="1"/>
            </p:cNvSpPr>
            <p:nvPr/>
          </p:nvSpPr>
          <p:spPr bwMode="auto">
            <a:xfrm>
              <a:off x="4343400" y="5486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Text Box 110"/>
            <p:cNvSpPr txBox="1">
              <a:spLocks noChangeArrowheads="1"/>
            </p:cNvSpPr>
            <p:nvPr/>
          </p:nvSpPr>
          <p:spPr bwMode="auto">
            <a:xfrm>
              <a:off x="1371600" y="4225925"/>
              <a:ext cx="14605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33CC"/>
                  </a:solidFill>
                </a:rPr>
                <a:t>Lookup table:</a:t>
              </a:r>
            </a:p>
          </p:txBody>
        </p:sp>
        <p:sp>
          <p:nvSpPr>
            <p:cNvPr id="16441" name="AutoShape 111"/>
            <p:cNvSpPr>
              <a:spLocks noChangeArrowheads="1"/>
            </p:cNvSpPr>
            <p:nvPr/>
          </p:nvSpPr>
          <p:spPr bwMode="auto">
            <a:xfrm>
              <a:off x="1219200" y="3886200"/>
              <a:ext cx="7086600" cy="2286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6442" name="Text Box 83"/>
            <p:cNvSpPr txBox="1">
              <a:spLocks noChangeArrowheads="1"/>
            </p:cNvSpPr>
            <p:nvPr/>
          </p:nvSpPr>
          <p:spPr bwMode="auto">
            <a:xfrm>
              <a:off x="4129088" y="5562600"/>
              <a:ext cx="5212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C3300"/>
                  </a:solidFill>
                </a:rPr>
                <a:t>S</a:t>
              </a:r>
              <a:r>
                <a:rPr lang="en-US" altLang="en-US" sz="1600" baseline="-25000">
                  <a:solidFill>
                    <a:srgbClr val="CC3300"/>
                  </a:solidFill>
                </a:rPr>
                <a:t>1</a:t>
              </a:r>
              <a:r>
                <a:rPr lang="en-US" altLang="en-US" sz="1600">
                  <a:solidFill>
                    <a:srgbClr val="CC3300"/>
                  </a:solidFill>
                </a:rPr>
                <a:t>,7</a:t>
              </a:r>
            </a:p>
          </p:txBody>
        </p:sp>
      </p:grpSp>
      <p:sp>
        <p:nvSpPr>
          <p:cNvPr id="16394" name="TextBox 82"/>
          <p:cNvSpPr txBox="1">
            <a:spLocks noChangeArrowheads="1"/>
          </p:cNvSpPr>
          <p:nvPr/>
        </p:nvSpPr>
        <p:spPr bwMode="auto">
          <a:xfrm>
            <a:off x="533400" y="129540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Definitions: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8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Lookup Table - Application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build lookup tables?</a:t>
            </a:r>
          </a:p>
          <a:p>
            <a:pPr lvl="1" eaLnBrk="1" hangingPunct="1"/>
            <a:r>
              <a:rPr lang="en-US" altLang="en-US" smtClean="0"/>
              <a:t>(see lecture notes)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BLAST : basic local alignment search tool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8B7C20-DFF8-4E36-B22E-EE8534D57D3A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77549-9E04-4B38-8C05-3955D7A5AB1F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Need for a Fast Alignment Method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sz="2100" smtClean="0">
                <a:solidFill>
                  <a:srgbClr val="0033CC"/>
                </a:solidFill>
              </a:rPr>
              <a:t>What to do with a newly found gene candidate, </a:t>
            </a:r>
            <a:r>
              <a:rPr lang="en-US" altLang="en-US" sz="2100" i="1" smtClean="0">
                <a:solidFill>
                  <a:srgbClr val="0033CC"/>
                </a:solidFill>
              </a:rPr>
              <a:t>s</a:t>
            </a:r>
            <a:r>
              <a:rPr lang="en-US" altLang="en-US" sz="2100" i="1" baseline="-25000" smtClean="0">
                <a:solidFill>
                  <a:srgbClr val="0033CC"/>
                </a:solidFill>
              </a:rPr>
              <a:t>new</a:t>
            </a:r>
            <a:r>
              <a:rPr lang="en-US" altLang="en-US" sz="2100" smtClean="0">
                <a:solidFill>
                  <a:srgbClr val="0033CC"/>
                </a:solidFill>
              </a:rPr>
              <a:t>? </a:t>
            </a:r>
          </a:p>
          <a:p>
            <a:pPr eaLnBrk="1" hangingPunct="1"/>
            <a:r>
              <a:rPr lang="en-US" altLang="en-US" sz="2100" smtClean="0">
                <a:solidFill>
                  <a:srgbClr val="0033CC"/>
                </a:solidFill>
              </a:rPr>
              <a:t>Locate “similar” genes in GenBank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3733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000"/>
              <a:t>Concatenate all sequences in our genomic database into one sequence, say s</a:t>
            </a:r>
            <a:r>
              <a:rPr lang="en-US" altLang="en-US" sz="2000" baseline="-25000"/>
              <a:t>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000"/>
              <a:t>Compute the local alignment between s</a:t>
            </a:r>
            <a:r>
              <a:rPr lang="en-US" altLang="en-US" sz="2000" baseline="-25000"/>
              <a:t>new</a:t>
            </a:r>
            <a:r>
              <a:rPr lang="en-US" altLang="en-US" sz="2000"/>
              <a:t> and s</a:t>
            </a:r>
            <a:r>
              <a:rPr lang="en-US" altLang="en-US" sz="2000" baseline="-25000"/>
              <a:t>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en-US" altLang="en-US" sz="2000"/>
              <a:t>Report all “significant” local alignments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434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One Approach: (database search)</a:t>
            </a:r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52578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181600" y="3352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6248400" y="30638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0"/>
          <p:cNvSpPr txBox="1">
            <a:spLocks noChangeArrowheads="1"/>
          </p:cNvSpPr>
          <p:nvPr/>
        </p:nvSpPr>
        <p:spPr bwMode="auto">
          <a:xfrm>
            <a:off x="5867400" y="28194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</a:t>
            </a:r>
            <a:r>
              <a:rPr lang="en-US" altLang="en-US" sz="2000" baseline="-25000"/>
              <a:t>d</a:t>
            </a:r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4495800" y="3200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</a:t>
            </a:r>
            <a:r>
              <a:rPr lang="en-US" altLang="en-US" sz="2000" baseline="-25000"/>
              <a:t>new</a:t>
            </a:r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1054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5257800" y="3886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82296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Freeform 18"/>
          <p:cNvSpPr>
            <a:spLocks/>
          </p:cNvSpPr>
          <p:nvPr/>
        </p:nvSpPr>
        <p:spPr bwMode="auto">
          <a:xfrm>
            <a:off x="5638800" y="3352800"/>
            <a:ext cx="533400" cy="457200"/>
          </a:xfrm>
          <a:custGeom>
            <a:avLst/>
            <a:gdLst>
              <a:gd name="T0" fmla="*/ 0 w 336"/>
              <a:gd name="T1" fmla="*/ 0 h 336"/>
              <a:gd name="T2" fmla="*/ 76200 w 336"/>
              <a:gd name="T3" fmla="*/ 130629 h 336"/>
              <a:gd name="T4" fmla="*/ 228600 w 336"/>
              <a:gd name="T5" fmla="*/ 195943 h 336"/>
              <a:gd name="T6" fmla="*/ 304800 w 336"/>
              <a:gd name="T7" fmla="*/ 261257 h 336"/>
              <a:gd name="T8" fmla="*/ 457200 w 336"/>
              <a:gd name="T9" fmla="*/ 391886 h 336"/>
              <a:gd name="T10" fmla="*/ 533400 w 336"/>
              <a:gd name="T11" fmla="*/ 457200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"/>
              <a:gd name="T19" fmla="*/ 0 h 336"/>
              <a:gd name="T20" fmla="*/ 336 w 336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" h="336">
                <a:moveTo>
                  <a:pt x="0" y="0"/>
                </a:moveTo>
                <a:cubicBezTo>
                  <a:pt x="12" y="36"/>
                  <a:pt x="24" y="72"/>
                  <a:pt x="48" y="96"/>
                </a:cubicBezTo>
                <a:cubicBezTo>
                  <a:pt x="72" y="120"/>
                  <a:pt x="120" y="128"/>
                  <a:pt x="144" y="144"/>
                </a:cubicBezTo>
                <a:cubicBezTo>
                  <a:pt x="168" y="160"/>
                  <a:pt x="168" y="168"/>
                  <a:pt x="192" y="192"/>
                </a:cubicBezTo>
                <a:cubicBezTo>
                  <a:pt x="216" y="216"/>
                  <a:pt x="264" y="264"/>
                  <a:pt x="288" y="288"/>
                </a:cubicBezTo>
                <a:cubicBezTo>
                  <a:pt x="312" y="312"/>
                  <a:pt x="324" y="324"/>
                  <a:pt x="33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19"/>
          <p:cNvSpPr>
            <a:spLocks/>
          </p:cNvSpPr>
          <p:nvPr/>
        </p:nvSpPr>
        <p:spPr bwMode="auto">
          <a:xfrm>
            <a:off x="6934200" y="3352800"/>
            <a:ext cx="457200" cy="533400"/>
          </a:xfrm>
          <a:custGeom>
            <a:avLst/>
            <a:gdLst>
              <a:gd name="T0" fmla="*/ 0 w 336"/>
              <a:gd name="T1" fmla="*/ 0 h 336"/>
              <a:gd name="T2" fmla="*/ 65314 w 336"/>
              <a:gd name="T3" fmla="*/ 152400 h 336"/>
              <a:gd name="T4" fmla="*/ 195943 w 336"/>
              <a:gd name="T5" fmla="*/ 228600 h 336"/>
              <a:gd name="T6" fmla="*/ 261257 w 336"/>
              <a:gd name="T7" fmla="*/ 304800 h 336"/>
              <a:gd name="T8" fmla="*/ 391886 w 336"/>
              <a:gd name="T9" fmla="*/ 457200 h 336"/>
              <a:gd name="T10" fmla="*/ 457200 w 336"/>
              <a:gd name="T11" fmla="*/ 533400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6"/>
              <a:gd name="T19" fmla="*/ 0 h 336"/>
              <a:gd name="T20" fmla="*/ 336 w 336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6" h="336">
                <a:moveTo>
                  <a:pt x="0" y="0"/>
                </a:moveTo>
                <a:cubicBezTo>
                  <a:pt x="12" y="36"/>
                  <a:pt x="24" y="72"/>
                  <a:pt x="48" y="96"/>
                </a:cubicBezTo>
                <a:cubicBezTo>
                  <a:pt x="72" y="120"/>
                  <a:pt x="120" y="128"/>
                  <a:pt x="144" y="144"/>
                </a:cubicBezTo>
                <a:cubicBezTo>
                  <a:pt x="168" y="160"/>
                  <a:pt x="168" y="168"/>
                  <a:pt x="192" y="192"/>
                </a:cubicBezTo>
                <a:cubicBezTo>
                  <a:pt x="216" y="216"/>
                  <a:pt x="264" y="264"/>
                  <a:pt x="288" y="288"/>
                </a:cubicBezTo>
                <a:cubicBezTo>
                  <a:pt x="312" y="312"/>
                  <a:pt x="324" y="324"/>
                  <a:pt x="33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AutoShape 20"/>
          <p:cNvSpPr>
            <a:spLocks noChangeArrowheads="1"/>
          </p:cNvSpPr>
          <p:nvPr/>
        </p:nvSpPr>
        <p:spPr bwMode="auto">
          <a:xfrm>
            <a:off x="5638800" y="3276600"/>
            <a:ext cx="533400" cy="152400"/>
          </a:xfrm>
          <a:prstGeom prst="roundRect">
            <a:avLst>
              <a:gd name="adj" fmla="val 16667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6" name="AutoShape 21"/>
          <p:cNvSpPr>
            <a:spLocks noChangeArrowheads="1"/>
          </p:cNvSpPr>
          <p:nvPr/>
        </p:nvSpPr>
        <p:spPr bwMode="auto">
          <a:xfrm>
            <a:off x="6934200" y="3276600"/>
            <a:ext cx="457200" cy="152400"/>
          </a:xfrm>
          <a:prstGeom prst="roundRect">
            <a:avLst>
              <a:gd name="adj" fmla="val 16667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 flipH="1" flipV="1">
            <a:off x="59436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3"/>
          <p:cNvSpPr>
            <a:spLocks noChangeShapeType="1"/>
          </p:cNvSpPr>
          <p:nvPr/>
        </p:nvSpPr>
        <p:spPr bwMode="auto">
          <a:xfrm flipV="1">
            <a:off x="70104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5715000" y="4076700"/>
            <a:ext cx="220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good local alignments</a:t>
            </a: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5029200" y="47244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Run-time: O(|s</a:t>
            </a:r>
            <a:r>
              <a:rPr lang="en-US" altLang="en-US" sz="2000" baseline="-25000"/>
              <a:t>d</a:t>
            </a:r>
            <a:r>
              <a:rPr lang="en-US" altLang="en-US" sz="2000"/>
              <a:t>|.|s</a:t>
            </a:r>
            <a:r>
              <a:rPr lang="en-US" altLang="en-US" sz="2000" baseline="-25000"/>
              <a:t>new</a:t>
            </a:r>
            <a:r>
              <a:rPr lang="en-US" altLang="en-US" sz="2000"/>
              <a:t>|)</a:t>
            </a:r>
          </a:p>
        </p:txBody>
      </p:sp>
      <p:sp>
        <p:nvSpPr>
          <p:cNvPr id="19481" name="Text Box 27"/>
          <p:cNvSpPr txBox="1">
            <a:spLocks noChangeArrowheads="1"/>
          </p:cNvSpPr>
          <p:nvPr/>
        </p:nvSpPr>
        <p:spPr bwMode="auto">
          <a:xfrm>
            <a:off x="5638800" y="54864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33CC"/>
                </a:solidFill>
              </a:rPr>
              <a:t>Very long query time !!</a:t>
            </a:r>
          </a:p>
        </p:txBody>
      </p:sp>
      <p:sp>
        <p:nvSpPr>
          <p:cNvPr id="19482" name="AutoShape 36"/>
          <p:cNvSpPr>
            <a:spLocks noChangeArrowheads="1"/>
          </p:cNvSpPr>
          <p:nvPr/>
        </p:nvSpPr>
        <p:spPr bwMode="auto">
          <a:xfrm>
            <a:off x="6324600" y="51816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483" name="Text Box 37"/>
          <p:cNvSpPr txBox="1">
            <a:spLocks noChangeArrowheads="1"/>
          </p:cNvSpPr>
          <p:nvPr/>
        </p:nvSpPr>
        <p:spPr bwMode="auto">
          <a:xfrm>
            <a:off x="4495800" y="3657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x 10</a:t>
            </a:r>
            <a:r>
              <a:rPr lang="en-US" altLang="en-US" sz="1400" baseline="30000"/>
              <a:t>3</a:t>
            </a:r>
          </a:p>
        </p:txBody>
      </p:sp>
      <p:sp>
        <p:nvSpPr>
          <p:cNvPr id="19484" name="Text Box 38"/>
          <p:cNvSpPr txBox="1">
            <a:spLocks noChangeArrowheads="1"/>
          </p:cNvSpPr>
          <p:nvPr/>
        </p:nvSpPr>
        <p:spPr bwMode="auto">
          <a:xfrm>
            <a:off x="6324600" y="26670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x 10</a:t>
            </a:r>
            <a:r>
              <a:rPr lang="en-US" altLang="en-US" sz="1400" baseline="30000"/>
              <a:t>11</a:t>
            </a:r>
          </a:p>
        </p:txBody>
      </p:sp>
      <p:sp>
        <p:nvSpPr>
          <p:cNvPr id="19485" name="Text Box 39"/>
          <p:cNvSpPr txBox="1">
            <a:spLocks noChangeArrowheads="1"/>
          </p:cNvSpPr>
          <p:nvPr/>
        </p:nvSpPr>
        <p:spPr bwMode="auto">
          <a:xfrm>
            <a:off x="7375525" y="1798638"/>
            <a:ext cx="1412875" cy="3762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One-to-many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7AEC52-9940-452F-AD4E-F5F5FDDDE045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Basic Local Alignment Search Tool (BLAST)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Altschul </a:t>
            </a:r>
            <a:r>
              <a:rPr lang="en-US" altLang="en-US" sz="2600" i="1" smtClean="0"/>
              <a:t>et al.</a:t>
            </a:r>
            <a:r>
              <a:rPr lang="en-US" altLang="en-US" sz="2600" smtClean="0"/>
              <a:t> (1990) developed a program called BLAST to quickly query large sequence databases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/>
              <a:t>Input:</a:t>
            </a:r>
            <a:r>
              <a:rPr lang="en-US" altLang="en-US" sz="2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Query sequence q and a sequence database D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b="1" smtClean="0"/>
              <a:t>Output: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List of all significant local alignment hits ranked in increasing order of </a:t>
            </a:r>
            <a:r>
              <a:rPr lang="en-US" altLang="en-US" sz="2200" i="1" smtClean="0"/>
              <a:t>E-value</a:t>
            </a:r>
            <a:r>
              <a:rPr lang="en-US" altLang="en-US" sz="2200" smtClean="0"/>
              <a:t> (aka </a:t>
            </a:r>
            <a:r>
              <a:rPr lang="en-US" altLang="en-US" sz="2200" i="1" smtClean="0"/>
              <a:t>p-value</a:t>
            </a:r>
            <a:r>
              <a:rPr lang="en-US" altLang="en-US" sz="2200" smtClean="0"/>
              <a:t>, which is the probability that a random sequence scores more than q against 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740572-E6F6-414D-B1D5-7E1750FE7091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BLAST algorithm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solidFill>
                  <a:schemeClr val="accent1"/>
                </a:solidFill>
              </a:rPr>
              <a:t>0.</a:t>
            </a:r>
            <a:r>
              <a:rPr lang="en-US" altLang="en-US" sz="1800" smtClean="0">
                <a:solidFill>
                  <a:schemeClr val="accent1"/>
                </a:solidFill>
              </a:rPr>
              <a:t>	</a:t>
            </a:r>
            <a:r>
              <a:rPr lang="en-US" altLang="en-US" sz="2100" smtClean="0">
                <a:solidFill>
                  <a:srgbClr val="0033CC"/>
                </a:solidFill>
              </a:rPr>
              <a:t>Preprocess:</a:t>
            </a:r>
            <a:r>
              <a:rPr lang="en-US" altLang="en-US" sz="2100" b="1" smtClean="0"/>
              <a:t> </a:t>
            </a:r>
            <a:r>
              <a:rPr lang="en-US" altLang="en-US" sz="2100" smtClean="0"/>
              <a:t>Build a </a:t>
            </a:r>
            <a:r>
              <a:rPr lang="en-US" altLang="en-US" sz="2100" i="1" smtClean="0"/>
              <a:t>lookup table</a:t>
            </a:r>
            <a:r>
              <a:rPr lang="en-US" altLang="en-US" sz="2100" smtClean="0"/>
              <a:t> of size </a:t>
            </a:r>
            <a:r>
              <a:rPr lang="en-US" altLang="en-US" sz="2100" i="1" smtClean="0"/>
              <a:t>|</a:t>
            </a:r>
            <a:r>
              <a:rPr lang="el-GR" altLang="en-US" sz="2100" i="1" smtClean="0"/>
              <a:t>Σ</a:t>
            </a:r>
            <a:r>
              <a:rPr lang="en-US" altLang="en-US" sz="2100" i="1" smtClean="0"/>
              <a:t>|</a:t>
            </a:r>
            <a:r>
              <a:rPr lang="en-US" altLang="en-US" sz="2100" i="1" baseline="30000" smtClean="0"/>
              <a:t>k</a:t>
            </a:r>
            <a:r>
              <a:rPr lang="en-US" altLang="en-US" sz="2100" i="1" smtClean="0"/>
              <a:t> </a:t>
            </a:r>
            <a:r>
              <a:rPr lang="en-US" altLang="en-US" sz="2100" smtClean="0"/>
              <a:t>for all </a:t>
            </a:r>
            <a:r>
              <a:rPr lang="en-US" altLang="en-US" sz="2100" i="1" smtClean="0"/>
              <a:t>k</a:t>
            </a:r>
            <a:r>
              <a:rPr lang="en-US" altLang="en-US" sz="2100" smtClean="0"/>
              <a:t>-length words in D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485900" y="4006850"/>
            <a:ext cx="6172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1485900" y="399732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AA</a:t>
            </a:r>
          </a:p>
        </p:txBody>
      </p:sp>
      <p:sp>
        <p:nvSpPr>
          <p:cNvPr id="23561" name="Line 31"/>
          <p:cNvSpPr>
            <a:spLocks noChangeShapeType="1"/>
          </p:cNvSpPr>
          <p:nvPr/>
        </p:nvSpPr>
        <p:spPr bwMode="auto">
          <a:xfrm>
            <a:off x="1943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Text Box 32"/>
          <p:cNvSpPr txBox="1">
            <a:spLocks noChangeArrowheads="1"/>
          </p:cNvSpPr>
          <p:nvPr/>
        </p:nvSpPr>
        <p:spPr bwMode="auto">
          <a:xfrm>
            <a:off x="1866900" y="399732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AC</a:t>
            </a:r>
          </a:p>
        </p:txBody>
      </p:sp>
      <p:sp>
        <p:nvSpPr>
          <p:cNvPr id="23563" name="Line 33"/>
          <p:cNvSpPr>
            <a:spLocks noChangeShapeType="1"/>
          </p:cNvSpPr>
          <p:nvPr/>
        </p:nvSpPr>
        <p:spPr bwMode="auto">
          <a:xfrm>
            <a:off x="2324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34"/>
          <p:cNvSpPr txBox="1">
            <a:spLocks noChangeArrowheads="1"/>
          </p:cNvSpPr>
          <p:nvPr/>
        </p:nvSpPr>
        <p:spPr bwMode="auto">
          <a:xfrm>
            <a:off x="2247900" y="399732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AG</a:t>
            </a:r>
          </a:p>
        </p:txBody>
      </p:sp>
      <p:sp>
        <p:nvSpPr>
          <p:cNvPr id="23565" name="Line 35"/>
          <p:cNvSpPr>
            <a:spLocks noChangeShapeType="1"/>
          </p:cNvSpPr>
          <p:nvPr/>
        </p:nvSpPr>
        <p:spPr bwMode="auto">
          <a:xfrm>
            <a:off x="2705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36"/>
          <p:cNvSpPr txBox="1">
            <a:spLocks noChangeArrowheads="1"/>
          </p:cNvSpPr>
          <p:nvPr/>
        </p:nvSpPr>
        <p:spPr bwMode="auto">
          <a:xfrm>
            <a:off x="2622550" y="3997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AT</a:t>
            </a:r>
          </a:p>
        </p:txBody>
      </p:sp>
      <p:sp>
        <p:nvSpPr>
          <p:cNvPr id="23567" name="Line 37"/>
          <p:cNvSpPr>
            <a:spLocks noChangeShapeType="1"/>
          </p:cNvSpPr>
          <p:nvPr/>
        </p:nvSpPr>
        <p:spPr bwMode="auto">
          <a:xfrm>
            <a:off x="307975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38"/>
          <p:cNvSpPr txBox="1">
            <a:spLocks noChangeArrowheads="1"/>
          </p:cNvSpPr>
          <p:nvPr/>
        </p:nvSpPr>
        <p:spPr bwMode="auto">
          <a:xfrm>
            <a:off x="3009900" y="399732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CA</a:t>
            </a:r>
          </a:p>
        </p:txBody>
      </p:sp>
      <p:sp>
        <p:nvSpPr>
          <p:cNvPr id="23569" name="Line 39"/>
          <p:cNvSpPr>
            <a:spLocks noChangeShapeType="1"/>
          </p:cNvSpPr>
          <p:nvPr/>
        </p:nvSpPr>
        <p:spPr bwMode="auto">
          <a:xfrm>
            <a:off x="3467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40"/>
          <p:cNvSpPr txBox="1">
            <a:spLocks noChangeArrowheads="1"/>
          </p:cNvSpPr>
          <p:nvPr/>
        </p:nvSpPr>
        <p:spPr bwMode="auto">
          <a:xfrm>
            <a:off x="3390900" y="3997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CC</a:t>
            </a:r>
          </a:p>
        </p:txBody>
      </p:sp>
      <p:sp>
        <p:nvSpPr>
          <p:cNvPr id="23571" name="Line 41"/>
          <p:cNvSpPr>
            <a:spLocks noChangeShapeType="1"/>
          </p:cNvSpPr>
          <p:nvPr/>
        </p:nvSpPr>
        <p:spPr bwMode="auto">
          <a:xfrm>
            <a:off x="3848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Text Box 42"/>
          <p:cNvSpPr txBox="1">
            <a:spLocks noChangeArrowheads="1"/>
          </p:cNvSpPr>
          <p:nvPr/>
        </p:nvSpPr>
        <p:spPr bwMode="auto">
          <a:xfrm>
            <a:off x="3771900" y="399732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CG</a:t>
            </a:r>
          </a:p>
        </p:txBody>
      </p:sp>
      <p:sp>
        <p:nvSpPr>
          <p:cNvPr id="23573" name="Line 43"/>
          <p:cNvSpPr>
            <a:spLocks noChangeShapeType="1"/>
          </p:cNvSpPr>
          <p:nvPr/>
        </p:nvSpPr>
        <p:spPr bwMode="auto">
          <a:xfrm>
            <a:off x="4229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Text Box 44"/>
          <p:cNvSpPr txBox="1">
            <a:spLocks noChangeArrowheads="1"/>
          </p:cNvSpPr>
          <p:nvPr/>
        </p:nvSpPr>
        <p:spPr bwMode="auto">
          <a:xfrm>
            <a:off x="4146550" y="39973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CT</a:t>
            </a:r>
          </a:p>
        </p:txBody>
      </p:sp>
      <p:sp>
        <p:nvSpPr>
          <p:cNvPr id="23575" name="Line 45"/>
          <p:cNvSpPr>
            <a:spLocks noChangeShapeType="1"/>
          </p:cNvSpPr>
          <p:nvPr/>
        </p:nvSpPr>
        <p:spPr bwMode="auto">
          <a:xfrm>
            <a:off x="460375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46"/>
          <p:cNvSpPr txBox="1">
            <a:spLocks noChangeArrowheads="1"/>
          </p:cNvSpPr>
          <p:nvPr/>
        </p:nvSpPr>
        <p:spPr bwMode="auto">
          <a:xfrm>
            <a:off x="4533900" y="399732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GA</a:t>
            </a:r>
          </a:p>
        </p:txBody>
      </p:sp>
      <p:sp>
        <p:nvSpPr>
          <p:cNvPr id="23577" name="Line 47"/>
          <p:cNvSpPr>
            <a:spLocks noChangeShapeType="1"/>
          </p:cNvSpPr>
          <p:nvPr/>
        </p:nvSpPr>
        <p:spPr bwMode="auto">
          <a:xfrm>
            <a:off x="4991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Text Box 48"/>
          <p:cNvSpPr txBox="1">
            <a:spLocks noChangeArrowheads="1"/>
          </p:cNvSpPr>
          <p:nvPr/>
        </p:nvSpPr>
        <p:spPr bwMode="auto">
          <a:xfrm>
            <a:off x="4914900" y="399732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GC</a:t>
            </a:r>
          </a:p>
        </p:txBody>
      </p:sp>
      <p:sp>
        <p:nvSpPr>
          <p:cNvPr id="23579" name="Line 49"/>
          <p:cNvSpPr>
            <a:spLocks noChangeShapeType="1"/>
          </p:cNvSpPr>
          <p:nvPr/>
        </p:nvSpPr>
        <p:spPr bwMode="auto">
          <a:xfrm>
            <a:off x="5372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Text Box 50"/>
          <p:cNvSpPr txBox="1">
            <a:spLocks noChangeArrowheads="1"/>
          </p:cNvSpPr>
          <p:nvPr/>
        </p:nvSpPr>
        <p:spPr bwMode="auto">
          <a:xfrm>
            <a:off x="5295900" y="3997325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GG</a:t>
            </a:r>
          </a:p>
        </p:txBody>
      </p:sp>
      <p:sp>
        <p:nvSpPr>
          <p:cNvPr id="23581" name="Line 51"/>
          <p:cNvSpPr>
            <a:spLocks noChangeShapeType="1"/>
          </p:cNvSpPr>
          <p:nvPr/>
        </p:nvSpPr>
        <p:spPr bwMode="auto">
          <a:xfrm>
            <a:off x="57531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Text Box 52"/>
          <p:cNvSpPr txBox="1">
            <a:spLocks noChangeArrowheads="1"/>
          </p:cNvSpPr>
          <p:nvPr/>
        </p:nvSpPr>
        <p:spPr bwMode="auto">
          <a:xfrm>
            <a:off x="5670550" y="3997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GT</a:t>
            </a:r>
          </a:p>
        </p:txBody>
      </p:sp>
      <p:sp>
        <p:nvSpPr>
          <p:cNvPr id="23583" name="Line 53"/>
          <p:cNvSpPr>
            <a:spLocks noChangeShapeType="1"/>
          </p:cNvSpPr>
          <p:nvPr/>
        </p:nvSpPr>
        <p:spPr bwMode="auto">
          <a:xfrm>
            <a:off x="612775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Text Box 54"/>
          <p:cNvSpPr txBox="1">
            <a:spLocks noChangeArrowheads="1"/>
          </p:cNvSpPr>
          <p:nvPr/>
        </p:nvSpPr>
        <p:spPr bwMode="auto">
          <a:xfrm>
            <a:off x="6096000" y="3997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TA</a:t>
            </a:r>
          </a:p>
        </p:txBody>
      </p:sp>
      <p:sp>
        <p:nvSpPr>
          <p:cNvPr id="23585" name="Line 55"/>
          <p:cNvSpPr>
            <a:spLocks noChangeShapeType="1"/>
          </p:cNvSpPr>
          <p:nvPr/>
        </p:nvSpPr>
        <p:spPr bwMode="auto">
          <a:xfrm>
            <a:off x="65532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Text Box 56"/>
          <p:cNvSpPr txBox="1">
            <a:spLocks noChangeArrowheads="1"/>
          </p:cNvSpPr>
          <p:nvPr/>
        </p:nvSpPr>
        <p:spPr bwMode="auto">
          <a:xfrm>
            <a:off x="6477000" y="39973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TC</a:t>
            </a:r>
          </a:p>
        </p:txBody>
      </p:sp>
      <p:sp>
        <p:nvSpPr>
          <p:cNvPr id="23587" name="Line 57"/>
          <p:cNvSpPr>
            <a:spLocks noChangeShapeType="1"/>
          </p:cNvSpPr>
          <p:nvPr/>
        </p:nvSpPr>
        <p:spPr bwMode="auto">
          <a:xfrm>
            <a:off x="69342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Text Box 58"/>
          <p:cNvSpPr txBox="1">
            <a:spLocks noChangeArrowheads="1"/>
          </p:cNvSpPr>
          <p:nvPr/>
        </p:nvSpPr>
        <p:spPr bwMode="auto">
          <a:xfrm>
            <a:off x="6858000" y="3997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TG</a:t>
            </a:r>
          </a:p>
        </p:txBody>
      </p:sp>
      <p:sp>
        <p:nvSpPr>
          <p:cNvPr id="23589" name="Line 59"/>
          <p:cNvSpPr>
            <a:spLocks noChangeShapeType="1"/>
          </p:cNvSpPr>
          <p:nvPr/>
        </p:nvSpPr>
        <p:spPr bwMode="auto">
          <a:xfrm>
            <a:off x="7315200" y="4006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60"/>
          <p:cNvSpPr txBox="1">
            <a:spLocks noChangeArrowheads="1"/>
          </p:cNvSpPr>
          <p:nvPr/>
        </p:nvSpPr>
        <p:spPr bwMode="auto">
          <a:xfrm>
            <a:off x="7232650" y="3997325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TT</a:t>
            </a:r>
          </a:p>
        </p:txBody>
      </p:sp>
      <p:sp>
        <p:nvSpPr>
          <p:cNvPr id="23591" name="Text Box 63"/>
          <p:cNvSpPr txBox="1">
            <a:spLocks noChangeArrowheads="1"/>
          </p:cNvSpPr>
          <p:nvPr/>
        </p:nvSpPr>
        <p:spPr bwMode="auto">
          <a:xfrm>
            <a:off x="1638300" y="2657475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S</a:t>
            </a:r>
            <a:r>
              <a:rPr lang="en-US" altLang="en-US" sz="1800" baseline="-25000">
                <a:solidFill>
                  <a:srgbClr val="CC3300"/>
                </a:solidFill>
              </a:rPr>
              <a:t>1</a:t>
            </a:r>
            <a:r>
              <a:rPr lang="en-US" altLang="en-US" sz="1800">
                <a:solidFill>
                  <a:srgbClr val="CC3300"/>
                </a:solidFill>
              </a:rPr>
              <a:t>:</a:t>
            </a:r>
          </a:p>
        </p:txBody>
      </p:sp>
      <p:sp>
        <p:nvSpPr>
          <p:cNvPr id="23592" name="Text Box 64"/>
          <p:cNvSpPr txBox="1">
            <a:spLocks noChangeArrowheads="1"/>
          </p:cNvSpPr>
          <p:nvPr/>
        </p:nvSpPr>
        <p:spPr bwMode="auto">
          <a:xfrm>
            <a:off x="2089150" y="2657475"/>
            <a:ext cx="165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C A G T C  C T</a:t>
            </a:r>
          </a:p>
        </p:txBody>
      </p:sp>
      <p:sp>
        <p:nvSpPr>
          <p:cNvPr id="23593" name="Text Box 65"/>
          <p:cNvSpPr txBox="1">
            <a:spLocks noChangeArrowheads="1"/>
          </p:cNvSpPr>
          <p:nvPr/>
        </p:nvSpPr>
        <p:spPr bwMode="auto">
          <a:xfrm>
            <a:off x="1638300" y="2900363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-25000">
                <a:solidFill>
                  <a:srgbClr val="660066"/>
                </a:solidFill>
              </a:rPr>
              <a:t>2</a:t>
            </a:r>
            <a:r>
              <a:rPr lang="en-US" altLang="en-US" sz="1800">
                <a:solidFill>
                  <a:srgbClr val="660066"/>
                </a:solidFill>
              </a:rPr>
              <a:t>:</a:t>
            </a:r>
          </a:p>
        </p:txBody>
      </p:sp>
      <p:sp>
        <p:nvSpPr>
          <p:cNvPr id="23594" name="Text Box 66"/>
          <p:cNvSpPr txBox="1">
            <a:spLocks noChangeArrowheads="1"/>
          </p:cNvSpPr>
          <p:nvPr/>
        </p:nvSpPr>
        <p:spPr bwMode="auto">
          <a:xfrm>
            <a:off x="2089150" y="2900363"/>
            <a:ext cx="165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C G  T T C G C</a:t>
            </a:r>
          </a:p>
        </p:txBody>
      </p:sp>
      <p:sp>
        <p:nvSpPr>
          <p:cNvPr id="23595" name="Text Box 68"/>
          <p:cNvSpPr txBox="1">
            <a:spLocks noChangeArrowheads="1"/>
          </p:cNvSpPr>
          <p:nvPr/>
        </p:nvSpPr>
        <p:spPr bwMode="auto">
          <a:xfrm>
            <a:off x="2089150" y="2352675"/>
            <a:ext cx="161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1  2  3  4  5  6 7</a:t>
            </a:r>
          </a:p>
        </p:txBody>
      </p:sp>
      <p:sp>
        <p:nvSpPr>
          <p:cNvPr id="23596" name="AutoShape 69"/>
          <p:cNvSpPr>
            <a:spLocks noChangeArrowheads="1"/>
          </p:cNvSpPr>
          <p:nvPr/>
        </p:nvSpPr>
        <p:spPr bwMode="auto">
          <a:xfrm>
            <a:off x="2590800" y="2743200"/>
            <a:ext cx="457200" cy="201613"/>
          </a:xfrm>
          <a:prstGeom prst="roundRect">
            <a:avLst>
              <a:gd name="adj" fmla="val 16667"/>
            </a:avLst>
          </a:prstGeom>
          <a:solidFill>
            <a:schemeClr val="accent1">
              <a:alpha val="27843"/>
            </a:scheme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97" name="AutoShape 70"/>
          <p:cNvSpPr>
            <a:spLocks noChangeArrowheads="1"/>
          </p:cNvSpPr>
          <p:nvPr/>
        </p:nvSpPr>
        <p:spPr bwMode="auto">
          <a:xfrm>
            <a:off x="2362200" y="2979738"/>
            <a:ext cx="457200" cy="201612"/>
          </a:xfrm>
          <a:prstGeom prst="roundRect">
            <a:avLst>
              <a:gd name="adj" fmla="val 16667"/>
            </a:avLst>
          </a:prstGeom>
          <a:solidFill>
            <a:schemeClr val="accent1">
              <a:alpha val="27843"/>
            </a:scheme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98" name="Line 71"/>
          <p:cNvSpPr>
            <a:spLocks noChangeShapeType="1"/>
          </p:cNvSpPr>
          <p:nvPr/>
        </p:nvSpPr>
        <p:spPr bwMode="auto">
          <a:xfrm>
            <a:off x="3276600" y="438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 Box 72"/>
          <p:cNvSpPr txBox="1">
            <a:spLocks noChangeArrowheads="1"/>
          </p:cNvSpPr>
          <p:nvPr/>
        </p:nvSpPr>
        <p:spPr bwMode="auto">
          <a:xfrm>
            <a:off x="3028950" y="4568825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3300"/>
                </a:solidFill>
              </a:rPr>
              <a:t>S</a:t>
            </a:r>
            <a:r>
              <a:rPr lang="en-US" altLang="en-US" sz="1600" baseline="-25000">
                <a:solidFill>
                  <a:srgbClr val="CC3300"/>
                </a:solidFill>
              </a:rPr>
              <a:t>1</a:t>
            </a:r>
            <a:r>
              <a:rPr lang="en-US" altLang="en-US" sz="1600">
                <a:solidFill>
                  <a:srgbClr val="CC3300"/>
                </a:solidFill>
              </a:rPr>
              <a:t>,1</a:t>
            </a:r>
          </a:p>
        </p:txBody>
      </p:sp>
      <p:sp>
        <p:nvSpPr>
          <p:cNvPr id="23600" name="Line 74"/>
          <p:cNvSpPr>
            <a:spLocks noChangeShapeType="1"/>
          </p:cNvSpPr>
          <p:nvPr/>
        </p:nvSpPr>
        <p:spPr bwMode="auto">
          <a:xfrm>
            <a:off x="2554288" y="438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Text Box 75"/>
          <p:cNvSpPr txBox="1">
            <a:spLocks noChangeArrowheads="1"/>
          </p:cNvSpPr>
          <p:nvPr/>
        </p:nvSpPr>
        <p:spPr bwMode="auto">
          <a:xfrm>
            <a:off x="2306638" y="4568825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3300"/>
                </a:solidFill>
              </a:rPr>
              <a:t>S</a:t>
            </a:r>
            <a:r>
              <a:rPr lang="en-US" altLang="en-US" sz="1600" baseline="-25000">
                <a:solidFill>
                  <a:srgbClr val="CC3300"/>
                </a:solidFill>
              </a:rPr>
              <a:t>1</a:t>
            </a:r>
            <a:r>
              <a:rPr lang="en-US" altLang="en-US" sz="1600">
                <a:solidFill>
                  <a:srgbClr val="CC3300"/>
                </a:solidFill>
              </a:rPr>
              <a:t>,2</a:t>
            </a:r>
          </a:p>
        </p:txBody>
      </p:sp>
      <p:sp>
        <p:nvSpPr>
          <p:cNvPr id="23602" name="Line 76"/>
          <p:cNvSpPr>
            <a:spLocks noChangeShapeType="1"/>
          </p:cNvSpPr>
          <p:nvPr/>
        </p:nvSpPr>
        <p:spPr bwMode="auto">
          <a:xfrm>
            <a:off x="5962650" y="438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Text Box 77"/>
          <p:cNvSpPr txBox="1">
            <a:spLocks noChangeArrowheads="1"/>
          </p:cNvSpPr>
          <p:nvPr/>
        </p:nvSpPr>
        <p:spPr bwMode="auto">
          <a:xfrm>
            <a:off x="5735638" y="4568825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3300"/>
                </a:solidFill>
              </a:rPr>
              <a:t>S</a:t>
            </a:r>
            <a:r>
              <a:rPr lang="en-US" altLang="en-US" sz="1600" baseline="-25000">
                <a:solidFill>
                  <a:srgbClr val="CC3300"/>
                </a:solidFill>
              </a:rPr>
              <a:t>1</a:t>
            </a:r>
            <a:r>
              <a:rPr lang="en-US" altLang="en-US" sz="1600">
                <a:solidFill>
                  <a:srgbClr val="CC3300"/>
                </a:solidFill>
              </a:rPr>
              <a:t>,3</a:t>
            </a:r>
          </a:p>
        </p:txBody>
      </p:sp>
      <p:sp>
        <p:nvSpPr>
          <p:cNvPr id="23604" name="Line 78"/>
          <p:cNvSpPr>
            <a:spLocks noChangeShapeType="1"/>
          </p:cNvSpPr>
          <p:nvPr/>
        </p:nvSpPr>
        <p:spPr bwMode="auto">
          <a:xfrm>
            <a:off x="6724650" y="438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Text Box 79"/>
          <p:cNvSpPr txBox="1">
            <a:spLocks noChangeArrowheads="1"/>
          </p:cNvSpPr>
          <p:nvPr/>
        </p:nvSpPr>
        <p:spPr bwMode="auto">
          <a:xfrm>
            <a:off x="6477000" y="4532313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3300"/>
                </a:solidFill>
              </a:rPr>
              <a:t>S</a:t>
            </a:r>
            <a:r>
              <a:rPr lang="en-US" altLang="en-US" sz="1600" baseline="-25000">
                <a:solidFill>
                  <a:srgbClr val="CC3300"/>
                </a:solidFill>
              </a:rPr>
              <a:t>1</a:t>
            </a:r>
            <a:r>
              <a:rPr lang="en-US" altLang="en-US" sz="1600">
                <a:solidFill>
                  <a:srgbClr val="CC3300"/>
                </a:solidFill>
              </a:rPr>
              <a:t>,4</a:t>
            </a:r>
          </a:p>
        </p:txBody>
      </p:sp>
      <p:sp>
        <p:nvSpPr>
          <p:cNvPr id="23606" name="Line 80"/>
          <p:cNvSpPr>
            <a:spLocks noChangeShapeType="1"/>
          </p:cNvSpPr>
          <p:nvPr/>
        </p:nvSpPr>
        <p:spPr bwMode="auto">
          <a:xfrm>
            <a:off x="3676650" y="4387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Text Box 81"/>
          <p:cNvSpPr txBox="1">
            <a:spLocks noChangeArrowheads="1"/>
          </p:cNvSpPr>
          <p:nvPr/>
        </p:nvSpPr>
        <p:spPr bwMode="auto">
          <a:xfrm>
            <a:off x="3429000" y="4568825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3300"/>
                </a:solidFill>
              </a:rPr>
              <a:t>S</a:t>
            </a:r>
            <a:r>
              <a:rPr lang="en-US" altLang="en-US" sz="1600" baseline="-25000">
                <a:solidFill>
                  <a:srgbClr val="CC3300"/>
                </a:solidFill>
              </a:rPr>
              <a:t>1</a:t>
            </a:r>
            <a:r>
              <a:rPr lang="en-US" altLang="en-US" sz="1600">
                <a:solidFill>
                  <a:srgbClr val="CC3300"/>
                </a:solidFill>
              </a:rPr>
              <a:t>,5</a:t>
            </a:r>
          </a:p>
        </p:txBody>
      </p:sp>
      <p:sp>
        <p:nvSpPr>
          <p:cNvPr id="23608" name="Line 82"/>
          <p:cNvSpPr>
            <a:spLocks noChangeShapeType="1"/>
          </p:cNvSpPr>
          <p:nvPr/>
        </p:nvSpPr>
        <p:spPr bwMode="auto">
          <a:xfrm>
            <a:off x="4383088" y="43957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9" name="Text Box 83"/>
          <p:cNvSpPr txBox="1">
            <a:spLocks noChangeArrowheads="1"/>
          </p:cNvSpPr>
          <p:nvPr/>
        </p:nvSpPr>
        <p:spPr bwMode="auto">
          <a:xfrm>
            <a:off x="4135438" y="4576763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CC3300"/>
                </a:solidFill>
              </a:rPr>
              <a:t>S</a:t>
            </a:r>
            <a:r>
              <a:rPr lang="en-US" altLang="en-US" sz="1600" baseline="-25000">
                <a:solidFill>
                  <a:srgbClr val="CC3300"/>
                </a:solidFill>
              </a:rPr>
              <a:t>1</a:t>
            </a:r>
            <a:r>
              <a:rPr lang="en-US" altLang="en-US" sz="1600">
                <a:solidFill>
                  <a:srgbClr val="CC3300"/>
                </a:solidFill>
              </a:rPr>
              <a:t>,6</a:t>
            </a:r>
          </a:p>
        </p:txBody>
      </p:sp>
      <p:sp>
        <p:nvSpPr>
          <p:cNvPr id="23610" name="Line 85"/>
          <p:cNvSpPr>
            <a:spLocks noChangeShapeType="1"/>
          </p:cNvSpPr>
          <p:nvPr/>
        </p:nvSpPr>
        <p:spPr bwMode="auto">
          <a:xfrm>
            <a:off x="4038600" y="43878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1" name="Text Box 86"/>
          <p:cNvSpPr txBox="1">
            <a:spLocks noChangeArrowheads="1"/>
          </p:cNvSpPr>
          <p:nvPr/>
        </p:nvSpPr>
        <p:spPr bwMode="auto">
          <a:xfrm>
            <a:off x="3810000" y="4913313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0066"/>
                </a:solidFill>
              </a:rPr>
              <a:t>S</a:t>
            </a:r>
            <a:r>
              <a:rPr lang="en-US" altLang="en-US" sz="1600" baseline="-25000">
                <a:solidFill>
                  <a:srgbClr val="660066"/>
                </a:solidFill>
              </a:rPr>
              <a:t>2</a:t>
            </a:r>
            <a:r>
              <a:rPr lang="en-US" altLang="en-US" sz="1600">
                <a:solidFill>
                  <a:srgbClr val="660066"/>
                </a:solidFill>
              </a:rPr>
              <a:t>,1</a:t>
            </a:r>
          </a:p>
        </p:txBody>
      </p:sp>
      <p:sp>
        <p:nvSpPr>
          <p:cNvPr id="23612" name="Text Box 87"/>
          <p:cNvSpPr txBox="1">
            <a:spLocks noChangeArrowheads="1"/>
          </p:cNvSpPr>
          <p:nvPr/>
        </p:nvSpPr>
        <p:spPr bwMode="auto">
          <a:xfrm>
            <a:off x="5735638" y="4957763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0066"/>
                </a:solidFill>
              </a:rPr>
              <a:t>S</a:t>
            </a:r>
            <a:r>
              <a:rPr lang="en-US" altLang="en-US" sz="1600" baseline="-25000">
                <a:solidFill>
                  <a:srgbClr val="660066"/>
                </a:solidFill>
              </a:rPr>
              <a:t>2</a:t>
            </a:r>
            <a:r>
              <a:rPr lang="en-US" altLang="en-US" sz="1600">
                <a:solidFill>
                  <a:srgbClr val="660066"/>
                </a:solidFill>
              </a:rPr>
              <a:t>,2</a:t>
            </a:r>
          </a:p>
        </p:txBody>
      </p:sp>
      <p:sp>
        <p:nvSpPr>
          <p:cNvPr id="23613" name="Line 88"/>
          <p:cNvSpPr>
            <a:spLocks noChangeShapeType="1"/>
          </p:cNvSpPr>
          <p:nvPr/>
        </p:nvSpPr>
        <p:spPr bwMode="auto">
          <a:xfrm>
            <a:off x="7488238" y="43878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4" name="Text Box 89"/>
          <p:cNvSpPr txBox="1">
            <a:spLocks noChangeArrowheads="1"/>
          </p:cNvSpPr>
          <p:nvPr/>
        </p:nvSpPr>
        <p:spPr bwMode="auto">
          <a:xfrm>
            <a:off x="7259638" y="4913313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0066"/>
                </a:solidFill>
              </a:rPr>
              <a:t>S</a:t>
            </a:r>
            <a:r>
              <a:rPr lang="en-US" altLang="en-US" sz="1600" baseline="-25000">
                <a:solidFill>
                  <a:srgbClr val="660066"/>
                </a:solidFill>
              </a:rPr>
              <a:t>2</a:t>
            </a:r>
            <a:r>
              <a:rPr lang="en-US" altLang="en-US" sz="1600">
                <a:solidFill>
                  <a:srgbClr val="660066"/>
                </a:solidFill>
              </a:rPr>
              <a:t>,3</a:t>
            </a:r>
          </a:p>
        </p:txBody>
      </p:sp>
      <p:sp>
        <p:nvSpPr>
          <p:cNvPr id="23615" name="Line 92"/>
          <p:cNvSpPr>
            <a:spLocks noChangeShapeType="1"/>
          </p:cNvSpPr>
          <p:nvPr/>
        </p:nvSpPr>
        <p:spPr bwMode="auto">
          <a:xfrm>
            <a:off x="5959475" y="48895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6" name="Text Box 93"/>
          <p:cNvSpPr txBox="1">
            <a:spLocks noChangeArrowheads="1"/>
          </p:cNvSpPr>
          <p:nvPr/>
        </p:nvSpPr>
        <p:spPr bwMode="auto">
          <a:xfrm>
            <a:off x="6497638" y="4957763"/>
            <a:ext cx="519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0066"/>
                </a:solidFill>
              </a:rPr>
              <a:t>S</a:t>
            </a:r>
            <a:r>
              <a:rPr lang="en-US" altLang="en-US" sz="1600" baseline="-25000">
                <a:solidFill>
                  <a:srgbClr val="660066"/>
                </a:solidFill>
              </a:rPr>
              <a:t>2</a:t>
            </a:r>
            <a:r>
              <a:rPr lang="en-US" altLang="en-US" sz="1600">
                <a:solidFill>
                  <a:srgbClr val="660066"/>
                </a:solidFill>
              </a:rPr>
              <a:t>,4</a:t>
            </a:r>
          </a:p>
        </p:txBody>
      </p:sp>
      <p:sp>
        <p:nvSpPr>
          <p:cNvPr id="23617" name="Line 94"/>
          <p:cNvSpPr>
            <a:spLocks noChangeShapeType="1"/>
          </p:cNvSpPr>
          <p:nvPr/>
        </p:nvSpPr>
        <p:spPr bwMode="auto">
          <a:xfrm>
            <a:off x="6721475" y="48895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18" name="AutoShape 97"/>
          <p:cNvSpPr>
            <a:spLocks noChangeArrowheads="1"/>
          </p:cNvSpPr>
          <p:nvPr/>
        </p:nvSpPr>
        <p:spPr bwMode="auto">
          <a:xfrm>
            <a:off x="2819400" y="2743200"/>
            <a:ext cx="457200" cy="201613"/>
          </a:xfrm>
          <a:prstGeom prst="roundRect">
            <a:avLst>
              <a:gd name="adj" fmla="val 16667"/>
            </a:avLst>
          </a:prstGeom>
          <a:solidFill>
            <a:srgbClr val="CCFFFF">
              <a:alpha val="27843"/>
            </a:srgb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19" name="AutoShape 98"/>
          <p:cNvSpPr>
            <a:spLocks noChangeArrowheads="1"/>
          </p:cNvSpPr>
          <p:nvPr/>
        </p:nvSpPr>
        <p:spPr bwMode="auto">
          <a:xfrm>
            <a:off x="2819400" y="2979738"/>
            <a:ext cx="457200" cy="201612"/>
          </a:xfrm>
          <a:prstGeom prst="roundRect">
            <a:avLst>
              <a:gd name="adj" fmla="val 16667"/>
            </a:avLst>
          </a:prstGeom>
          <a:solidFill>
            <a:srgbClr val="CCFFFF">
              <a:alpha val="27843"/>
            </a:srgb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20" name="Line 99"/>
          <p:cNvSpPr>
            <a:spLocks noChangeShapeType="1"/>
          </p:cNvSpPr>
          <p:nvPr/>
        </p:nvSpPr>
        <p:spPr bwMode="auto">
          <a:xfrm>
            <a:off x="5181600" y="43878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1" name="Text Box 100"/>
          <p:cNvSpPr txBox="1">
            <a:spLocks noChangeArrowheads="1"/>
          </p:cNvSpPr>
          <p:nvPr/>
        </p:nvSpPr>
        <p:spPr bwMode="auto">
          <a:xfrm>
            <a:off x="3810000" y="5294313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0066"/>
                </a:solidFill>
              </a:rPr>
              <a:t>S</a:t>
            </a:r>
            <a:r>
              <a:rPr lang="en-US" altLang="en-US" sz="1600" baseline="-25000">
                <a:solidFill>
                  <a:srgbClr val="660066"/>
                </a:solidFill>
              </a:rPr>
              <a:t>2</a:t>
            </a:r>
            <a:r>
              <a:rPr lang="en-US" altLang="en-US" sz="1600">
                <a:solidFill>
                  <a:srgbClr val="660066"/>
                </a:solidFill>
              </a:rPr>
              <a:t>,5</a:t>
            </a:r>
          </a:p>
        </p:txBody>
      </p:sp>
      <p:sp>
        <p:nvSpPr>
          <p:cNvPr id="23622" name="Line 101"/>
          <p:cNvSpPr>
            <a:spLocks noChangeShapeType="1"/>
          </p:cNvSpPr>
          <p:nvPr/>
        </p:nvSpPr>
        <p:spPr bwMode="auto">
          <a:xfrm>
            <a:off x="4038600" y="52260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3" name="Text Box 102"/>
          <p:cNvSpPr txBox="1">
            <a:spLocks noChangeArrowheads="1"/>
          </p:cNvSpPr>
          <p:nvPr/>
        </p:nvSpPr>
        <p:spPr bwMode="auto">
          <a:xfrm>
            <a:off x="4953000" y="4913313"/>
            <a:ext cx="519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660066"/>
                </a:solidFill>
              </a:rPr>
              <a:t>S</a:t>
            </a:r>
            <a:r>
              <a:rPr lang="en-US" altLang="en-US" sz="1600" baseline="-25000">
                <a:solidFill>
                  <a:srgbClr val="660066"/>
                </a:solidFill>
              </a:rPr>
              <a:t>2</a:t>
            </a:r>
            <a:r>
              <a:rPr lang="en-US" altLang="en-US" sz="1600">
                <a:solidFill>
                  <a:srgbClr val="660066"/>
                </a:solidFill>
              </a:rPr>
              <a:t>,6</a:t>
            </a:r>
          </a:p>
        </p:txBody>
      </p:sp>
      <p:sp>
        <p:nvSpPr>
          <p:cNvPr id="23624" name="Line 105"/>
          <p:cNvSpPr>
            <a:spLocks noChangeShapeType="1"/>
          </p:cNvSpPr>
          <p:nvPr/>
        </p:nvSpPr>
        <p:spPr bwMode="auto">
          <a:xfrm flipH="1">
            <a:off x="5943600" y="362585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5" name="Line 106"/>
          <p:cNvSpPr>
            <a:spLocks noChangeShapeType="1"/>
          </p:cNvSpPr>
          <p:nvPr/>
        </p:nvSpPr>
        <p:spPr bwMode="auto">
          <a:xfrm>
            <a:off x="6477000" y="362585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26" name="Text Box 107"/>
          <p:cNvSpPr txBox="1">
            <a:spLocks noChangeArrowheads="1"/>
          </p:cNvSpPr>
          <p:nvPr/>
        </p:nvSpPr>
        <p:spPr bwMode="auto">
          <a:xfrm>
            <a:off x="6019800" y="3311525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0033CC"/>
                </a:solidFill>
              </a:rPr>
              <a:t>Seeds</a:t>
            </a:r>
          </a:p>
        </p:txBody>
      </p:sp>
      <p:sp>
        <p:nvSpPr>
          <p:cNvPr id="23627" name="Text Box 108"/>
          <p:cNvSpPr txBox="1">
            <a:spLocks noChangeArrowheads="1"/>
          </p:cNvSpPr>
          <p:nvPr/>
        </p:nvSpPr>
        <p:spPr bwMode="auto">
          <a:xfrm>
            <a:off x="5080000" y="2352675"/>
            <a:ext cx="33178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800" i="1"/>
              <a:t>Σ</a:t>
            </a:r>
            <a:r>
              <a:rPr lang="en-US" altLang="en-US" sz="1800"/>
              <a:t>={A,C,G,T}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k</a:t>
            </a:r>
            <a:r>
              <a:rPr lang="en-US" altLang="en-US" sz="1800"/>
              <a:t> = 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ym typeface="Wingdings" panose="05000000000000000000" pitchFamily="2" charset="2"/>
              </a:rPr>
              <a:t> 4</a:t>
            </a:r>
            <a:r>
              <a:rPr lang="en-US" altLang="en-US" sz="1800" baseline="30000">
                <a:sym typeface="Wingdings" panose="05000000000000000000" pitchFamily="2" charset="2"/>
              </a:rPr>
              <a:t>2</a:t>
            </a:r>
            <a:r>
              <a:rPr lang="en-US" altLang="en-US" sz="1800">
                <a:sym typeface="Wingdings" panose="05000000000000000000" pitchFamily="2" charset="2"/>
              </a:rPr>
              <a:t> (=16) entries in lookup table</a:t>
            </a:r>
            <a:endParaRPr lang="el-GR" altLang="en-US" sz="1800"/>
          </a:p>
        </p:txBody>
      </p:sp>
      <p:sp>
        <p:nvSpPr>
          <p:cNvPr id="23628" name="Text Box 109"/>
          <p:cNvSpPr txBox="1">
            <a:spLocks noChangeArrowheads="1"/>
          </p:cNvSpPr>
          <p:nvPr/>
        </p:nvSpPr>
        <p:spPr bwMode="auto">
          <a:xfrm>
            <a:off x="1219200" y="5638800"/>
            <a:ext cx="601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Preprocessing is a one time activity</a:t>
            </a:r>
          </a:p>
        </p:txBody>
      </p:sp>
      <p:sp>
        <p:nvSpPr>
          <p:cNvPr id="23629" name="Text Box 110"/>
          <p:cNvSpPr txBox="1">
            <a:spLocks noChangeArrowheads="1"/>
          </p:cNvSpPr>
          <p:nvPr/>
        </p:nvSpPr>
        <p:spPr bwMode="auto">
          <a:xfrm>
            <a:off x="1371600" y="3692525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Lookup table:</a:t>
            </a:r>
          </a:p>
        </p:txBody>
      </p:sp>
      <p:sp>
        <p:nvSpPr>
          <p:cNvPr id="23630" name="AutoShape 111"/>
          <p:cNvSpPr>
            <a:spLocks noChangeArrowheads="1"/>
          </p:cNvSpPr>
          <p:nvPr/>
        </p:nvSpPr>
        <p:spPr bwMode="auto">
          <a:xfrm>
            <a:off x="1219200" y="3352800"/>
            <a:ext cx="7086600" cy="2286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31" name="AutoShape 112"/>
          <p:cNvSpPr>
            <a:spLocks noChangeArrowheads="1"/>
          </p:cNvSpPr>
          <p:nvPr/>
        </p:nvSpPr>
        <p:spPr bwMode="auto">
          <a:xfrm>
            <a:off x="5791200" y="4572000"/>
            <a:ext cx="381000" cy="762000"/>
          </a:xfrm>
          <a:prstGeom prst="roundRect">
            <a:avLst>
              <a:gd name="adj" fmla="val 16667"/>
            </a:avLst>
          </a:prstGeom>
          <a:solidFill>
            <a:schemeClr val="accent1">
              <a:alpha val="27843"/>
            </a:scheme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632" name="AutoShape 114"/>
          <p:cNvSpPr>
            <a:spLocks noChangeArrowheads="1"/>
          </p:cNvSpPr>
          <p:nvPr/>
        </p:nvSpPr>
        <p:spPr bwMode="auto">
          <a:xfrm>
            <a:off x="6553200" y="4598988"/>
            <a:ext cx="381000" cy="735012"/>
          </a:xfrm>
          <a:prstGeom prst="roundRect">
            <a:avLst>
              <a:gd name="adj" fmla="val 16667"/>
            </a:avLst>
          </a:prstGeom>
          <a:solidFill>
            <a:srgbClr val="CCFFFF">
              <a:alpha val="27843"/>
            </a:srgb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1A7154-E919-4761-B338-45FF9419EEFC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BLAST Algorithm …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en-US" altLang="en-US" sz="2100" smtClean="0">
                <a:solidFill>
                  <a:srgbClr val="0033CC"/>
                </a:solidFill>
              </a:rPr>
              <a:t>Identify Seeds</a:t>
            </a:r>
            <a:r>
              <a:rPr lang="en-US" altLang="en-US" sz="2100" i="1" smtClean="0">
                <a:solidFill>
                  <a:srgbClr val="0033CC"/>
                </a:solidFill>
              </a:rPr>
              <a:t>:</a:t>
            </a:r>
            <a:r>
              <a:rPr lang="en-US" altLang="en-US" sz="2100" i="1" smtClean="0"/>
              <a:t> </a:t>
            </a:r>
            <a:r>
              <a:rPr lang="en-US" altLang="en-US" sz="2100" smtClean="0"/>
              <a:t>Find all </a:t>
            </a:r>
            <a:r>
              <a:rPr lang="en-US" altLang="en-US" sz="2100" i="1" smtClean="0"/>
              <a:t>k</a:t>
            </a:r>
            <a:r>
              <a:rPr lang="en-US" altLang="en-US" sz="2100" smtClean="0"/>
              <a:t>-mers in </a:t>
            </a:r>
            <a:r>
              <a:rPr lang="en-US" altLang="en-US" sz="2100" i="1" smtClean="0"/>
              <a:t>q </a:t>
            </a:r>
            <a:r>
              <a:rPr lang="en-US" altLang="en-US" sz="2100" smtClean="0"/>
              <a:t>that are also in D using the lookup table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en-US" sz="2100" smtClean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en-US" altLang="en-US" sz="2100" smtClean="0">
                <a:solidFill>
                  <a:srgbClr val="0033CC"/>
                </a:solidFill>
              </a:rPr>
              <a:t>Extend seeds:</a:t>
            </a:r>
            <a:r>
              <a:rPr lang="en-US" altLang="en-US" sz="2100" smtClean="0">
                <a:solidFill>
                  <a:schemeClr val="accent2"/>
                </a:solidFill>
              </a:rPr>
              <a:t> </a:t>
            </a:r>
            <a:r>
              <a:rPr lang="en-US" altLang="en-US" sz="2100" smtClean="0"/>
              <a:t>Extend each seed on either side until the aggregate alignment score falls below a threshold </a:t>
            </a:r>
            <a:endParaRPr lang="en-US" altLang="en-US" sz="2100" smtClean="0">
              <a:solidFill>
                <a:schemeClr val="accent2"/>
              </a:solidFill>
            </a:endParaRPr>
          </a:p>
          <a:p>
            <a:pPr marL="990600" lvl="1" indent="-646113" eaLnBrk="1" hangingPunct="1"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en-US" altLang="en-US" sz="2000" u="sng" smtClean="0"/>
              <a:t>Ungapped:</a:t>
            </a:r>
            <a:r>
              <a:rPr lang="en-US" altLang="en-US" sz="2000" smtClean="0"/>
              <a:t> Extend by only either matches or mismatches</a:t>
            </a:r>
          </a:p>
          <a:p>
            <a:pPr marL="990600" lvl="1" indent="-646113" eaLnBrk="1" hangingPunct="1"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en-US" altLang="en-US" sz="2000" u="sng" smtClean="0"/>
              <a:t>Gapped:</a:t>
            </a:r>
            <a:r>
              <a:rPr lang="en-US" altLang="en-US" sz="2000" smtClean="0"/>
              <a:t> Extend by matches, mismatches or a limited number of insertion/deletion gaps</a:t>
            </a:r>
            <a:endParaRPr lang="en-US" altLang="en-US" sz="1900" smtClean="0">
              <a:solidFill>
                <a:srgbClr val="0033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100" smtClean="0">
              <a:solidFill>
                <a:srgbClr val="0033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100" smtClean="0">
                <a:solidFill>
                  <a:srgbClr val="0033CC"/>
                </a:solidFill>
              </a:rPr>
              <a:t>Record</a:t>
            </a:r>
            <a:r>
              <a:rPr lang="en-US" altLang="en-US" sz="2100" smtClean="0"/>
              <a:t> all local alignments that score more than a certain statistical threshold</a:t>
            </a:r>
            <a:endParaRPr lang="en-US" altLang="en-US" sz="2100" smtClean="0">
              <a:solidFill>
                <a:srgbClr val="0033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100" smtClean="0">
              <a:solidFill>
                <a:srgbClr val="0033C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100" smtClean="0">
                <a:solidFill>
                  <a:srgbClr val="0033CC"/>
                </a:solidFill>
              </a:rPr>
              <a:t>Rank and report</a:t>
            </a:r>
            <a:r>
              <a:rPr lang="en-US" altLang="en-US" sz="2100" smtClean="0">
                <a:solidFill>
                  <a:schemeClr val="accent2"/>
                </a:solidFill>
              </a:rPr>
              <a:t> </a:t>
            </a:r>
            <a:r>
              <a:rPr lang="en-US" altLang="en-US" sz="2100" smtClean="0"/>
              <a:t>all local alignments in non-decreasing order of </a:t>
            </a:r>
            <a:r>
              <a:rPr lang="en-US" altLang="en-US" sz="2100" i="1" smtClean="0"/>
              <a:t>E-value</a:t>
            </a:r>
            <a:endParaRPr lang="el-GR" altLang="en-US" sz="21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F931BB-F452-4C5B-A308-CBC4DFC3FCC9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100" smtClean="0"/>
              <a:t>Illustration of BLAST Algorithm</a:t>
            </a:r>
          </a:p>
        </p:txBody>
      </p:sp>
      <p:sp>
        <p:nvSpPr>
          <p:cNvPr id="27654" name="Line 12"/>
          <p:cNvSpPr>
            <a:spLocks noChangeShapeType="1"/>
          </p:cNvSpPr>
          <p:nvPr/>
        </p:nvSpPr>
        <p:spPr bwMode="auto">
          <a:xfrm>
            <a:off x="1676400" y="1447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13"/>
          <p:cNvSpPr>
            <a:spLocks noChangeShapeType="1"/>
          </p:cNvSpPr>
          <p:nvPr/>
        </p:nvSpPr>
        <p:spPr bwMode="auto">
          <a:xfrm>
            <a:off x="1325563" y="1828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14"/>
          <p:cNvSpPr>
            <a:spLocks noChangeShapeType="1"/>
          </p:cNvSpPr>
          <p:nvPr/>
        </p:nvSpPr>
        <p:spPr bwMode="auto">
          <a:xfrm>
            <a:off x="1676400" y="29718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5"/>
          <p:cNvSpPr>
            <a:spLocks noChangeShapeType="1"/>
          </p:cNvSpPr>
          <p:nvPr/>
        </p:nvSpPr>
        <p:spPr bwMode="auto">
          <a:xfrm>
            <a:off x="1676400" y="27432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6"/>
          <p:cNvSpPr>
            <a:spLocks noChangeShapeType="1"/>
          </p:cNvSpPr>
          <p:nvPr/>
        </p:nvSpPr>
        <p:spPr bwMode="auto">
          <a:xfrm>
            <a:off x="1676400" y="25146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7"/>
          <p:cNvSpPr>
            <a:spLocks noChangeShapeType="1"/>
          </p:cNvSpPr>
          <p:nvPr/>
        </p:nvSpPr>
        <p:spPr bwMode="auto">
          <a:xfrm>
            <a:off x="1676400" y="22860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1676400" y="20574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1"/>
          <p:cNvSpPr>
            <a:spLocks noChangeShapeType="1"/>
          </p:cNvSpPr>
          <p:nvPr/>
        </p:nvSpPr>
        <p:spPr bwMode="auto">
          <a:xfrm>
            <a:off x="1676400" y="32004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22"/>
          <p:cNvSpPr>
            <a:spLocks noChangeShapeType="1"/>
          </p:cNvSpPr>
          <p:nvPr/>
        </p:nvSpPr>
        <p:spPr bwMode="auto">
          <a:xfrm>
            <a:off x="1676400" y="34290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24"/>
          <p:cNvSpPr>
            <a:spLocks noChangeShapeType="1"/>
          </p:cNvSpPr>
          <p:nvPr/>
        </p:nvSpPr>
        <p:spPr bwMode="auto">
          <a:xfrm>
            <a:off x="19050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25"/>
          <p:cNvSpPr>
            <a:spLocks noChangeShapeType="1"/>
          </p:cNvSpPr>
          <p:nvPr/>
        </p:nvSpPr>
        <p:spPr bwMode="auto">
          <a:xfrm>
            <a:off x="21336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26"/>
          <p:cNvSpPr>
            <a:spLocks noChangeShapeType="1"/>
          </p:cNvSpPr>
          <p:nvPr/>
        </p:nvSpPr>
        <p:spPr bwMode="auto">
          <a:xfrm>
            <a:off x="23622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27"/>
          <p:cNvSpPr>
            <a:spLocks noChangeShapeType="1"/>
          </p:cNvSpPr>
          <p:nvPr/>
        </p:nvSpPr>
        <p:spPr bwMode="auto">
          <a:xfrm>
            <a:off x="25908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28"/>
          <p:cNvSpPr>
            <a:spLocks noChangeShapeType="1"/>
          </p:cNvSpPr>
          <p:nvPr/>
        </p:nvSpPr>
        <p:spPr bwMode="auto">
          <a:xfrm>
            <a:off x="28194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9"/>
          <p:cNvSpPr>
            <a:spLocks noChangeShapeType="1"/>
          </p:cNvSpPr>
          <p:nvPr/>
        </p:nvSpPr>
        <p:spPr bwMode="auto">
          <a:xfrm>
            <a:off x="30480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30"/>
          <p:cNvSpPr>
            <a:spLocks noChangeShapeType="1"/>
          </p:cNvSpPr>
          <p:nvPr/>
        </p:nvSpPr>
        <p:spPr bwMode="auto">
          <a:xfrm>
            <a:off x="32766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31"/>
          <p:cNvSpPr>
            <a:spLocks noChangeShapeType="1"/>
          </p:cNvSpPr>
          <p:nvPr/>
        </p:nvSpPr>
        <p:spPr bwMode="auto">
          <a:xfrm>
            <a:off x="35052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32"/>
          <p:cNvSpPr>
            <a:spLocks noChangeShapeType="1"/>
          </p:cNvSpPr>
          <p:nvPr/>
        </p:nvSpPr>
        <p:spPr bwMode="auto">
          <a:xfrm>
            <a:off x="37338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33"/>
          <p:cNvSpPr>
            <a:spLocks noChangeShapeType="1"/>
          </p:cNvSpPr>
          <p:nvPr/>
        </p:nvSpPr>
        <p:spPr bwMode="auto">
          <a:xfrm>
            <a:off x="39624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34"/>
          <p:cNvSpPr>
            <a:spLocks noChangeShapeType="1"/>
          </p:cNvSpPr>
          <p:nvPr/>
        </p:nvSpPr>
        <p:spPr bwMode="auto">
          <a:xfrm>
            <a:off x="41910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35"/>
          <p:cNvSpPr>
            <a:spLocks noChangeShapeType="1"/>
          </p:cNvSpPr>
          <p:nvPr/>
        </p:nvSpPr>
        <p:spPr bwMode="auto">
          <a:xfrm>
            <a:off x="44196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36"/>
          <p:cNvSpPr>
            <a:spLocks noChangeShapeType="1"/>
          </p:cNvSpPr>
          <p:nvPr/>
        </p:nvSpPr>
        <p:spPr bwMode="auto">
          <a:xfrm>
            <a:off x="46482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37"/>
          <p:cNvSpPr>
            <a:spLocks noChangeShapeType="1"/>
          </p:cNvSpPr>
          <p:nvPr/>
        </p:nvSpPr>
        <p:spPr bwMode="auto">
          <a:xfrm>
            <a:off x="48768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38"/>
          <p:cNvSpPr>
            <a:spLocks noChangeShapeType="1"/>
          </p:cNvSpPr>
          <p:nvPr/>
        </p:nvSpPr>
        <p:spPr bwMode="auto">
          <a:xfrm>
            <a:off x="51054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9"/>
          <p:cNvSpPr>
            <a:spLocks noChangeShapeType="1"/>
          </p:cNvSpPr>
          <p:nvPr/>
        </p:nvSpPr>
        <p:spPr bwMode="auto">
          <a:xfrm>
            <a:off x="53340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40"/>
          <p:cNvSpPr>
            <a:spLocks noChangeShapeType="1"/>
          </p:cNvSpPr>
          <p:nvPr/>
        </p:nvSpPr>
        <p:spPr bwMode="auto">
          <a:xfrm>
            <a:off x="55626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41"/>
          <p:cNvSpPr>
            <a:spLocks noChangeShapeType="1"/>
          </p:cNvSpPr>
          <p:nvPr/>
        </p:nvSpPr>
        <p:spPr bwMode="auto">
          <a:xfrm>
            <a:off x="57912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42"/>
          <p:cNvSpPr>
            <a:spLocks noChangeShapeType="1"/>
          </p:cNvSpPr>
          <p:nvPr/>
        </p:nvSpPr>
        <p:spPr bwMode="auto">
          <a:xfrm>
            <a:off x="60198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43"/>
          <p:cNvSpPr>
            <a:spLocks noChangeShapeType="1"/>
          </p:cNvSpPr>
          <p:nvPr/>
        </p:nvSpPr>
        <p:spPr bwMode="auto">
          <a:xfrm>
            <a:off x="62484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44"/>
          <p:cNvSpPr>
            <a:spLocks noChangeShapeType="1"/>
          </p:cNvSpPr>
          <p:nvPr/>
        </p:nvSpPr>
        <p:spPr bwMode="auto">
          <a:xfrm>
            <a:off x="6477000" y="18288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Text Box 47"/>
          <p:cNvSpPr txBox="1">
            <a:spLocks noChangeArrowheads="1"/>
          </p:cNvSpPr>
          <p:nvPr/>
        </p:nvSpPr>
        <p:spPr bwMode="auto">
          <a:xfrm>
            <a:off x="1371600" y="9144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/>
              <a:t>…</a:t>
            </a:r>
          </a:p>
        </p:txBody>
      </p:sp>
      <p:sp>
        <p:nvSpPr>
          <p:cNvPr id="27685" name="Rectangle 48"/>
          <p:cNvSpPr>
            <a:spLocks noChangeArrowheads="1"/>
          </p:cNvSpPr>
          <p:nvPr/>
        </p:nvSpPr>
        <p:spPr bwMode="auto">
          <a:xfrm>
            <a:off x="3733800" y="25146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86" name="Rectangle 49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87" name="Rectangle 50"/>
          <p:cNvSpPr>
            <a:spLocks noChangeArrowheads="1"/>
          </p:cNvSpPr>
          <p:nvPr/>
        </p:nvSpPr>
        <p:spPr bwMode="auto">
          <a:xfrm>
            <a:off x="4191000" y="29718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688" name="Rectangle 51"/>
          <p:cNvSpPr>
            <a:spLocks noChangeArrowheads="1"/>
          </p:cNvSpPr>
          <p:nvPr/>
        </p:nvSpPr>
        <p:spPr bwMode="auto">
          <a:xfrm>
            <a:off x="1096963" y="25146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7689" name="Rectangle 53"/>
          <p:cNvSpPr>
            <a:spLocks noChangeArrowheads="1"/>
          </p:cNvSpPr>
          <p:nvPr/>
        </p:nvSpPr>
        <p:spPr bwMode="auto">
          <a:xfrm>
            <a:off x="1096963" y="27432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C</a:t>
            </a:r>
          </a:p>
        </p:txBody>
      </p:sp>
      <p:sp>
        <p:nvSpPr>
          <p:cNvPr id="27690" name="Rectangle 54"/>
          <p:cNvSpPr>
            <a:spLocks noChangeArrowheads="1"/>
          </p:cNvSpPr>
          <p:nvPr/>
        </p:nvSpPr>
        <p:spPr bwMode="auto">
          <a:xfrm>
            <a:off x="1096963" y="29718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A</a:t>
            </a:r>
          </a:p>
        </p:txBody>
      </p:sp>
      <p:sp>
        <p:nvSpPr>
          <p:cNvPr id="27691" name="Rectangle 55"/>
          <p:cNvSpPr>
            <a:spLocks noChangeArrowheads="1"/>
          </p:cNvSpPr>
          <p:nvPr/>
        </p:nvSpPr>
        <p:spPr bwMode="auto">
          <a:xfrm>
            <a:off x="1096963" y="3200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692" name="Rectangle 56"/>
          <p:cNvSpPr>
            <a:spLocks noChangeArrowheads="1"/>
          </p:cNvSpPr>
          <p:nvPr/>
        </p:nvSpPr>
        <p:spPr bwMode="auto">
          <a:xfrm>
            <a:off x="1096963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27693" name="Rectangle 57"/>
          <p:cNvSpPr>
            <a:spLocks noChangeArrowheads="1"/>
          </p:cNvSpPr>
          <p:nvPr/>
        </p:nvSpPr>
        <p:spPr bwMode="auto">
          <a:xfrm>
            <a:off x="1096963" y="2286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694" name="Rectangle 58"/>
          <p:cNvSpPr>
            <a:spLocks noChangeArrowheads="1"/>
          </p:cNvSpPr>
          <p:nvPr/>
        </p:nvSpPr>
        <p:spPr bwMode="auto">
          <a:xfrm>
            <a:off x="1096963" y="2057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695" name="Rectangle 59"/>
          <p:cNvSpPr>
            <a:spLocks noChangeArrowheads="1"/>
          </p:cNvSpPr>
          <p:nvPr/>
        </p:nvSpPr>
        <p:spPr bwMode="auto">
          <a:xfrm>
            <a:off x="19050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696" name="Rectangle 60"/>
          <p:cNvSpPr>
            <a:spLocks noChangeArrowheads="1"/>
          </p:cNvSpPr>
          <p:nvPr/>
        </p:nvSpPr>
        <p:spPr bwMode="auto">
          <a:xfrm>
            <a:off x="21336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697" name="Rectangle 61"/>
          <p:cNvSpPr>
            <a:spLocks noChangeArrowheads="1"/>
          </p:cNvSpPr>
          <p:nvPr/>
        </p:nvSpPr>
        <p:spPr bwMode="auto">
          <a:xfrm>
            <a:off x="23622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698" name="Rectangle 62"/>
          <p:cNvSpPr>
            <a:spLocks noChangeArrowheads="1"/>
          </p:cNvSpPr>
          <p:nvPr/>
        </p:nvSpPr>
        <p:spPr bwMode="auto">
          <a:xfrm>
            <a:off x="25908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699" name="Rectangle 63"/>
          <p:cNvSpPr>
            <a:spLocks noChangeArrowheads="1"/>
          </p:cNvSpPr>
          <p:nvPr/>
        </p:nvSpPr>
        <p:spPr bwMode="auto">
          <a:xfrm>
            <a:off x="28194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00" name="Rectangle 64"/>
          <p:cNvSpPr>
            <a:spLocks noChangeArrowheads="1"/>
          </p:cNvSpPr>
          <p:nvPr/>
        </p:nvSpPr>
        <p:spPr bwMode="auto">
          <a:xfrm>
            <a:off x="30480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01" name="Rectangle 65"/>
          <p:cNvSpPr>
            <a:spLocks noChangeArrowheads="1"/>
          </p:cNvSpPr>
          <p:nvPr/>
        </p:nvSpPr>
        <p:spPr bwMode="auto">
          <a:xfrm>
            <a:off x="32766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02" name="Rectangle 66"/>
          <p:cNvSpPr>
            <a:spLocks noChangeArrowheads="1"/>
          </p:cNvSpPr>
          <p:nvPr/>
        </p:nvSpPr>
        <p:spPr bwMode="auto">
          <a:xfrm>
            <a:off x="35052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27703" name="Rectangle 67"/>
          <p:cNvSpPr>
            <a:spLocks noChangeArrowheads="1"/>
          </p:cNvSpPr>
          <p:nvPr/>
        </p:nvSpPr>
        <p:spPr bwMode="auto">
          <a:xfrm>
            <a:off x="3733800" y="12192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7704" name="Rectangle 68"/>
          <p:cNvSpPr>
            <a:spLocks noChangeArrowheads="1"/>
          </p:cNvSpPr>
          <p:nvPr/>
        </p:nvSpPr>
        <p:spPr bwMode="auto">
          <a:xfrm>
            <a:off x="3962400" y="12192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C</a:t>
            </a:r>
          </a:p>
        </p:txBody>
      </p:sp>
      <p:sp>
        <p:nvSpPr>
          <p:cNvPr id="27705" name="Rectangle 69"/>
          <p:cNvSpPr>
            <a:spLocks noChangeArrowheads="1"/>
          </p:cNvSpPr>
          <p:nvPr/>
        </p:nvSpPr>
        <p:spPr bwMode="auto">
          <a:xfrm>
            <a:off x="4191000" y="12192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A</a:t>
            </a:r>
          </a:p>
        </p:txBody>
      </p:sp>
      <p:sp>
        <p:nvSpPr>
          <p:cNvPr id="27706" name="Rectangle 70"/>
          <p:cNvSpPr>
            <a:spLocks noChangeArrowheads="1"/>
          </p:cNvSpPr>
          <p:nvPr/>
        </p:nvSpPr>
        <p:spPr bwMode="auto">
          <a:xfrm>
            <a:off x="44196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07" name="Rectangle 71"/>
          <p:cNvSpPr>
            <a:spLocks noChangeArrowheads="1"/>
          </p:cNvSpPr>
          <p:nvPr/>
        </p:nvSpPr>
        <p:spPr bwMode="auto">
          <a:xfrm>
            <a:off x="46482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</a:t>
            </a:r>
          </a:p>
        </p:txBody>
      </p:sp>
      <p:sp>
        <p:nvSpPr>
          <p:cNvPr id="27708" name="Rectangle 72"/>
          <p:cNvSpPr>
            <a:spLocks noChangeArrowheads="1"/>
          </p:cNvSpPr>
          <p:nvPr/>
        </p:nvSpPr>
        <p:spPr bwMode="auto">
          <a:xfrm>
            <a:off x="48768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09" name="Rectangle 73"/>
          <p:cNvSpPr>
            <a:spLocks noChangeArrowheads="1"/>
          </p:cNvSpPr>
          <p:nvPr/>
        </p:nvSpPr>
        <p:spPr bwMode="auto">
          <a:xfrm>
            <a:off x="51054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10" name="Rectangle 74"/>
          <p:cNvSpPr>
            <a:spLocks noChangeArrowheads="1"/>
          </p:cNvSpPr>
          <p:nvPr/>
        </p:nvSpPr>
        <p:spPr bwMode="auto">
          <a:xfrm>
            <a:off x="53340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11" name="Rectangle 75"/>
          <p:cNvSpPr>
            <a:spLocks noChangeArrowheads="1"/>
          </p:cNvSpPr>
          <p:nvPr/>
        </p:nvSpPr>
        <p:spPr bwMode="auto">
          <a:xfrm>
            <a:off x="55626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12" name="Rectangle 76"/>
          <p:cNvSpPr>
            <a:spLocks noChangeArrowheads="1"/>
          </p:cNvSpPr>
          <p:nvPr/>
        </p:nvSpPr>
        <p:spPr bwMode="auto">
          <a:xfrm>
            <a:off x="58674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13" name="Rectangle 77"/>
          <p:cNvSpPr>
            <a:spLocks noChangeArrowheads="1"/>
          </p:cNvSpPr>
          <p:nvPr/>
        </p:nvSpPr>
        <p:spPr bwMode="auto">
          <a:xfrm>
            <a:off x="60960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14" name="Rectangle 78"/>
          <p:cNvSpPr>
            <a:spLocks noChangeArrowheads="1"/>
          </p:cNvSpPr>
          <p:nvPr/>
        </p:nvSpPr>
        <p:spPr bwMode="auto">
          <a:xfrm>
            <a:off x="6324600" y="1219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15" name="Rectangle 79"/>
          <p:cNvSpPr>
            <a:spLocks noChangeArrowheads="1"/>
          </p:cNvSpPr>
          <p:nvPr/>
        </p:nvSpPr>
        <p:spPr bwMode="auto">
          <a:xfrm>
            <a:off x="3505200" y="2286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16" name="Rectangle 80"/>
          <p:cNvSpPr>
            <a:spLocks noChangeArrowheads="1"/>
          </p:cNvSpPr>
          <p:nvPr/>
        </p:nvSpPr>
        <p:spPr bwMode="auto">
          <a:xfrm>
            <a:off x="3276600" y="20574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17" name="Rectangle 82"/>
          <p:cNvSpPr>
            <a:spLocks noChangeArrowheads="1"/>
          </p:cNvSpPr>
          <p:nvPr/>
        </p:nvSpPr>
        <p:spPr bwMode="auto">
          <a:xfrm>
            <a:off x="4419600" y="32004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18" name="Rectangle 83"/>
          <p:cNvSpPr>
            <a:spLocks noChangeArrowheads="1"/>
          </p:cNvSpPr>
          <p:nvPr/>
        </p:nvSpPr>
        <p:spPr bwMode="auto">
          <a:xfrm>
            <a:off x="4648200" y="3429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19" name="Line 84"/>
          <p:cNvSpPr>
            <a:spLocks noChangeShapeType="1"/>
          </p:cNvSpPr>
          <p:nvPr/>
        </p:nvSpPr>
        <p:spPr bwMode="auto">
          <a:xfrm flipH="1">
            <a:off x="3657600" y="2438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0" name="Line 85"/>
          <p:cNvSpPr>
            <a:spLocks noChangeShapeType="1"/>
          </p:cNvSpPr>
          <p:nvPr/>
        </p:nvSpPr>
        <p:spPr bwMode="auto">
          <a:xfrm flipH="1">
            <a:off x="4343400" y="3124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1" name="Line 86"/>
          <p:cNvSpPr>
            <a:spLocks noChangeShapeType="1"/>
          </p:cNvSpPr>
          <p:nvPr/>
        </p:nvSpPr>
        <p:spPr bwMode="auto">
          <a:xfrm>
            <a:off x="4572000" y="3048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2" name="Line 87"/>
          <p:cNvSpPr>
            <a:spLocks noChangeShapeType="1"/>
          </p:cNvSpPr>
          <p:nvPr/>
        </p:nvSpPr>
        <p:spPr bwMode="auto">
          <a:xfrm flipH="1" flipV="1">
            <a:off x="3429000" y="1828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3" name="Text Box 88"/>
          <p:cNvSpPr txBox="1">
            <a:spLocks noChangeArrowheads="1"/>
          </p:cNvSpPr>
          <p:nvPr/>
        </p:nvSpPr>
        <p:spPr bwMode="auto">
          <a:xfrm rot="5400000">
            <a:off x="853282" y="1691481"/>
            <a:ext cx="91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/>
              <a:t>…</a:t>
            </a:r>
          </a:p>
        </p:txBody>
      </p:sp>
      <p:sp>
        <p:nvSpPr>
          <p:cNvPr id="27724" name="Line 89"/>
          <p:cNvSpPr>
            <a:spLocks noChangeShapeType="1"/>
          </p:cNvSpPr>
          <p:nvPr/>
        </p:nvSpPr>
        <p:spPr bwMode="auto">
          <a:xfrm>
            <a:off x="1676400" y="4373563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5" name="Line 90"/>
          <p:cNvSpPr>
            <a:spLocks noChangeShapeType="1"/>
          </p:cNvSpPr>
          <p:nvPr/>
        </p:nvSpPr>
        <p:spPr bwMode="auto">
          <a:xfrm>
            <a:off x="1325563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6" name="Line 91"/>
          <p:cNvSpPr>
            <a:spLocks noChangeShapeType="1"/>
          </p:cNvSpPr>
          <p:nvPr/>
        </p:nvSpPr>
        <p:spPr bwMode="auto">
          <a:xfrm>
            <a:off x="1676400" y="57912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7" name="Line 92"/>
          <p:cNvSpPr>
            <a:spLocks noChangeShapeType="1"/>
          </p:cNvSpPr>
          <p:nvPr/>
        </p:nvSpPr>
        <p:spPr bwMode="auto">
          <a:xfrm>
            <a:off x="1676400" y="55626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8" name="Line 93"/>
          <p:cNvSpPr>
            <a:spLocks noChangeShapeType="1"/>
          </p:cNvSpPr>
          <p:nvPr/>
        </p:nvSpPr>
        <p:spPr bwMode="auto">
          <a:xfrm>
            <a:off x="1676400" y="53340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29" name="Line 94"/>
          <p:cNvSpPr>
            <a:spLocks noChangeShapeType="1"/>
          </p:cNvSpPr>
          <p:nvPr/>
        </p:nvSpPr>
        <p:spPr bwMode="auto">
          <a:xfrm>
            <a:off x="1676400" y="51054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0" name="Line 95"/>
          <p:cNvSpPr>
            <a:spLocks noChangeShapeType="1"/>
          </p:cNvSpPr>
          <p:nvPr/>
        </p:nvSpPr>
        <p:spPr bwMode="auto">
          <a:xfrm>
            <a:off x="1676400" y="48768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1" name="Line 96"/>
          <p:cNvSpPr>
            <a:spLocks noChangeShapeType="1"/>
          </p:cNvSpPr>
          <p:nvPr/>
        </p:nvSpPr>
        <p:spPr bwMode="auto">
          <a:xfrm>
            <a:off x="1676400" y="60198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2" name="Line 97"/>
          <p:cNvSpPr>
            <a:spLocks noChangeShapeType="1"/>
          </p:cNvSpPr>
          <p:nvPr/>
        </p:nvSpPr>
        <p:spPr bwMode="auto">
          <a:xfrm>
            <a:off x="1676400" y="6248400"/>
            <a:ext cx="480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3" name="Line 98"/>
          <p:cNvSpPr>
            <a:spLocks noChangeShapeType="1"/>
          </p:cNvSpPr>
          <p:nvPr/>
        </p:nvSpPr>
        <p:spPr bwMode="auto">
          <a:xfrm>
            <a:off x="19050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4" name="Line 99"/>
          <p:cNvSpPr>
            <a:spLocks noChangeShapeType="1"/>
          </p:cNvSpPr>
          <p:nvPr/>
        </p:nvSpPr>
        <p:spPr bwMode="auto">
          <a:xfrm>
            <a:off x="21336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5" name="Line 100"/>
          <p:cNvSpPr>
            <a:spLocks noChangeShapeType="1"/>
          </p:cNvSpPr>
          <p:nvPr/>
        </p:nvSpPr>
        <p:spPr bwMode="auto">
          <a:xfrm>
            <a:off x="23622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6" name="Line 101"/>
          <p:cNvSpPr>
            <a:spLocks noChangeShapeType="1"/>
          </p:cNvSpPr>
          <p:nvPr/>
        </p:nvSpPr>
        <p:spPr bwMode="auto">
          <a:xfrm>
            <a:off x="25908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7" name="Line 102"/>
          <p:cNvSpPr>
            <a:spLocks noChangeShapeType="1"/>
          </p:cNvSpPr>
          <p:nvPr/>
        </p:nvSpPr>
        <p:spPr bwMode="auto">
          <a:xfrm>
            <a:off x="28194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8" name="Line 103"/>
          <p:cNvSpPr>
            <a:spLocks noChangeShapeType="1"/>
          </p:cNvSpPr>
          <p:nvPr/>
        </p:nvSpPr>
        <p:spPr bwMode="auto">
          <a:xfrm>
            <a:off x="30480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39" name="Line 104"/>
          <p:cNvSpPr>
            <a:spLocks noChangeShapeType="1"/>
          </p:cNvSpPr>
          <p:nvPr/>
        </p:nvSpPr>
        <p:spPr bwMode="auto">
          <a:xfrm>
            <a:off x="32766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0" name="Line 105"/>
          <p:cNvSpPr>
            <a:spLocks noChangeShapeType="1"/>
          </p:cNvSpPr>
          <p:nvPr/>
        </p:nvSpPr>
        <p:spPr bwMode="auto">
          <a:xfrm>
            <a:off x="35052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1" name="Line 106"/>
          <p:cNvSpPr>
            <a:spLocks noChangeShapeType="1"/>
          </p:cNvSpPr>
          <p:nvPr/>
        </p:nvSpPr>
        <p:spPr bwMode="auto">
          <a:xfrm>
            <a:off x="37338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2" name="Line 107"/>
          <p:cNvSpPr>
            <a:spLocks noChangeShapeType="1"/>
          </p:cNvSpPr>
          <p:nvPr/>
        </p:nvSpPr>
        <p:spPr bwMode="auto">
          <a:xfrm>
            <a:off x="39624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3" name="Line 108"/>
          <p:cNvSpPr>
            <a:spLocks noChangeShapeType="1"/>
          </p:cNvSpPr>
          <p:nvPr/>
        </p:nvSpPr>
        <p:spPr bwMode="auto">
          <a:xfrm>
            <a:off x="41910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4" name="Line 109"/>
          <p:cNvSpPr>
            <a:spLocks noChangeShapeType="1"/>
          </p:cNvSpPr>
          <p:nvPr/>
        </p:nvSpPr>
        <p:spPr bwMode="auto">
          <a:xfrm>
            <a:off x="44196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5" name="Line 110"/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6" name="Line 111"/>
          <p:cNvSpPr>
            <a:spLocks noChangeShapeType="1"/>
          </p:cNvSpPr>
          <p:nvPr/>
        </p:nvSpPr>
        <p:spPr bwMode="auto">
          <a:xfrm>
            <a:off x="48768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7" name="Line 112"/>
          <p:cNvSpPr>
            <a:spLocks noChangeShapeType="1"/>
          </p:cNvSpPr>
          <p:nvPr/>
        </p:nvSpPr>
        <p:spPr bwMode="auto">
          <a:xfrm>
            <a:off x="51054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8" name="Line 113"/>
          <p:cNvSpPr>
            <a:spLocks noChangeShapeType="1"/>
          </p:cNvSpPr>
          <p:nvPr/>
        </p:nvSpPr>
        <p:spPr bwMode="auto">
          <a:xfrm>
            <a:off x="53340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49" name="Line 114"/>
          <p:cNvSpPr>
            <a:spLocks noChangeShapeType="1"/>
          </p:cNvSpPr>
          <p:nvPr/>
        </p:nvSpPr>
        <p:spPr bwMode="auto">
          <a:xfrm>
            <a:off x="55626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0" name="Line 115"/>
          <p:cNvSpPr>
            <a:spLocks noChangeShapeType="1"/>
          </p:cNvSpPr>
          <p:nvPr/>
        </p:nvSpPr>
        <p:spPr bwMode="auto">
          <a:xfrm>
            <a:off x="57912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" name="Line 116"/>
          <p:cNvSpPr>
            <a:spLocks noChangeShapeType="1"/>
          </p:cNvSpPr>
          <p:nvPr/>
        </p:nvSpPr>
        <p:spPr bwMode="auto">
          <a:xfrm>
            <a:off x="60198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" name="Line 117"/>
          <p:cNvSpPr>
            <a:spLocks noChangeShapeType="1"/>
          </p:cNvSpPr>
          <p:nvPr/>
        </p:nvSpPr>
        <p:spPr bwMode="auto">
          <a:xfrm>
            <a:off x="62484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3" name="Line 118"/>
          <p:cNvSpPr>
            <a:spLocks noChangeShapeType="1"/>
          </p:cNvSpPr>
          <p:nvPr/>
        </p:nvSpPr>
        <p:spPr bwMode="auto">
          <a:xfrm>
            <a:off x="6477000" y="4648200"/>
            <a:ext cx="0" cy="18288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4" name="Text Box 119"/>
          <p:cNvSpPr txBox="1">
            <a:spLocks noChangeArrowheads="1"/>
          </p:cNvSpPr>
          <p:nvPr/>
        </p:nvSpPr>
        <p:spPr bwMode="auto">
          <a:xfrm>
            <a:off x="1371600" y="3840163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/>
              <a:t>…</a:t>
            </a:r>
          </a:p>
        </p:txBody>
      </p:sp>
      <p:sp>
        <p:nvSpPr>
          <p:cNvPr id="27755" name="Rectangle 120"/>
          <p:cNvSpPr>
            <a:spLocks noChangeArrowheads="1"/>
          </p:cNvSpPr>
          <p:nvPr/>
        </p:nvSpPr>
        <p:spPr bwMode="auto">
          <a:xfrm>
            <a:off x="3733800" y="53340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56" name="Rectangle 121"/>
          <p:cNvSpPr>
            <a:spLocks noChangeArrowheads="1"/>
          </p:cNvSpPr>
          <p:nvPr/>
        </p:nvSpPr>
        <p:spPr bwMode="auto">
          <a:xfrm>
            <a:off x="3962400" y="55626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57" name="Rectangle 122"/>
          <p:cNvSpPr>
            <a:spLocks noChangeArrowheads="1"/>
          </p:cNvSpPr>
          <p:nvPr/>
        </p:nvSpPr>
        <p:spPr bwMode="auto">
          <a:xfrm>
            <a:off x="4191000" y="57912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58" name="Rectangle 123"/>
          <p:cNvSpPr>
            <a:spLocks noChangeArrowheads="1"/>
          </p:cNvSpPr>
          <p:nvPr/>
        </p:nvSpPr>
        <p:spPr bwMode="auto">
          <a:xfrm>
            <a:off x="1096963" y="53340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7759" name="Rectangle 124"/>
          <p:cNvSpPr>
            <a:spLocks noChangeArrowheads="1"/>
          </p:cNvSpPr>
          <p:nvPr/>
        </p:nvSpPr>
        <p:spPr bwMode="auto">
          <a:xfrm>
            <a:off x="1096963" y="55626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C</a:t>
            </a:r>
          </a:p>
        </p:txBody>
      </p:sp>
      <p:sp>
        <p:nvSpPr>
          <p:cNvPr id="27760" name="Rectangle 125"/>
          <p:cNvSpPr>
            <a:spLocks noChangeArrowheads="1"/>
          </p:cNvSpPr>
          <p:nvPr/>
        </p:nvSpPr>
        <p:spPr bwMode="auto">
          <a:xfrm>
            <a:off x="1096963" y="5791200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A</a:t>
            </a:r>
          </a:p>
        </p:txBody>
      </p:sp>
      <p:sp>
        <p:nvSpPr>
          <p:cNvPr id="27761" name="Rectangle 126"/>
          <p:cNvSpPr>
            <a:spLocks noChangeArrowheads="1"/>
          </p:cNvSpPr>
          <p:nvPr/>
        </p:nvSpPr>
        <p:spPr bwMode="auto">
          <a:xfrm>
            <a:off x="1096963" y="60198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62" name="Rectangle 127"/>
          <p:cNvSpPr>
            <a:spLocks noChangeArrowheads="1"/>
          </p:cNvSpPr>
          <p:nvPr/>
        </p:nvSpPr>
        <p:spPr bwMode="auto">
          <a:xfrm>
            <a:off x="1096963" y="6248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27763" name="Rectangle 128"/>
          <p:cNvSpPr>
            <a:spLocks noChangeArrowheads="1"/>
          </p:cNvSpPr>
          <p:nvPr/>
        </p:nvSpPr>
        <p:spPr bwMode="auto">
          <a:xfrm>
            <a:off x="1096963" y="5105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64" name="Rectangle 129"/>
          <p:cNvSpPr>
            <a:spLocks noChangeArrowheads="1"/>
          </p:cNvSpPr>
          <p:nvPr/>
        </p:nvSpPr>
        <p:spPr bwMode="auto">
          <a:xfrm>
            <a:off x="1096963" y="48768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65" name="Rectangle 130"/>
          <p:cNvSpPr>
            <a:spLocks noChangeArrowheads="1"/>
          </p:cNvSpPr>
          <p:nvPr/>
        </p:nvSpPr>
        <p:spPr bwMode="auto">
          <a:xfrm>
            <a:off x="19050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66" name="Rectangle 131"/>
          <p:cNvSpPr>
            <a:spLocks noChangeArrowheads="1"/>
          </p:cNvSpPr>
          <p:nvPr/>
        </p:nvSpPr>
        <p:spPr bwMode="auto">
          <a:xfrm>
            <a:off x="21336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67" name="Rectangle 132"/>
          <p:cNvSpPr>
            <a:spLocks noChangeArrowheads="1"/>
          </p:cNvSpPr>
          <p:nvPr/>
        </p:nvSpPr>
        <p:spPr bwMode="auto">
          <a:xfrm>
            <a:off x="23622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68" name="Rectangle 133"/>
          <p:cNvSpPr>
            <a:spLocks noChangeArrowheads="1"/>
          </p:cNvSpPr>
          <p:nvPr/>
        </p:nvSpPr>
        <p:spPr bwMode="auto">
          <a:xfrm>
            <a:off x="25908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69" name="Rectangle 134"/>
          <p:cNvSpPr>
            <a:spLocks noChangeArrowheads="1"/>
          </p:cNvSpPr>
          <p:nvPr/>
        </p:nvSpPr>
        <p:spPr bwMode="auto">
          <a:xfrm>
            <a:off x="28194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70" name="Rectangle 135"/>
          <p:cNvSpPr>
            <a:spLocks noChangeArrowheads="1"/>
          </p:cNvSpPr>
          <p:nvPr/>
        </p:nvSpPr>
        <p:spPr bwMode="auto">
          <a:xfrm>
            <a:off x="30480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71" name="Rectangle 136"/>
          <p:cNvSpPr>
            <a:spLocks noChangeArrowheads="1"/>
          </p:cNvSpPr>
          <p:nvPr/>
        </p:nvSpPr>
        <p:spPr bwMode="auto">
          <a:xfrm>
            <a:off x="32766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72" name="Rectangle 137"/>
          <p:cNvSpPr>
            <a:spLocks noChangeArrowheads="1"/>
          </p:cNvSpPr>
          <p:nvPr/>
        </p:nvSpPr>
        <p:spPr bwMode="auto">
          <a:xfrm>
            <a:off x="35052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27773" name="Rectangle 138"/>
          <p:cNvSpPr>
            <a:spLocks noChangeArrowheads="1"/>
          </p:cNvSpPr>
          <p:nvPr/>
        </p:nvSpPr>
        <p:spPr bwMode="auto">
          <a:xfrm>
            <a:off x="3733800" y="4144963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7774" name="Rectangle 139"/>
          <p:cNvSpPr>
            <a:spLocks noChangeArrowheads="1"/>
          </p:cNvSpPr>
          <p:nvPr/>
        </p:nvSpPr>
        <p:spPr bwMode="auto">
          <a:xfrm>
            <a:off x="3962400" y="4144963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C</a:t>
            </a:r>
          </a:p>
        </p:txBody>
      </p:sp>
      <p:sp>
        <p:nvSpPr>
          <p:cNvPr id="27775" name="Rectangle 140"/>
          <p:cNvSpPr>
            <a:spLocks noChangeArrowheads="1"/>
          </p:cNvSpPr>
          <p:nvPr/>
        </p:nvSpPr>
        <p:spPr bwMode="auto">
          <a:xfrm>
            <a:off x="4191000" y="4144963"/>
            <a:ext cx="228600" cy="2286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A</a:t>
            </a:r>
          </a:p>
        </p:txBody>
      </p:sp>
      <p:sp>
        <p:nvSpPr>
          <p:cNvPr id="27776" name="Rectangle 141"/>
          <p:cNvSpPr>
            <a:spLocks noChangeArrowheads="1"/>
          </p:cNvSpPr>
          <p:nvPr/>
        </p:nvSpPr>
        <p:spPr bwMode="auto">
          <a:xfrm>
            <a:off x="44196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</a:t>
            </a:r>
          </a:p>
        </p:txBody>
      </p:sp>
      <p:sp>
        <p:nvSpPr>
          <p:cNvPr id="27777" name="Rectangle 142"/>
          <p:cNvSpPr>
            <a:spLocks noChangeArrowheads="1"/>
          </p:cNvSpPr>
          <p:nvPr/>
        </p:nvSpPr>
        <p:spPr bwMode="auto">
          <a:xfrm>
            <a:off x="46482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C</a:t>
            </a:r>
          </a:p>
        </p:txBody>
      </p:sp>
      <p:sp>
        <p:nvSpPr>
          <p:cNvPr id="27778" name="Rectangle 143"/>
          <p:cNvSpPr>
            <a:spLocks noChangeArrowheads="1"/>
          </p:cNvSpPr>
          <p:nvPr/>
        </p:nvSpPr>
        <p:spPr bwMode="auto">
          <a:xfrm>
            <a:off x="48768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</a:t>
            </a:r>
          </a:p>
        </p:txBody>
      </p:sp>
      <p:sp>
        <p:nvSpPr>
          <p:cNvPr id="27779" name="Rectangle 144"/>
          <p:cNvSpPr>
            <a:spLocks noChangeArrowheads="1"/>
          </p:cNvSpPr>
          <p:nvPr/>
        </p:nvSpPr>
        <p:spPr bwMode="auto">
          <a:xfrm>
            <a:off x="51054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80" name="Rectangle 145"/>
          <p:cNvSpPr>
            <a:spLocks noChangeArrowheads="1"/>
          </p:cNvSpPr>
          <p:nvPr/>
        </p:nvSpPr>
        <p:spPr bwMode="auto">
          <a:xfrm>
            <a:off x="53340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81" name="Rectangle 146"/>
          <p:cNvSpPr>
            <a:spLocks noChangeArrowheads="1"/>
          </p:cNvSpPr>
          <p:nvPr/>
        </p:nvSpPr>
        <p:spPr bwMode="auto">
          <a:xfrm>
            <a:off x="55626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82" name="Rectangle 147"/>
          <p:cNvSpPr>
            <a:spLocks noChangeArrowheads="1"/>
          </p:cNvSpPr>
          <p:nvPr/>
        </p:nvSpPr>
        <p:spPr bwMode="auto">
          <a:xfrm>
            <a:off x="58674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83" name="Rectangle 148"/>
          <p:cNvSpPr>
            <a:spLocks noChangeArrowheads="1"/>
          </p:cNvSpPr>
          <p:nvPr/>
        </p:nvSpPr>
        <p:spPr bwMode="auto">
          <a:xfrm>
            <a:off x="60960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84" name="Rectangle 149"/>
          <p:cNvSpPr>
            <a:spLocks noChangeArrowheads="1"/>
          </p:cNvSpPr>
          <p:nvPr/>
        </p:nvSpPr>
        <p:spPr bwMode="auto">
          <a:xfrm>
            <a:off x="6324600" y="41449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G</a:t>
            </a:r>
          </a:p>
        </p:txBody>
      </p:sp>
      <p:sp>
        <p:nvSpPr>
          <p:cNvPr id="27785" name="Rectangle 150"/>
          <p:cNvSpPr>
            <a:spLocks noChangeArrowheads="1"/>
          </p:cNvSpPr>
          <p:nvPr/>
        </p:nvSpPr>
        <p:spPr bwMode="auto">
          <a:xfrm>
            <a:off x="3505200" y="5105400"/>
            <a:ext cx="228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86" name="Rectangle 151"/>
          <p:cNvSpPr>
            <a:spLocks noChangeArrowheads="1"/>
          </p:cNvSpPr>
          <p:nvPr/>
        </p:nvSpPr>
        <p:spPr bwMode="auto">
          <a:xfrm>
            <a:off x="3276600" y="4876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87" name="Rectangle 153"/>
          <p:cNvSpPr>
            <a:spLocks noChangeArrowheads="1"/>
          </p:cNvSpPr>
          <p:nvPr/>
        </p:nvSpPr>
        <p:spPr bwMode="auto">
          <a:xfrm>
            <a:off x="4419600" y="60198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88" name="Rectangle 154"/>
          <p:cNvSpPr>
            <a:spLocks noChangeArrowheads="1"/>
          </p:cNvSpPr>
          <p:nvPr/>
        </p:nvSpPr>
        <p:spPr bwMode="auto">
          <a:xfrm>
            <a:off x="4648200" y="6248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89" name="Line 155"/>
          <p:cNvSpPr>
            <a:spLocks noChangeShapeType="1"/>
          </p:cNvSpPr>
          <p:nvPr/>
        </p:nvSpPr>
        <p:spPr bwMode="auto">
          <a:xfrm flipH="1">
            <a:off x="3429000" y="5029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90" name="Line 156"/>
          <p:cNvSpPr>
            <a:spLocks noChangeShapeType="1"/>
          </p:cNvSpPr>
          <p:nvPr/>
        </p:nvSpPr>
        <p:spPr bwMode="auto">
          <a:xfrm flipH="1">
            <a:off x="4114800" y="5715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91" name="Line 157"/>
          <p:cNvSpPr>
            <a:spLocks noChangeShapeType="1"/>
          </p:cNvSpPr>
          <p:nvPr/>
        </p:nvSpPr>
        <p:spPr bwMode="auto">
          <a:xfrm>
            <a:off x="4800600" y="5638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92" name="Line 158"/>
          <p:cNvSpPr>
            <a:spLocks noChangeShapeType="1"/>
          </p:cNvSpPr>
          <p:nvPr/>
        </p:nvSpPr>
        <p:spPr bwMode="auto">
          <a:xfrm flipH="1" flipV="1">
            <a:off x="3581400" y="4419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93" name="Text Box 159"/>
          <p:cNvSpPr txBox="1">
            <a:spLocks noChangeArrowheads="1"/>
          </p:cNvSpPr>
          <p:nvPr/>
        </p:nvSpPr>
        <p:spPr bwMode="auto">
          <a:xfrm rot="5400000">
            <a:off x="853282" y="4510881"/>
            <a:ext cx="91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/>
              <a:t>…</a:t>
            </a:r>
          </a:p>
        </p:txBody>
      </p:sp>
      <p:sp>
        <p:nvSpPr>
          <p:cNvPr id="27794" name="Text Box 160"/>
          <p:cNvSpPr txBox="1">
            <a:spLocks noChangeArrowheads="1"/>
          </p:cNvSpPr>
          <p:nvPr/>
        </p:nvSpPr>
        <p:spPr bwMode="auto">
          <a:xfrm>
            <a:off x="6781800" y="2209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Ungapped Extension</a:t>
            </a:r>
          </a:p>
        </p:txBody>
      </p:sp>
      <p:sp>
        <p:nvSpPr>
          <p:cNvPr id="27795" name="Text Box 161"/>
          <p:cNvSpPr txBox="1">
            <a:spLocks noChangeArrowheads="1"/>
          </p:cNvSpPr>
          <p:nvPr/>
        </p:nvSpPr>
        <p:spPr bwMode="auto">
          <a:xfrm>
            <a:off x="6781800" y="4648200"/>
            <a:ext cx="16002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Gapped Extension (over a band of diagonals)</a:t>
            </a:r>
          </a:p>
        </p:txBody>
      </p:sp>
      <p:sp>
        <p:nvSpPr>
          <p:cNvPr id="27796" name="Rectangle 162"/>
          <p:cNvSpPr>
            <a:spLocks noChangeArrowheads="1"/>
          </p:cNvSpPr>
          <p:nvPr/>
        </p:nvSpPr>
        <p:spPr bwMode="auto">
          <a:xfrm>
            <a:off x="3733800" y="4876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97" name="Rectangle 163"/>
          <p:cNvSpPr>
            <a:spLocks noChangeArrowheads="1"/>
          </p:cNvSpPr>
          <p:nvPr/>
        </p:nvSpPr>
        <p:spPr bwMode="auto">
          <a:xfrm>
            <a:off x="3276600" y="53340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98" name="Rectangle 165"/>
          <p:cNvSpPr>
            <a:spLocks noChangeArrowheads="1"/>
          </p:cNvSpPr>
          <p:nvPr/>
        </p:nvSpPr>
        <p:spPr bwMode="auto">
          <a:xfrm>
            <a:off x="3505200" y="4876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799" name="Rectangle 166"/>
          <p:cNvSpPr>
            <a:spLocks noChangeArrowheads="1"/>
          </p:cNvSpPr>
          <p:nvPr/>
        </p:nvSpPr>
        <p:spPr bwMode="auto">
          <a:xfrm>
            <a:off x="3505200" y="4648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0" name="Rectangle 167"/>
          <p:cNvSpPr>
            <a:spLocks noChangeArrowheads="1"/>
          </p:cNvSpPr>
          <p:nvPr/>
        </p:nvSpPr>
        <p:spPr bwMode="auto">
          <a:xfrm>
            <a:off x="3276600" y="4648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1" name="Rectangle 168"/>
          <p:cNvSpPr>
            <a:spLocks noChangeArrowheads="1"/>
          </p:cNvSpPr>
          <p:nvPr/>
        </p:nvSpPr>
        <p:spPr bwMode="auto">
          <a:xfrm>
            <a:off x="3276600" y="5105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2" name="Rectangle 169"/>
          <p:cNvSpPr>
            <a:spLocks noChangeArrowheads="1"/>
          </p:cNvSpPr>
          <p:nvPr/>
        </p:nvSpPr>
        <p:spPr bwMode="auto">
          <a:xfrm>
            <a:off x="3048000" y="5105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3" name="Rectangle 170"/>
          <p:cNvSpPr>
            <a:spLocks noChangeArrowheads="1"/>
          </p:cNvSpPr>
          <p:nvPr/>
        </p:nvSpPr>
        <p:spPr bwMode="auto">
          <a:xfrm>
            <a:off x="2819400" y="4876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4" name="Rectangle 171"/>
          <p:cNvSpPr>
            <a:spLocks noChangeArrowheads="1"/>
          </p:cNvSpPr>
          <p:nvPr/>
        </p:nvSpPr>
        <p:spPr bwMode="auto">
          <a:xfrm>
            <a:off x="3048000" y="4876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5" name="Rectangle 173"/>
          <p:cNvSpPr>
            <a:spLocks noChangeArrowheads="1"/>
          </p:cNvSpPr>
          <p:nvPr/>
        </p:nvSpPr>
        <p:spPr bwMode="auto">
          <a:xfrm>
            <a:off x="3048000" y="18288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6" name="Rectangle 174"/>
          <p:cNvSpPr>
            <a:spLocks noChangeArrowheads="1"/>
          </p:cNvSpPr>
          <p:nvPr/>
        </p:nvSpPr>
        <p:spPr bwMode="auto">
          <a:xfrm>
            <a:off x="3048000" y="4648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7" name="Rectangle 175"/>
          <p:cNvSpPr>
            <a:spLocks noChangeArrowheads="1"/>
          </p:cNvSpPr>
          <p:nvPr/>
        </p:nvSpPr>
        <p:spPr bwMode="auto">
          <a:xfrm>
            <a:off x="2819400" y="4648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8" name="Rectangle 176"/>
          <p:cNvSpPr>
            <a:spLocks noChangeArrowheads="1"/>
          </p:cNvSpPr>
          <p:nvPr/>
        </p:nvSpPr>
        <p:spPr bwMode="auto">
          <a:xfrm>
            <a:off x="2590800" y="4648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09" name="Line 177"/>
          <p:cNvSpPr>
            <a:spLocks noChangeShapeType="1"/>
          </p:cNvSpPr>
          <p:nvPr/>
        </p:nvSpPr>
        <p:spPr bwMode="auto">
          <a:xfrm>
            <a:off x="609600" y="38100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10" name="Rectangle 183"/>
          <p:cNvSpPr>
            <a:spLocks noChangeArrowheads="1"/>
          </p:cNvSpPr>
          <p:nvPr/>
        </p:nvSpPr>
        <p:spPr bwMode="auto">
          <a:xfrm>
            <a:off x="4191000" y="6248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1" name="Rectangle 184"/>
          <p:cNvSpPr>
            <a:spLocks noChangeArrowheads="1"/>
          </p:cNvSpPr>
          <p:nvPr/>
        </p:nvSpPr>
        <p:spPr bwMode="auto">
          <a:xfrm>
            <a:off x="4648200" y="57912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2" name="Rectangle 185"/>
          <p:cNvSpPr>
            <a:spLocks noChangeArrowheads="1"/>
          </p:cNvSpPr>
          <p:nvPr/>
        </p:nvSpPr>
        <p:spPr bwMode="auto">
          <a:xfrm>
            <a:off x="4419600" y="6248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3" name="Rectangle 186"/>
          <p:cNvSpPr>
            <a:spLocks noChangeArrowheads="1"/>
          </p:cNvSpPr>
          <p:nvPr/>
        </p:nvSpPr>
        <p:spPr bwMode="auto">
          <a:xfrm>
            <a:off x="4648200" y="6019800"/>
            <a:ext cx="228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4" name="Rectangle 187"/>
          <p:cNvSpPr>
            <a:spLocks noChangeArrowheads="1"/>
          </p:cNvSpPr>
          <p:nvPr/>
        </p:nvSpPr>
        <p:spPr bwMode="auto">
          <a:xfrm>
            <a:off x="4876800" y="60198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5" name="Rectangle 188"/>
          <p:cNvSpPr>
            <a:spLocks noChangeArrowheads="1"/>
          </p:cNvSpPr>
          <p:nvPr/>
        </p:nvSpPr>
        <p:spPr bwMode="auto">
          <a:xfrm>
            <a:off x="4876800" y="6248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6" name="Rectangle 189"/>
          <p:cNvSpPr>
            <a:spLocks noChangeArrowheads="1"/>
          </p:cNvSpPr>
          <p:nvPr/>
        </p:nvSpPr>
        <p:spPr bwMode="auto">
          <a:xfrm>
            <a:off x="5105400" y="6248400"/>
            <a:ext cx="228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7" name="Rectangle 190"/>
          <p:cNvSpPr>
            <a:spLocks noChangeArrowheads="1"/>
          </p:cNvSpPr>
          <p:nvPr/>
        </p:nvSpPr>
        <p:spPr bwMode="auto">
          <a:xfrm>
            <a:off x="3276600" y="51054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8" name="Rectangle 191"/>
          <p:cNvSpPr>
            <a:spLocks noChangeArrowheads="1"/>
          </p:cNvSpPr>
          <p:nvPr/>
        </p:nvSpPr>
        <p:spPr bwMode="auto">
          <a:xfrm>
            <a:off x="3048000" y="48768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19" name="Rectangle 192"/>
          <p:cNvSpPr>
            <a:spLocks noChangeArrowheads="1"/>
          </p:cNvSpPr>
          <p:nvPr/>
        </p:nvSpPr>
        <p:spPr bwMode="auto">
          <a:xfrm>
            <a:off x="4876800" y="6248400"/>
            <a:ext cx="2286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7820" name="Line 193"/>
          <p:cNvSpPr>
            <a:spLocks noChangeShapeType="1"/>
          </p:cNvSpPr>
          <p:nvPr/>
        </p:nvSpPr>
        <p:spPr bwMode="auto">
          <a:xfrm>
            <a:off x="91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21" name="Text Box 194"/>
          <p:cNvSpPr txBox="1">
            <a:spLocks noChangeArrowheads="1"/>
          </p:cNvSpPr>
          <p:nvPr/>
        </p:nvSpPr>
        <p:spPr bwMode="auto">
          <a:xfrm>
            <a:off x="381000" y="4943475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query</a:t>
            </a:r>
          </a:p>
        </p:txBody>
      </p:sp>
      <p:sp>
        <p:nvSpPr>
          <p:cNvPr id="27822" name="Line 195"/>
          <p:cNvSpPr>
            <a:spLocks noChangeShapeType="1"/>
          </p:cNvSpPr>
          <p:nvPr/>
        </p:nvSpPr>
        <p:spPr bwMode="auto">
          <a:xfrm>
            <a:off x="914400" y="2590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23" name="Text Box 196"/>
          <p:cNvSpPr txBox="1">
            <a:spLocks noChangeArrowheads="1"/>
          </p:cNvSpPr>
          <p:nvPr/>
        </p:nvSpPr>
        <p:spPr bwMode="auto">
          <a:xfrm>
            <a:off x="381000" y="2200275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query</a:t>
            </a:r>
          </a:p>
        </p:txBody>
      </p:sp>
      <p:sp>
        <p:nvSpPr>
          <p:cNvPr id="27824" name="Text Box 197"/>
          <p:cNvSpPr txBox="1">
            <a:spLocks noChangeArrowheads="1"/>
          </p:cNvSpPr>
          <p:nvPr/>
        </p:nvSpPr>
        <p:spPr bwMode="auto">
          <a:xfrm>
            <a:off x="3032125" y="876300"/>
            <a:ext cx="102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database </a:t>
            </a:r>
          </a:p>
        </p:txBody>
      </p:sp>
      <p:sp>
        <p:nvSpPr>
          <p:cNvPr id="27825" name="Line 198"/>
          <p:cNvSpPr>
            <a:spLocks noChangeShapeType="1"/>
          </p:cNvSpPr>
          <p:nvPr/>
        </p:nvSpPr>
        <p:spPr bwMode="auto">
          <a:xfrm>
            <a:off x="4114800" y="106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26" name="Text Box 199"/>
          <p:cNvSpPr txBox="1">
            <a:spLocks noChangeArrowheads="1"/>
          </p:cNvSpPr>
          <p:nvPr/>
        </p:nvSpPr>
        <p:spPr bwMode="auto">
          <a:xfrm>
            <a:off x="3048000" y="38147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33CC"/>
                </a:solidFill>
              </a:rPr>
              <a:t>database </a:t>
            </a:r>
          </a:p>
        </p:txBody>
      </p:sp>
      <p:sp>
        <p:nvSpPr>
          <p:cNvPr id="27827" name="Line 200"/>
          <p:cNvSpPr>
            <a:spLocks noChangeShapeType="1"/>
          </p:cNvSpPr>
          <p:nvPr/>
        </p:nvSpPr>
        <p:spPr bwMode="auto">
          <a:xfrm>
            <a:off x="4130675" y="40052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28" name="Text Box 201"/>
          <p:cNvSpPr txBox="1">
            <a:spLocks noChangeArrowheads="1"/>
          </p:cNvSpPr>
          <p:nvPr/>
        </p:nvSpPr>
        <p:spPr bwMode="auto">
          <a:xfrm rot="2700000">
            <a:off x="3915569" y="2396332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</a:rPr>
              <a:t>seed</a:t>
            </a:r>
          </a:p>
        </p:txBody>
      </p:sp>
      <p:sp>
        <p:nvSpPr>
          <p:cNvPr id="27829" name="Text Box 202"/>
          <p:cNvSpPr txBox="1">
            <a:spLocks noChangeArrowheads="1"/>
          </p:cNvSpPr>
          <p:nvPr/>
        </p:nvSpPr>
        <p:spPr bwMode="auto">
          <a:xfrm rot="2700000">
            <a:off x="3991769" y="5185569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</a:rPr>
              <a:t>seed</a:t>
            </a:r>
          </a:p>
        </p:txBody>
      </p:sp>
      <p:sp>
        <p:nvSpPr>
          <p:cNvPr id="27830" name="Text Box 203"/>
          <p:cNvSpPr txBox="1">
            <a:spLocks noChangeArrowheads="1"/>
          </p:cNvSpPr>
          <p:nvPr/>
        </p:nvSpPr>
        <p:spPr bwMode="auto">
          <a:xfrm rot="2700000">
            <a:off x="4966494" y="5639594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</a:rPr>
              <a:t>extend</a:t>
            </a:r>
          </a:p>
        </p:txBody>
      </p:sp>
      <p:sp>
        <p:nvSpPr>
          <p:cNvPr id="27831" name="Text Box 204"/>
          <p:cNvSpPr txBox="1">
            <a:spLocks noChangeArrowheads="1"/>
          </p:cNvSpPr>
          <p:nvPr/>
        </p:nvSpPr>
        <p:spPr bwMode="auto">
          <a:xfrm rot="2700000">
            <a:off x="4490244" y="2959894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</a:rPr>
              <a:t>extend</a:t>
            </a:r>
          </a:p>
        </p:txBody>
      </p:sp>
      <p:sp>
        <p:nvSpPr>
          <p:cNvPr id="27832" name="TextBox 1"/>
          <p:cNvSpPr txBox="1">
            <a:spLocks noChangeArrowheads="1"/>
          </p:cNvSpPr>
          <p:nvPr/>
        </p:nvSpPr>
        <p:spPr bwMode="auto">
          <a:xfrm>
            <a:off x="7086600" y="685800"/>
            <a:ext cx="1905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Compute only a band of diagonals around the seed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57200" y="6400800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4C343A-C9D4-4B39-B105-16B121B380CA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Different Types of BLAST Programs</a:t>
            </a: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2057400" y="1981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62000" y="2362200"/>
            <a:ext cx="1006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/>
              <a:t>blastn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2193925" y="2362200"/>
            <a:ext cx="16922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nucleotide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4937125" y="2362200"/>
            <a:ext cx="16922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nucleotide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762000" y="1858963"/>
            <a:ext cx="14636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/>
              <a:t>Program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209800" y="1858963"/>
            <a:ext cx="1692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/>
              <a:t>Query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953000" y="1858963"/>
            <a:ext cx="2209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/>
              <a:t>Database</a:t>
            </a:r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762000" y="2286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762000" y="2925763"/>
            <a:ext cx="10064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/>
              <a:t>blastp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193925" y="2925763"/>
            <a:ext cx="2378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protein/peptide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937125" y="2925763"/>
            <a:ext cx="2378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protein/peptide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762000" y="3459163"/>
            <a:ext cx="10064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/>
              <a:t>blastx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193925" y="3459163"/>
            <a:ext cx="1692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nucleotide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937125" y="3459163"/>
            <a:ext cx="2378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protein/peptide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62000" y="3992563"/>
            <a:ext cx="114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/>
              <a:t>tblastn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193925" y="3992563"/>
            <a:ext cx="2378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protein/peptide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937125" y="3992563"/>
            <a:ext cx="1692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nucleotide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62000" y="4525963"/>
            <a:ext cx="114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i="1"/>
              <a:t>tblastx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193925" y="4525963"/>
            <a:ext cx="2378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nucleotide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4937125" y="4525963"/>
            <a:ext cx="16922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/>
              <a:t>nucleotide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1447800" y="5486400"/>
            <a:ext cx="6248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accent2"/>
                </a:solidFill>
              </a:rPr>
              <a:t>http://www.ncbi.nlm.nih.gov/blast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2370</TotalTime>
  <Words>1096</Words>
  <Application>Microsoft Office PowerPoint</Application>
  <PresentationFormat>On-screen Show (4:3)</PresentationFormat>
  <Paragraphs>296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Edge</vt:lpstr>
      <vt:lpstr>Data structure: Lookup Table  Application: BLAST </vt:lpstr>
      <vt:lpstr>The Look-up Table Data Structure</vt:lpstr>
      <vt:lpstr>Lookup Table - Application</vt:lpstr>
      <vt:lpstr>Need for a Fast Alignment Method</vt:lpstr>
      <vt:lpstr>Basic Local Alignment Search Tool (BLAST)</vt:lpstr>
      <vt:lpstr>The BLAST algorithm</vt:lpstr>
      <vt:lpstr>BLAST Algorithm …</vt:lpstr>
      <vt:lpstr>Illustration of BLAST Algorithm</vt:lpstr>
      <vt:lpstr>Different Types of BLAST Programs</vt:lpstr>
      <vt:lpstr>Selected Bibliography for Alignment Topics</vt:lpstr>
      <vt:lpstr>Selected Bibliography for BLAST Related Topics</vt:lpstr>
      <vt:lpstr>NCBI BLAST - Web Resources</vt:lpstr>
    </vt:vector>
  </TitlesOfParts>
  <Company>EECS at WSU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High-performance Computing Methods in Computational Genomics</dc:title>
  <dc:creator>ananth</dc:creator>
  <cp:lastModifiedBy>Ananth Kalyanaraman</cp:lastModifiedBy>
  <cp:revision>672</cp:revision>
  <dcterms:created xsi:type="dcterms:W3CDTF">2006-09-16T17:14:24Z</dcterms:created>
  <dcterms:modified xsi:type="dcterms:W3CDTF">2021-02-24T18:40:12Z</dcterms:modified>
</cp:coreProperties>
</file>