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s/slide9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gif" ContentType="image/gif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Default Extension="vml" ContentType="application/vnd.openxmlformats-officedocument.vmlDrawing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slides/slide89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notesSlides/notesSlide18.xml" ContentType="application/vnd.openxmlformats-officedocument.presentationml.notesSlide+xml"/>
  <Default Extension="wmf" ContentType="image/x-wmf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79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notesSlides/notesSlide37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36" r:id="rId51"/>
    <p:sldId id="337" r:id="rId52"/>
    <p:sldId id="338" r:id="rId53"/>
    <p:sldId id="339" r:id="rId54"/>
    <p:sldId id="340" r:id="rId55"/>
    <p:sldId id="341" r:id="rId56"/>
    <p:sldId id="342" r:id="rId57"/>
    <p:sldId id="343" r:id="rId58"/>
    <p:sldId id="344" r:id="rId59"/>
    <p:sldId id="345" r:id="rId60"/>
    <p:sldId id="346" r:id="rId61"/>
    <p:sldId id="306" r:id="rId62"/>
    <p:sldId id="347" r:id="rId63"/>
    <p:sldId id="348" r:id="rId64"/>
    <p:sldId id="307" r:id="rId65"/>
    <p:sldId id="349" r:id="rId66"/>
    <p:sldId id="350" r:id="rId67"/>
    <p:sldId id="351" r:id="rId68"/>
    <p:sldId id="308" r:id="rId69"/>
    <p:sldId id="309" r:id="rId70"/>
    <p:sldId id="310" r:id="rId71"/>
    <p:sldId id="311" r:id="rId72"/>
    <p:sldId id="312" r:id="rId73"/>
    <p:sldId id="313" r:id="rId74"/>
    <p:sldId id="314" r:id="rId75"/>
    <p:sldId id="315" r:id="rId76"/>
    <p:sldId id="316" r:id="rId77"/>
    <p:sldId id="317" r:id="rId78"/>
    <p:sldId id="318" r:id="rId79"/>
    <p:sldId id="319" r:id="rId80"/>
    <p:sldId id="320" r:id="rId81"/>
    <p:sldId id="321" r:id="rId82"/>
    <p:sldId id="322" r:id="rId83"/>
    <p:sldId id="323" r:id="rId84"/>
    <p:sldId id="324" r:id="rId85"/>
    <p:sldId id="325" r:id="rId86"/>
    <p:sldId id="352" r:id="rId87"/>
    <p:sldId id="353" r:id="rId88"/>
    <p:sldId id="326" r:id="rId89"/>
    <p:sldId id="327" r:id="rId90"/>
    <p:sldId id="328" r:id="rId91"/>
    <p:sldId id="331" r:id="rId92"/>
    <p:sldId id="332" r:id="rId93"/>
    <p:sldId id="333" r:id="rId94"/>
    <p:sldId id="334" r:id="rId95"/>
    <p:sldId id="335" r:id="rId9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FF00"/>
    <a:srgbClr val="99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3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618"/>
    </p:cViewPr>
  </p:sorterViewPr>
  <p:notesViewPr>
    <p:cSldViewPr>
      <p:cViewPr varScale="1">
        <p:scale>
          <a:sx n="77" d="100"/>
          <a:sy n="77" d="100"/>
        </p:scale>
        <p:origin x="-1638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viewProps" Target="viewProps.xml"/><Relationship Id="rId10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4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4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2" Type="http://schemas.openxmlformats.org/officeDocument/2006/relationships/image" Target="../media/image23.wmf"/><Relationship Id="rId1" Type="http://schemas.openxmlformats.org/officeDocument/2006/relationships/image" Target="../media/image20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2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3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6C736-E0E3-46FD-B134-35919E9760D5}" type="datetimeFigureOut">
              <a:rPr lang="en-US" smtClean="0"/>
              <a:pPr/>
              <a:t>9/23/2009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Predicted that machines would have 30% chance of passing 5-minute test by the year 2000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E72822-39EC-4284-92EC-8BB2119733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 baseline="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72822-39EC-4284-92EC-8BB2119733A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72822-39EC-4284-92EC-8BB2119733A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72822-39EC-4284-92EC-8BB2119733A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72822-39EC-4284-92EC-8BB2119733A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72822-39EC-4284-92EC-8BB2119733A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72822-39EC-4284-92EC-8BB2119733A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72822-39EC-4284-92EC-8BB2119733A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72822-39EC-4284-92EC-8BB2119733A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72822-39EC-4284-92EC-8BB2119733A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72822-39EC-4284-92EC-8BB2119733A9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72822-39EC-4284-92EC-8BB2119733A9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72822-39EC-4284-92EC-8BB2119733A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72822-39EC-4284-92EC-8BB2119733A9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72822-39EC-4284-92EC-8BB2119733A9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72822-39EC-4284-92EC-8BB2119733A9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72822-39EC-4284-92EC-8BB2119733A9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72822-39EC-4284-92EC-8BB2119733A9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72822-39EC-4284-92EC-8BB2119733A9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72822-39EC-4284-92EC-8BB2119733A9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72822-39EC-4284-92EC-8BB2119733A9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72822-39EC-4284-92EC-8BB2119733A9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72822-39EC-4284-92EC-8BB2119733A9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72822-39EC-4284-92EC-8BB2119733A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72822-39EC-4284-92EC-8BB2119733A9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72822-39EC-4284-92EC-8BB2119733A9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72822-39EC-4284-92EC-8BB2119733A9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72822-39EC-4284-92EC-8BB2119733A9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72822-39EC-4284-92EC-8BB2119733A9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72822-39EC-4284-92EC-8BB2119733A9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72822-39EC-4284-92EC-8BB2119733A9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72822-39EC-4284-92EC-8BB2119733A9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-W11</a:t>
            </a:r>
          </a:p>
          <a:p>
            <a:r>
              <a:rPr lang="en-US" dirty="0" smtClean="0"/>
              <a:t>-W12</a:t>
            </a:r>
          </a:p>
          <a:p>
            <a:r>
              <a:rPr lang="en-US" dirty="0" smtClean="0"/>
              <a:t>-W21</a:t>
            </a:r>
          </a:p>
          <a:p>
            <a:r>
              <a:rPr lang="en-US" dirty="0" smtClean="0"/>
              <a:t>W11 v W12 v W13 v W22</a:t>
            </a:r>
          </a:p>
          <a:p>
            <a:r>
              <a:rPr lang="en-US" dirty="0" smtClean="0"/>
              <a:t>W11 v W21 v W31 v W22</a:t>
            </a:r>
          </a:p>
          <a:p>
            <a:r>
              <a:rPr lang="en-US" dirty="0" smtClean="0"/>
              <a:t>W13 v W22</a:t>
            </a:r>
          </a:p>
          <a:p>
            <a:r>
              <a:rPr lang="en-US" smtClean="0"/>
              <a:t>W31 v W22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72822-39EC-4284-92EC-8BB2119733A9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72822-39EC-4284-92EC-8BB2119733A9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72822-39EC-4284-92EC-8BB2119733A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72822-39EC-4284-92EC-8BB2119733A9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72822-39EC-4284-92EC-8BB2119733A9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72822-39EC-4284-92EC-8BB2119733A9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72822-39EC-4284-92EC-8BB2119733A9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72822-39EC-4284-92EC-8BB2119733A9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72822-39EC-4284-92EC-8BB2119733A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72822-39EC-4284-92EC-8BB2119733A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72822-39EC-4284-92EC-8BB2119733A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72822-39EC-4284-92EC-8BB2119733A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72822-39EC-4284-92EC-8BB2119733A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AB8D2-93D8-4CF6-A28F-00957D37D9F3}" type="datetimeFigureOut">
              <a:rPr lang="en-US" smtClean="0"/>
              <a:pPr/>
              <a:t>9/23/2009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A62EE-3E93-421D-9B80-91C2D6F9E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AB8D2-93D8-4CF6-A28F-00957D37D9F3}" type="datetimeFigureOut">
              <a:rPr lang="en-US" smtClean="0"/>
              <a:pPr/>
              <a:t>9/23/2009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A62EE-3E93-421D-9B80-91C2D6F9E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AB8D2-93D8-4CF6-A28F-00957D37D9F3}" type="datetimeFigureOut">
              <a:rPr lang="en-US" smtClean="0"/>
              <a:pPr/>
              <a:t>9/23/2009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A62EE-3E93-421D-9B80-91C2D6F9E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AB8D2-93D8-4CF6-A28F-00957D37D9F3}" type="datetimeFigureOut">
              <a:rPr lang="en-US" smtClean="0"/>
              <a:pPr/>
              <a:t>9/23/2009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A62EE-3E93-421D-9B80-91C2D6F9E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AB8D2-93D8-4CF6-A28F-00957D37D9F3}" type="datetimeFigureOut">
              <a:rPr lang="en-US" smtClean="0"/>
              <a:pPr/>
              <a:t>9/23/2009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A62EE-3E93-421D-9B80-91C2D6F9E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AB8D2-93D8-4CF6-A28F-00957D37D9F3}" type="datetimeFigureOut">
              <a:rPr lang="en-US" smtClean="0"/>
              <a:pPr/>
              <a:t>9/23/2009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A62EE-3E93-421D-9B80-91C2D6F9E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AB8D2-93D8-4CF6-A28F-00957D37D9F3}" type="datetimeFigureOut">
              <a:rPr lang="en-US" smtClean="0"/>
              <a:pPr/>
              <a:t>9/23/2009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A62EE-3E93-421D-9B80-91C2D6F9E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AB8D2-93D8-4CF6-A28F-00957D37D9F3}" type="datetimeFigureOut">
              <a:rPr lang="en-US" smtClean="0"/>
              <a:pPr/>
              <a:t>9/23/2009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A62EE-3E93-421D-9B80-91C2D6F9E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AB8D2-93D8-4CF6-A28F-00957D37D9F3}" type="datetimeFigureOut">
              <a:rPr lang="en-US" smtClean="0"/>
              <a:pPr/>
              <a:t>9/23/2009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A62EE-3E93-421D-9B80-91C2D6F9E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AB8D2-93D8-4CF6-A28F-00957D37D9F3}" type="datetimeFigureOut">
              <a:rPr lang="en-US" smtClean="0"/>
              <a:pPr/>
              <a:t>9/23/2009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A62EE-3E93-421D-9B80-91C2D6F9E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AB8D2-93D8-4CF6-A28F-00957D37D9F3}" type="datetimeFigureOut">
              <a:rPr lang="en-US" smtClean="0"/>
              <a:pPr/>
              <a:t>9/23/2009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A62EE-3E93-421D-9B80-91C2D6F9E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AB8D2-93D8-4CF6-A28F-00957D37D9F3}" type="datetimeFigureOut">
              <a:rPr lang="en-US" smtClean="0"/>
              <a:pPr/>
              <a:t>9/23/2009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A62EE-3E93-421D-9B80-91C2D6F9E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hyperlink" Target="http://eecs.wsu.edu/~cook/ai/lectures/movies/witch.rm" TargetMode="Externa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34.xm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4.bin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8.bin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7.bin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29.bin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31.bin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33.bin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oleObject" Target="../embeddings/oleObject39.bin"/><Relationship Id="rId4" Type="http://schemas.openxmlformats.org/officeDocument/2006/relationships/oleObject" Target="../embeddings/oleObject3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43.bin"/><Relationship Id="rId5" Type="http://schemas.openxmlformats.org/officeDocument/2006/relationships/oleObject" Target="../embeddings/oleObject42.bin"/><Relationship Id="rId4" Type="http://schemas.openxmlformats.org/officeDocument/2006/relationships/oleObject" Target="../embeddings/oleObject41.bin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oleObject" Target="../embeddings/oleObject45.bin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5" Type="http://schemas.openxmlformats.org/officeDocument/2006/relationships/oleObject" Target="../embeddings/oleObject48.bin"/><Relationship Id="rId4" Type="http://schemas.openxmlformats.org/officeDocument/2006/relationships/oleObject" Target="../embeddings/oleObject47.bin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4" Type="http://schemas.openxmlformats.org/officeDocument/2006/relationships/oleObject" Target="../embeddings/oleObject51.bin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5" Type="http://schemas.openxmlformats.org/officeDocument/2006/relationships/oleObject" Target="../embeddings/oleObject54.bin"/><Relationship Id="rId4" Type="http://schemas.openxmlformats.org/officeDocument/2006/relationships/oleObject" Target="../embeddings/oleObject53.bin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5" Type="http://schemas.openxmlformats.org/officeDocument/2006/relationships/oleObject" Target="../embeddings/oleObject57.bin"/><Relationship Id="rId4" Type="http://schemas.openxmlformats.org/officeDocument/2006/relationships/oleObject" Target="../embeddings/oleObject56.bin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5" Type="http://schemas.openxmlformats.org/officeDocument/2006/relationships/oleObject" Target="../embeddings/oleObject60.bin"/><Relationship Id="rId4" Type="http://schemas.openxmlformats.org/officeDocument/2006/relationships/oleObject" Target="../embeddings/oleObject59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5.vml"/><Relationship Id="rId5" Type="http://schemas.openxmlformats.org/officeDocument/2006/relationships/oleObject" Target="../embeddings/oleObject62.bin"/><Relationship Id="rId4" Type="http://schemas.openxmlformats.org/officeDocument/2006/relationships/oleObject" Target="../embeddings/oleObject61.bin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66.bin"/><Relationship Id="rId5" Type="http://schemas.openxmlformats.org/officeDocument/2006/relationships/oleObject" Target="../embeddings/oleObject65.bin"/><Relationship Id="rId4" Type="http://schemas.openxmlformats.org/officeDocument/2006/relationships/oleObject" Target="../embeddings/oleObject64.bin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7.bin"/><Relationship Id="rId7" Type="http://schemas.openxmlformats.org/officeDocument/2006/relationships/oleObject" Target="../embeddings/oleObject7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70.bin"/><Relationship Id="rId5" Type="http://schemas.openxmlformats.org/officeDocument/2006/relationships/oleObject" Target="../embeddings/oleObject69.bin"/><Relationship Id="rId4" Type="http://schemas.openxmlformats.org/officeDocument/2006/relationships/oleObject" Target="../embeddings/oleObject68.bin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4" Type="http://schemas.openxmlformats.org/officeDocument/2006/relationships/oleObject" Target="../embeddings/oleObject73.bin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6" Type="http://schemas.openxmlformats.org/officeDocument/2006/relationships/oleObject" Target="../embeddings/oleObject79.bin"/><Relationship Id="rId5" Type="http://schemas.openxmlformats.org/officeDocument/2006/relationships/oleObject" Target="../embeddings/oleObject78.bin"/><Relationship Id="rId4" Type="http://schemas.openxmlformats.org/officeDocument/2006/relationships/oleObject" Target="../embeddings/oleObject7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CptS</a:t>
            </a:r>
            <a:r>
              <a:rPr lang="en-US" dirty="0" smtClean="0"/>
              <a:t> 440 / 540</a:t>
            </a:r>
            <a:br>
              <a:rPr lang="en-US" dirty="0" smtClean="0"/>
            </a:br>
            <a:r>
              <a:rPr lang="en-US" dirty="0" smtClean="0"/>
              <a:t>Artificial Intelligence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Knowledge Representation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Sample Run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" name="Picture 2" descr="a0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90800" y="1409700"/>
            <a:ext cx="3924300" cy="54483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Sample Run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 descr="a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90800" y="1409700"/>
            <a:ext cx="3924300" cy="54483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Sample Run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" name="Picture 2" descr="a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90800" y="1409700"/>
            <a:ext cx="3924300" cy="54483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Sample Run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" name="Picture 2" descr="a3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90800" y="1409700"/>
            <a:ext cx="3924300" cy="54483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Sample Run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" name="Picture 2" descr="a4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90800" y="1409700"/>
            <a:ext cx="3924300" cy="54483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Sample Run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" name="Picture 2" descr="a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67000" y="1409700"/>
            <a:ext cx="3924300" cy="54483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Sample Run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" name="Picture 2" descr="a6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67000" y="1409700"/>
            <a:ext cx="3924300" cy="54483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Sample Run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" name="Picture 2" descr="a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90800" y="1409700"/>
            <a:ext cx="3924300" cy="54483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Sample Run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" name="Picture 2" descr="a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" y="1409700"/>
            <a:ext cx="3924300" cy="54483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953000" y="1524000"/>
            <a:ext cx="407913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Now we look at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How to represent facts / beliefs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 “There is a pit in (2,2) or (3,1)”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How to make inferences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 “No breeze in (1,2), so pit in (3,1)”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Representation, Reasoning and Logic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Sentence: Individual piece of knowledge </a:t>
            </a:r>
            <a:br>
              <a:rPr lang="en-US" dirty="0" smtClean="0"/>
            </a:br>
            <a:r>
              <a:rPr lang="en-US" dirty="0" smtClean="0"/>
              <a:t>- English sentence forms one piece of knowledge in English language </a:t>
            </a:r>
            <a:br>
              <a:rPr lang="en-US" dirty="0" smtClean="0"/>
            </a:br>
            <a:r>
              <a:rPr lang="en-US" dirty="0" smtClean="0"/>
              <a:t>- Statement in C forms one piece of knowledge in C programming language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Syntax: Form used to represent sentences </a:t>
            </a:r>
            <a:br>
              <a:rPr lang="en-US" dirty="0" smtClean="0"/>
            </a:br>
            <a:r>
              <a:rPr lang="en-US" dirty="0" smtClean="0"/>
              <a:t>- Syntax of C indicates legal combinations of symbols 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smtClean="0">
                <a:solidFill>
                  <a:srgbClr val="FF0000"/>
                </a:solidFill>
              </a:rPr>
              <a:t>a = 2 + 3; </a:t>
            </a:r>
            <a:r>
              <a:rPr lang="en-US" dirty="0" smtClean="0"/>
              <a:t>is legal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smtClean="0">
                <a:solidFill>
                  <a:srgbClr val="FF0000"/>
                </a:solidFill>
              </a:rPr>
              <a:t>a = + 2 3 </a:t>
            </a:r>
            <a:r>
              <a:rPr lang="en-US" dirty="0" smtClean="0"/>
              <a:t>is not legal</a:t>
            </a:r>
          </a:p>
          <a:p>
            <a:pPr>
              <a:buNone/>
            </a:pPr>
            <a:r>
              <a:rPr lang="en-US" dirty="0" smtClean="0"/>
              <a:t>	- Syntax alone does not indicate meaning 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Semantics: Mapping from sentences to facts in the world </a:t>
            </a:r>
            <a:br>
              <a:rPr lang="en-US" dirty="0" smtClean="0"/>
            </a:br>
            <a:r>
              <a:rPr lang="en-US" dirty="0" smtClean="0"/>
              <a:t>- They define the truth of a sentence in a “possible world”</a:t>
            </a:r>
            <a:br>
              <a:rPr lang="en-US" dirty="0" smtClean="0"/>
            </a:br>
            <a:r>
              <a:rPr lang="en-US" dirty="0" smtClean="0"/>
              <a:t>- Add the values of 2 and 3, store them in the memory location indicated by variable a</a:t>
            </a:r>
          </a:p>
          <a:p>
            <a:r>
              <a:rPr lang="en-US" dirty="0" smtClean="0"/>
              <a:t>In the language of arithmetic: 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x + 2 &gt;= y  </a:t>
            </a:r>
            <a:r>
              <a:rPr lang="en-US" dirty="0" smtClean="0"/>
              <a:t>is a sentence 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x2 + y &gt;  </a:t>
            </a:r>
            <a:r>
              <a:rPr lang="en-US" dirty="0" smtClean="0"/>
              <a:t>is not a sentence 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x + 2 &gt;= y  </a:t>
            </a:r>
            <a:r>
              <a:rPr lang="en-US" dirty="0" smtClean="0"/>
              <a:t>is true in all worlds 	where the number </a:t>
            </a:r>
            <a:r>
              <a:rPr lang="en-US" dirty="0" smtClean="0">
                <a:solidFill>
                  <a:srgbClr val="FF0000"/>
                </a:solidFill>
              </a:rPr>
              <a:t>x + 2 </a:t>
            </a:r>
            <a:r>
              <a:rPr lang="en-US" dirty="0" smtClean="0"/>
              <a:t>is</a:t>
            </a:r>
          </a:p>
          <a:p>
            <a:pPr>
              <a:buNone/>
            </a:pPr>
            <a:r>
              <a:rPr lang="en-US" dirty="0" smtClean="0"/>
              <a:t>		no less than the number </a:t>
            </a:r>
            <a:r>
              <a:rPr lang="en-US" dirty="0" smtClean="0">
                <a:solidFill>
                  <a:srgbClr val="FF0000"/>
                </a:solidFill>
              </a:rPr>
              <a:t>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 x + 2 &gt;= y </a:t>
            </a:r>
            <a:r>
              <a:rPr lang="en-US" dirty="0" smtClean="0"/>
              <a:t>is true in a world where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rgbClr val="FF0000"/>
                </a:solidFill>
              </a:rPr>
              <a:t>x = 7, y = 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 x + 2 &gt;= y </a:t>
            </a:r>
            <a:r>
              <a:rPr lang="en-US" dirty="0" smtClean="0"/>
              <a:t>is false in a world where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rgbClr val="FF0000"/>
                </a:solidFill>
              </a:rPr>
              <a:t>x = 0, y = 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Knowledge Representation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500" y="2490788"/>
            <a:ext cx="5715000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Entailment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458200" cy="24384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There can exist a relationship between items in the language</a:t>
            </a:r>
          </a:p>
          <a:p>
            <a:pPr lvl="1"/>
            <a:r>
              <a:rPr lang="en-US" dirty="0" smtClean="0"/>
              <a:t>Sentences “entail” sentences (representation level)</a:t>
            </a:r>
          </a:p>
          <a:p>
            <a:pPr lvl="1"/>
            <a:r>
              <a:rPr lang="en-US" dirty="0" smtClean="0"/>
              <a:t>Facts “follow” from facts (real world)</a:t>
            </a:r>
          </a:p>
          <a:p>
            <a:r>
              <a:rPr lang="en-US" dirty="0" smtClean="0"/>
              <a:t>Entail / Follow mean the new item is true if the old items are true</a:t>
            </a:r>
          </a:p>
          <a:p>
            <a:r>
              <a:rPr lang="en-US" dirty="0" smtClean="0"/>
              <a:t>A collection of sentences, or knowledge base (KB), entail a sentence</a:t>
            </a:r>
          </a:p>
          <a:p>
            <a:pPr lvl="1"/>
            <a:r>
              <a:rPr lang="en-US" dirty="0" smtClean="0"/>
              <a:t>KB |= sentence</a:t>
            </a:r>
          </a:p>
          <a:p>
            <a:pPr lvl="1"/>
            <a:r>
              <a:rPr lang="en-US" dirty="0" smtClean="0"/>
              <a:t>KB entails the sentence </a:t>
            </a:r>
            <a:r>
              <a:rPr lang="en-US" dirty="0" err="1" smtClean="0"/>
              <a:t>iff</a:t>
            </a:r>
            <a:r>
              <a:rPr lang="en-US" dirty="0" smtClean="0"/>
              <a:t> the sentence is true in all worlds where the KB is true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09800" y="3886200"/>
            <a:ext cx="9906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Sentences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86400" y="3886200"/>
            <a:ext cx="9906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Sentence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8400" y="6172200"/>
            <a:ext cx="5334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Facts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5000" y="6172200"/>
            <a:ext cx="4572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Fact</a:t>
            </a:r>
            <a:endParaRPr lang="en-US" b="1" dirty="0">
              <a:solidFill>
                <a:schemeClr val="accent5"/>
              </a:solidFill>
            </a:endParaRPr>
          </a:p>
        </p:txBody>
      </p:sp>
      <p:cxnSp>
        <p:nvCxnSpPr>
          <p:cNvPr id="9" name="Straight Connector 8"/>
          <p:cNvCxnSpPr>
            <a:stCxn id="4" idx="2"/>
            <a:endCxn id="6" idx="0"/>
          </p:cNvCxnSpPr>
          <p:nvPr/>
        </p:nvCxnSpPr>
        <p:spPr>
          <a:xfrm rot="5400000">
            <a:off x="1700600" y="5167699"/>
            <a:ext cx="2009001" cy="1588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4938305" y="5166905"/>
            <a:ext cx="2009001" cy="1588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276600" y="4024700"/>
            <a:ext cx="2209800" cy="139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276600" y="6310700"/>
            <a:ext cx="2209800" cy="139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371600" y="5029200"/>
            <a:ext cx="5791200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62000" y="4648200"/>
            <a:ext cx="16002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Representation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2000" y="5181600"/>
            <a:ext cx="6858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World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962400" y="3685401"/>
            <a:ext cx="762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b="1" dirty="0" smtClean="0"/>
              <a:t>Entails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962400" y="5971401"/>
            <a:ext cx="762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b="1" dirty="0" smtClean="0"/>
              <a:t>Follows</a:t>
            </a:r>
            <a:endParaRPr lang="en-US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2514600" y="4218801"/>
            <a:ext cx="76200" cy="193899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b="1" dirty="0" smtClean="0"/>
              <a:t>Semantics</a:t>
            </a:r>
            <a:endParaRPr lang="en-US" sz="1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6019800" y="4233208"/>
            <a:ext cx="76200" cy="193899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b="1" dirty="0" smtClean="0"/>
              <a:t>Semantics</a:t>
            </a:r>
            <a:endParaRPr lang="en-US" sz="1400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Entailment Examples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KB</a:t>
            </a:r>
          </a:p>
          <a:p>
            <a:pPr lvl="1"/>
            <a:r>
              <a:rPr lang="en-US" dirty="0" smtClean="0"/>
              <a:t>The Giants won</a:t>
            </a:r>
          </a:p>
          <a:p>
            <a:pPr lvl="1"/>
            <a:r>
              <a:rPr lang="en-US" dirty="0" smtClean="0"/>
              <a:t>The Reds won</a:t>
            </a:r>
          </a:p>
          <a:p>
            <a:r>
              <a:rPr lang="en-US" dirty="0" smtClean="0"/>
              <a:t>Entails</a:t>
            </a:r>
          </a:p>
          <a:p>
            <a:pPr lvl="1"/>
            <a:r>
              <a:rPr lang="en-US" dirty="0" smtClean="0"/>
              <a:t>Either the Giants won or the Reds won</a:t>
            </a:r>
          </a:p>
          <a:p>
            <a:r>
              <a:rPr lang="en-US" dirty="0" smtClean="0"/>
              <a:t>KB</a:t>
            </a:r>
          </a:p>
          <a:p>
            <a:pPr lvl="1"/>
            <a:r>
              <a:rPr lang="en-US" dirty="0" smtClean="0"/>
              <a:t>To get a perfect score your program must be turned in today</a:t>
            </a:r>
          </a:p>
          <a:p>
            <a:pPr lvl="1"/>
            <a:r>
              <a:rPr lang="en-US" dirty="0" smtClean="0"/>
              <a:t>I always get perfect scores</a:t>
            </a:r>
          </a:p>
          <a:p>
            <a:r>
              <a:rPr lang="en-US" dirty="0" smtClean="0"/>
              <a:t>Entails</a:t>
            </a:r>
          </a:p>
          <a:p>
            <a:pPr lvl="1"/>
            <a:r>
              <a:rPr lang="en-US" dirty="0" smtClean="0"/>
              <a:t>I turned in my program today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KB</a:t>
            </a:r>
          </a:p>
          <a:p>
            <a:pPr lvl="1"/>
            <a:r>
              <a:rPr lang="en-US" dirty="0" err="1" smtClean="0"/>
              <a:t>CookLectures</a:t>
            </a:r>
            <a:r>
              <a:rPr lang="en-US" dirty="0" smtClean="0"/>
              <a:t> -&gt;           </a:t>
            </a:r>
            <a:r>
              <a:rPr lang="en-US" dirty="0" err="1" smtClean="0"/>
              <a:t>TodayIsTuesday</a:t>
            </a:r>
            <a:r>
              <a:rPr lang="en-US" dirty="0" smtClean="0"/>
              <a:t> v </a:t>
            </a:r>
            <a:r>
              <a:rPr lang="en-US" dirty="0" err="1" smtClean="0"/>
              <a:t>TodayIsThursday</a:t>
            </a:r>
            <a:endParaRPr lang="en-US" dirty="0" smtClean="0"/>
          </a:p>
          <a:p>
            <a:pPr lvl="1"/>
            <a:r>
              <a:rPr lang="en-US" dirty="0" smtClean="0"/>
              <a:t>- </a:t>
            </a:r>
            <a:r>
              <a:rPr lang="en-US" dirty="0" err="1" smtClean="0"/>
              <a:t>TodayIsThursday</a:t>
            </a:r>
            <a:endParaRPr lang="en-US" dirty="0" smtClean="0"/>
          </a:p>
          <a:p>
            <a:pPr lvl="1"/>
            <a:r>
              <a:rPr lang="en-US" dirty="0" err="1" smtClean="0"/>
              <a:t>TodayIsSaturday</a:t>
            </a:r>
            <a:r>
              <a:rPr lang="en-US" dirty="0" smtClean="0"/>
              <a:t> -&gt; </a:t>
            </a:r>
            <a:r>
              <a:rPr lang="en-US" dirty="0" err="1" smtClean="0"/>
              <a:t>SleepLate</a:t>
            </a:r>
            <a:endParaRPr lang="en-US" dirty="0" smtClean="0"/>
          </a:p>
          <a:p>
            <a:pPr lvl="1"/>
            <a:r>
              <a:rPr lang="en-US" dirty="0" smtClean="0"/>
              <a:t>Rainy -&gt; </a:t>
            </a:r>
            <a:r>
              <a:rPr lang="en-US" dirty="0" err="1" smtClean="0"/>
              <a:t>GrassIsWet</a:t>
            </a:r>
            <a:endParaRPr lang="en-US" dirty="0" smtClean="0"/>
          </a:p>
          <a:p>
            <a:pPr lvl="1"/>
            <a:r>
              <a:rPr lang="en-US" dirty="0" err="1" smtClean="0"/>
              <a:t>CookLectures</a:t>
            </a:r>
            <a:r>
              <a:rPr lang="en-US" dirty="0" smtClean="0"/>
              <a:t> v </a:t>
            </a:r>
            <a:r>
              <a:rPr lang="en-US" dirty="0" err="1" smtClean="0"/>
              <a:t>TodayIsSaturday</a:t>
            </a:r>
            <a:endParaRPr lang="en-US" dirty="0" smtClean="0"/>
          </a:p>
          <a:p>
            <a:pPr lvl="1"/>
            <a:r>
              <a:rPr lang="en-US" dirty="0" smtClean="0"/>
              <a:t>- </a:t>
            </a:r>
            <a:r>
              <a:rPr lang="en-US" dirty="0" err="1" smtClean="0"/>
              <a:t>SleepLate</a:t>
            </a:r>
            <a:endParaRPr lang="en-US" dirty="0" smtClean="0"/>
          </a:p>
          <a:p>
            <a:r>
              <a:rPr lang="en-US" dirty="0" smtClean="0"/>
              <a:t>Which of these are correct entailments?</a:t>
            </a:r>
          </a:p>
          <a:p>
            <a:pPr lvl="1"/>
            <a:r>
              <a:rPr lang="en-US" dirty="0" smtClean="0"/>
              <a:t> - </a:t>
            </a:r>
            <a:r>
              <a:rPr lang="en-US" dirty="0" err="1" smtClean="0"/>
              <a:t>Sleeplate</a:t>
            </a:r>
            <a:endParaRPr lang="en-US" dirty="0" smtClean="0"/>
          </a:p>
          <a:p>
            <a:pPr lvl="1"/>
            <a:r>
              <a:rPr lang="en-US" dirty="0" err="1" smtClean="0"/>
              <a:t>GrassIsWet</a:t>
            </a:r>
            <a:endParaRPr lang="en-US" dirty="0" smtClean="0"/>
          </a:p>
          <a:p>
            <a:pPr lvl="1"/>
            <a:r>
              <a:rPr lang="en-US" dirty="0" smtClean="0"/>
              <a:t>- </a:t>
            </a:r>
            <a:r>
              <a:rPr lang="en-US" dirty="0" err="1" smtClean="0"/>
              <a:t>SleepLate</a:t>
            </a:r>
            <a:r>
              <a:rPr lang="en-US" dirty="0" smtClean="0"/>
              <a:t> v </a:t>
            </a:r>
            <a:r>
              <a:rPr lang="en-US" dirty="0" err="1" smtClean="0"/>
              <a:t>GrassIsWet</a:t>
            </a:r>
            <a:endParaRPr lang="en-US" dirty="0" smtClean="0"/>
          </a:p>
          <a:p>
            <a:pPr lvl="1"/>
            <a:r>
              <a:rPr lang="en-US" dirty="0" err="1" smtClean="0"/>
              <a:t>TodayIsTuesday</a:t>
            </a:r>
            <a:endParaRPr lang="en-US" dirty="0" smtClean="0"/>
          </a:p>
          <a:p>
            <a:pPr lvl="1"/>
            <a:r>
              <a:rPr lang="en-US" dirty="0" smtClean="0"/>
              <a:t>True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Models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Logicians frequently use </a:t>
            </a:r>
            <a:r>
              <a:rPr lang="en-US" dirty="0" smtClean="0">
                <a:solidFill>
                  <a:srgbClr val="0000CC"/>
                </a:solidFill>
              </a:rPr>
              <a:t>models</a:t>
            </a:r>
            <a:r>
              <a:rPr lang="en-US" dirty="0" smtClean="0"/>
              <a:t>, which are formally structured worlds with respect to which truth can be evaluated. These are our “possible worlds”. </a:t>
            </a:r>
          </a:p>
          <a:p>
            <a:r>
              <a:rPr lang="en-US" dirty="0" smtClean="0"/>
              <a:t>M is a </a:t>
            </a:r>
            <a:r>
              <a:rPr lang="en-US" dirty="0" smtClean="0">
                <a:solidFill>
                  <a:srgbClr val="0000CC"/>
                </a:solidFill>
              </a:rPr>
              <a:t>model</a:t>
            </a:r>
            <a:r>
              <a:rPr lang="en-US" dirty="0" smtClean="0"/>
              <a:t> of a sentence s if s is true in M. </a:t>
            </a:r>
          </a:p>
          <a:p>
            <a:r>
              <a:rPr lang="en-US" dirty="0" smtClean="0"/>
              <a:t>M(s) is the set of all </a:t>
            </a:r>
            <a:r>
              <a:rPr lang="en-US" dirty="0" smtClean="0">
                <a:solidFill>
                  <a:srgbClr val="0000CC"/>
                </a:solidFill>
              </a:rPr>
              <a:t>models</a:t>
            </a:r>
            <a:r>
              <a:rPr lang="en-US" dirty="0" smtClean="0"/>
              <a:t> of s. </a:t>
            </a:r>
          </a:p>
          <a:p>
            <a:r>
              <a:rPr lang="en-US" dirty="0" smtClean="0"/>
              <a:t>KB </a:t>
            </a:r>
            <a:r>
              <a:rPr lang="en-US" dirty="0" smtClean="0">
                <a:solidFill>
                  <a:srgbClr val="0000CC"/>
                </a:solidFill>
              </a:rPr>
              <a:t>entails</a:t>
            </a:r>
            <a:r>
              <a:rPr lang="en-US" dirty="0" smtClean="0"/>
              <a:t> s (KB |= s) if and only if M(KB) is a subset of M(s) </a:t>
            </a:r>
          </a:p>
          <a:p>
            <a:r>
              <a:rPr lang="en-US" dirty="0" smtClean="0"/>
              <a:t>For example, KB = Giants won and Reds won,        s = Giants won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Entailment in the </a:t>
            </a:r>
            <a:r>
              <a:rPr lang="en-US" dirty="0" err="1" smtClean="0">
                <a:solidFill>
                  <a:srgbClr val="FF0000"/>
                </a:solidFill>
              </a:rPr>
              <a:t>Wumpus</a:t>
            </a:r>
            <a:r>
              <a:rPr lang="en-US" dirty="0" smtClean="0">
                <a:solidFill>
                  <a:srgbClr val="FF0000"/>
                </a:solidFill>
              </a:rPr>
              <a:t> World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94237"/>
            <a:ext cx="8229600" cy="21637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Situation after detecting nothing in [1,1], moving right, breeze in [2,1] </a:t>
            </a:r>
          </a:p>
          <a:p>
            <a:r>
              <a:rPr lang="en-US" dirty="0" smtClean="0"/>
              <a:t>Consider possible models for the situation (the region around the visited squares) assuming only pits, no </a:t>
            </a:r>
            <a:r>
              <a:rPr lang="en-US" dirty="0" err="1" smtClean="0"/>
              <a:t>wumpi</a:t>
            </a:r>
            <a:r>
              <a:rPr lang="en-US" dirty="0" smtClean="0"/>
              <a:t> </a:t>
            </a:r>
          </a:p>
          <a:p>
            <a:r>
              <a:rPr lang="en-US" dirty="0" smtClean="0"/>
              <a:t>3 Boolean choices, so there are 8 possible models </a:t>
            </a:r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38463" y="1143000"/>
            <a:ext cx="3267075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Wumpus</a:t>
            </a:r>
            <a:r>
              <a:rPr lang="en-US" dirty="0" smtClean="0">
                <a:solidFill>
                  <a:srgbClr val="FF0000"/>
                </a:solidFill>
              </a:rPr>
              <a:t> Models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38313" y="1219200"/>
            <a:ext cx="5667375" cy="443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Wumpus</a:t>
            </a:r>
            <a:r>
              <a:rPr lang="en-US" dirty="0" smtClean="0">
                <a:solidFill>
                  <a:srgbClr val="FF0000"/>
                </a:solidFill>
              </a:rPr>
              <a:t> Models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57338" y="1143000"/>
            <a:ext cx="6029325" cy="462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981200" y="5943600"/>
            <a:ext cx="5239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KB = </a:t>
            </a:r>
            <a:r>
              <a:rPr lang="en-US" sz="2400" dirty="0" err="1" smtClean="0"/>
              <a:t>wumpus</a:t>
            </a:r>
            <a:r>
              <a:rPr lang="en-US" sz="2400" dirty="0" smtClean="0"/>
              <a:t> world rules + observations</a:t>
            </a:r>
            <a:endParaRPr lang="en-US" sz="2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Wumpus</a:t>
            </a:r>
            <a:r>
              <a:rPr lang="en-US" dirty="0" smtClean="0">
                <a:solidFill>
                  <a:srgbClr val="FF0000"/>
                </a:solidFill>
              </a:rPr>
              <a:t> Models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5943600"/>
            <a:ext cx="42714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KB = </a:t>
            </a:r>
            <a:r>
              <a:rPr lang="en-US" dirty="0" err="1" smtClean="0"/>
              <a:t>wumpus</a:t>
            </a:r>
            <a:r>
              <a:rPr lang="en-US" dirty="0" smtClean="0"/>
              <a:t> world rules + observations</a:t>
            </a:r>
          </a:p>
          <a:p>
            <a:r>
              <a:rPr lang="en-US" dirty="0" smtClean="0"/>
              <a:t>Possible conclusion:  alpha1 = “[1,2] is safe”</a:t>
            </a:r>
          </a:p>
          <a:p>
            <a:r>
              <a:rPr lang="en-US" dirty="0" smtClean="0"/>
              <a:t>KB |= alpha1, proved by </a:t>
            </a:r>
            <a:r>
              <a:rPr lang="en-US" dirty="0" smtClean="0">
                <a:solidFill>
                  <a:schemeClr val="accent5"/>
                </a:solidFill>
              </a:rPr>
              <a:t>model checking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3988" y="990600"/>
            <a:ext cx="6296025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Wumpus</a:t>
            </a:r>
            <a:r>
              <a:rPr lang="en-US" dirty="0" smtClean="0">
                <a:solidFill>
                  <a:srgbClr val="FF0000"/>
                </a:solidFill>
              </a:rPr>
              <a:t> Models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5943600"/>
            <a:ext cx="39851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KB = </a:t>
            </a:r>
            <a:r>
              <a:rPr lang="en-US" dirty="0" err="1" smtClean="0"/>
              <a:t>wumpus</a:t>
            </a:r>
            <a:r>
              <a:rPr lang="en-US" dirty="0" smtClean="0"/>
              <a:t> world rules + observations</a:t>
            </a:r>
          </a:p>
          <a:p>
            <a:endParaRPr lang="en-US" dirty="0" smtClean="0"/>
          </a:p>
          <a:p>
            <a:r>
              <a:rPr lang="en-US" dirty="0" smtClean="0"/>
              <a:t>alpha2 = “[2,2] is safe”,    KB |= alpha2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66838" y="1028700"/>
            <a:ext cx="6410325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Straight Connector 6"/>
          <p:cNvCxnSpPr/>
          <p:nvPr/>
        </p:nvCxnSpPr>
        <p:spPr>
          <a:xfrm rot="5400000" flipH="1" flipV="1">
            <a:off x="4610100" y="6591300"/>
            <a:ext cx="304800" cy="22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Inference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Use two different ways: </a:t>
            </a:r>
          </a:p>
          <a:p>
            <a:pPr lvl="1"/>
            <a:r>
              <a:rPr lang="en-US" dirty="0" smtClean="0"/>
              <a:t>Generate new sentences that are entailed by KB </a:t>
            </a:r>
          </a:p>
          <a:p>
            <a:pPr lvl="1"/>
            <a:r>
              <a:rPr lang="en-US" dirty="0" smtClean="0"/>
              <a:t>Determine whether or not sentence is entailed by KB </a:t>
            </a:r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sound</a:t>
            </a:r>
            <a:r>
              <a:rPr lang="en-US" dirty="0" smtClean="0"/>
              <a:t> inference procedure generates only entailed sentences</a:t>
            </a:r>
          </a:p>
          <a:p>
            <a:r>
              <a:rPr lang="en-US" dirty="0" smtClean="0"/>
              <a:t>Modus ponens is sound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Abduction is not sound</a:t>
            </a:r>
          </a:p>
          <a:p>
            <a:r>
              <a:rPr lang="en-US" dirty="0" smtClean="0">
                <a:hlinkClick r:id="rId4"/>
              </a:rPr>
              <a:t>Logic gone bad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41" name="Object 1"/>
          <p:cNvGraphicFramePr>
            <a:graphicFrameLocks noChangeAspect="1"/>
          </p:cNvGraphicFramePr>
          <p:nvPr/>
        </p:nvGraphicFramePr>
        <p:xfrm>
          <a:off x="4953000" y="4343400"/>
          <a:ext cx="1282390" cy="762000"/>
        </p:xfrm>
        <a:graphic>
          <a:graphicData uri="http://schemas.openxmlformats.org/presentationml/2006/ole">
            <p:oleObj spid="_x0000_s10241" name="Equation" r:id="rId5" imgW="660113" imgH="393529" progId="Equation.3">
              <p:embed/>
            </p:oleObj>
          </a:graphicData>
        </a:graphic>
      </p:graphicFrame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5029200" y="5381074"/>
          <a:ext cx="1219200" cy="724452"/>
        </p:xfrm>
        <a:graphic>
          <a:graphicData uri="http://schemas.openxmlformats.org/presentationml/2006/ole">
            <p:oleObj spid="_x0000_s10243" name="Equation" r:id="rId6" imgW="660113" imgH="393529" progId="Equation.3">
              <p:embed/>
            </p:oleObj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Definitions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complete</a:t>
            </a:r>
            <a:r>
              <a:rPr lang="en-US" dirty="0" smtClean="0"/>
              <a:t> inference procedure can generate all entailed sentences from the knowledge base. </a:t>
            </a:r>
          </a:p>
          <a:p>
            <a:r>
              <a:rPr lang="en-US" dirty="0" smtClean="0"/>
              <a:t>The meaning of a sentence is a mapping onto the world (a model). </a:t>
            </a:r>
          </a:p>
          <a:p>
            <a:r>
              <a:rPr lang="en-US" dirty="0" smtClean="0"/>
              <a:t>This mapping is an </a:t>
            </a:r>
            <a:r>
              <a:rPr lang="en-US" dirty="0" smtClean="0">
                <a:solidFill>
                  <a:srgbClr val="FF0000"/>
                </a:solidFill>
              </a:rPr>
              <a:t>interpretation</a:t>
            </a:r>
            <a:r>
              <a:rPr lang="en-US" dirty="0" smtClean="0"/>
              <a:t> (interpretation of Lisp code). </a:t>
            </a:r>
          </a:p>
          <a:p>
            <a:r>
              <a:rPr lang="en-US" dirty="0" smtClean="0"/>
              <a:t>A sentence is </a:t>
            </a:r>
            <a:r>
              <a:rPr lang="en-US" dirty="0" smtClean="0">
                <a:solidFill>
                  <a:srgbClr val="FF0000"/>
                </a:solidFill>
              </a:rPr>
              <a:t>valid</a:t>
            </a:r>
            <a:r>
              <a:rPr lang="en-US" dirty="0" smtClean="0"/>
              <a:t> (necessarily true, tautology) </a:t>
            </a:r>
            <a:r>
              <a:rPr lang="en-US" dirty="0" err="1" smtClean="0"/>
              <a:t>iff</a:t>
            </a:r>
            <a:r>
              <a:rPr lang="en-US" dirty="0" smtClean="0"/>
              <a:t> true under all possible interpretations. </a:t>
            </a:r>
          </a:p>
          <a:p>
            <a:pPr lvl="1"/>
            <a:r>
              <a:rPr lang="en-US" dirty="0" smtClean="0"/>
              <a:t>A  V -A</a:t>
            </a:r>
          </a:p>
          <a:p>
            <a:r>
              <a:rPr lang="en-US" dirty="0" smtClean="0"/>
              <a:t>A could be: </a:t>
            </a:r>
          </a:p>
          <a:p>
            <a:pPr lvl="1"/>
            <a:r>
              <a:rPr lang="en-US" dirty="0" smtClean="0"/>
              <a:t>Stench at [1,1] </a:t>
            </a:r>
          </a:p>
          <a:p>
            <a:pPr lvl="1"/>
            <a:r>
              <a:rPr lang="en-US" dirty="0" smtClean="0"/>
              <a:t>Today is Monday </a:t>
            </a:r>
          </a:p>
          <a:p>
            <a:pPr lvl="1"/>
            <a:r>
              <a:rPr lang="en-US" dirty="0" smtClean="0"/>
              <a:t>2+3=5 </a:t>
            </a:r>
          </a:p>
          <a:p>
            <a:r>
              <a:rPr lang="en-US" dirty="0" smtClean="0"/>
              <a:t>These statements are not valid. </a:t>
            </a:r>
          </a:p>
          <a:p>
            <a:pPr lvl="1"/>
            <a:r>
              <a:rPr lang="en-US" dirty="0" smtClean="0"/>
              <a:t>A ^ -A </a:t>
            </a:r>
          </a:p>
          <a:p>
            <a:pPr lvl="1"/>
            <a:r>
              <a:rPr lang="en-US" dirty="0" smtClean="0"/>
              <a:t>A V B</a:t>
            </a:r>
          </a:p>
          <a:p>
            <a:r>
              <a:rPr lang="en-US" dirty="0" smtClean="0"/>
              <a:t>The last statement is </a:t>
            </a:r>
            <a:r>
              <a:rPr lang="en-US" dirty="0" err="1" smtClean="0">
                <a:solidFill>
                  <a:srgbClr val="FF0000"/>
                </a:solidFill>
              </a:rPr>
              <a:t>satisfiable</a:t>
            </a:r>
            <a:r>
              <a:rPr lang="en-US" dirty="0" smtClean="0"/>
              <a:t>, meaning there exists at least one interpretation that makes the statement true. The previous statement is </a:t>
            </a:r>
            <a:r>
              <a:rPr lang="en-US" dirty="0" err="1" smtClean="0">
                <a:solidFill>
                  <a:srgbClr val="FF0000"/>
                </a:solidFill>
              </a:rPr>
              <a:t>unsatisfiable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Knowledge Representation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When we use search to solve a problem we must </a:t>
            </a:r>
          </a:p>
          <a:p>
            <a:pPr lvl="1"/>
            <a:r>
              <a:rPr lang="en-US" dirty="0" smtClean="0"/>
              <a:t>Capture the knowledge needed to formalize the problem </a:t>
            </a:r>
          </a:p>
          <a:p>
            <a:pPr lvl="1"/>
            <a:r>
              <a:rPr lang="en-US" dirty="0" smtClean="0"/>
              <a:t>Apply a search technique to solve problem </a:t>
            </a:r>
          </a:p>
          <a:p>
            <a:pPr lvl="1"/>
            <a:r>
              <a:rPr lang="en-US" dirty="0" smtClean="0"/>
              <a:t>Execute the problem solution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Logics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86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Logics are formal languages for representing information such that conclusions can be drawn </a:t>
            </a:r>
          </a:p>
          <a:p>
            <a:r>
              <a:rPr lang="en-US" dirty="0" smtClean="0"/>
              <a:t>Logics are characterized by their “primitives” commitments </a:t>
            </a:r>
          </a:p>
          <a:p>
            <a:pPr lvl="1"/>
            <a:r>
              <a:rPr lang="en-US" dirty="0" smtClean="0"/>
              <a:t>Ontological commitment: What exists? Facts? Objects? Time? Beliefs? </a:t>
            </a:r>
          </a:p>
          <a:p>
            <a:pPr lvl="1"/>
            <a:r>
              <a:rPr lang="en-US" dirty="0" smtClean="0"/>
              <a:t>Epistemological commitment: What are the states of knowledge? 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0" y="3505200"/>
          <a:ext cx="7315200" cy="2763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438400"/>
                <a:gridCol w="2438400"/>
                <a:gridCol w="243840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Language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Ontological Commitment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Epistemological Commitment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Propositional logic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facts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true/false/unknown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First-order logic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facts, objects, relations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true/false/unknown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Temporal logic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facts, objects, relations, times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true/false/unknown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Probability theory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facts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value in </a:t>
                      </a:r>
                      <a:r>
                        <a:rPr lang="en-US" dirty="0"/>
                        <a:t>[0, 1]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Fuzzy logic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degree of truth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known interval value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Examples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Propositional logic</a:t>
            </a:r>
          </a:p>
          <a:p>
            <a:pPr lvl="1"/>
            <a:r>
              <a:rPr lang="en-US" dirty="0" smtClean="0"/>
              <a:t>Simple logic</a:t>
            </a:r>
          </a:p>
          <a:p>
            <a:pPr lvl="1"/>
            <a:r>
              <a:rPr lang="en-US" dirty="0" smtClean="0"/>
              <a:t>Symbols represent entire facts </a:t>
            </a:r>
          </a:p>
          <a:p>
            <a:pPr lvl="1"/>
            <a:r>
              <a:rPr lang="en-US" dirty="0" smtClean="0"/>
              <a:t>Boolean connectives (&amp;, v, -&gt;, &lt;=&gt;, ~) </a:t>
            </a:r>
          </a:p>
          <a:p>
            <a:pPr lvl="1"/>
            <a:r>
              <a:rPr lang="en-US" dirty="0" smtClean="0"/>
              <a:t>Propositions (symbols, facts) are either TRUE or FALSE </a:t>
            </a:r>
          </a:p>
          <a:p>
            <a:r>
              <a:rPr lang="en-US" dirty="0" smtClean="0"/>
              <a:t>First-order logic </a:t>
            </a:r>
          </a:p>
          <a:p>
            <a:pPr lvl="1"/>
            <a:r>
              <a:rPr lang="en-US" dirty="0" smtClean="0"/>
              <a:t>Extend propositional logic to include </a:t>
            </a:r>
            <a:br>
              <a:rPr lang="en-US" dirty="0" smtClean="0"/>
            </a:br>
            <a:r>
              <a:rPr lang="en-US" dirty="0" smtClean="0"/>
              <a:t>variables, quantifiers, functions, objects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Propositional Logic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Proposition symbols P, Q, etc., are sentences</a:t>
            </a:r>
          </a:p>
          <a:p>
            <a:r>
              <a:rPr lang="en-US" dirty="0" smtClean="0"/>
              <a:t>The true/false value of propositions and combinations of propositions can be calculated using a truth table</a:t>
            </a:r>
          </a:p>
          <a:p>
            <a:r>
              <a:rPr lang="en-US" dirty="0" smtClean="0"/>
              <a:t>If P and S are sentences, then so are </a:t>
            </a:r>
            <a:r>
              <a:rPr lang="en-US" dirty="0" smtClean="0">
                <a:solidFill>
                  <a:srgbClr val="FF0000"/>
                </a:solidFill>
              </a:rPr>
              <a:t>–P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P^Q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PvQ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P-&gt;Q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P&lt;-&gt;Q</a:t>
            </a:r>
          </a:p>
          <a:p>
            <a:r>
              <a:rPr lang="en-US" dirty="0" smtClean="0"/>
              <a:t>An interpretation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 consists of an assignment of truth values to all proposition symbols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(S) </a:t>
            </a:r>
          </a:p>
          <a:p>
            <a:pPr lvl="1"/>
            <a:r>
              <a:rPr lang="en-US" dirty="0" smtClean="0"/>
              <a:t>An interpretation is a logician's word for what is often called a “possible world”</a:t>
            </a:r>
          </a:p>
          <a:p>
            <a:pPr lvl="1"/>
            <a:r>
              <a:rPr lang="en-US" dirty="0" smtClean="0"/>
              <a:t>Given 3 proposition symbols P, Q, and R, there are 8 interpretations</a:t>
            </a:r>
          </a:p>
          <a:p>
            <a:pPr lvl="1"/>
            <a:r>
              <a:rPr lang="en-US" dirty="0" smtClean="0"/>
              <a:t>Given n proposition symbols, there are 2</a:t>
            </a:r>
            <a:r>
              <a:rPr lang="en-US" baseline="30000" dirty="0" smtClean="0"/>
              <a:t>n</a:t>
            </a:r>
            <a:r>
              <a:rPr lang="en-US" dirty="0" smtClean="0"/>
              <a:t> interpretations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To determine the truth of a complex statement for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, we can</a:t>
            </a:r>
          </a:p>
          <a:p>
            <a:pPr lvl="1"/>
            <a:r>
              <a:rPr lang="en-US" dirty="0" smtClean="0"/>
              <a:t>Substitute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's truth value for every symbol</a:t>
            </a:r>
          </a:p>
          <a:p>
            <a:pPr lvl="1"/>
            <a:r>
              <a:rPr lang="en-US" dirty="0" smtClean="0"/>
              <a:t>Use truth tables to reduce the statement to a single truth value</a:t>
            </a:r>
          </a:p>
          <a:p>
            <a:pPr lvl="1"/>
            <a:r>
              <a:rPr lang="en-US" dirty="0" smtClean="0"/>
              <a:t>End result is a single truth value, either True or False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Propositional Logic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524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For propositional logic, a row in the truth table is one interpretation </a:t>
            </a:r>
          </a:p>
          <a:p>
            <a:r>
              <a:rPr lang="en-US" dirty="0" smtClean="0"/>
              <a:t>A logic is </a:t>
            </a:r>
            <a:r>
              <a:rPr lang="en-US" dirty="0" smtClean="0">
                <a:solidFill>
                  <a:srgbClr val="FF0000"/>
                </a:solidFill>
              </a:rPr>
              <a:t>monotonic</a:t>
            </a:r>
            <a:r>
              <a:rPr lang="en-US" dirty="0" smtClean="0"/>
              <a:t> as long as entailed sentences are preserved as more knowledge is added </a:t>
            </a:r>
            <a:endParaRPr lang="en-US" dirty="0"/>
          </a:p>
        </p:txBody>
      </p:sp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3823166"/>
            <a:ext cx="9144000" cy="1658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Rules of Inference for Propositional Logic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spcAft>
                <a:spcPts val="9000"/>
              </a:spcAft>
            </a:pPr>
            <a:r>
              <a:rPr lang="en-US" dirty="0" smtClean="0"/>
              <a:t>Modus ponens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And introduction</a:t>
            </a:r>
          </a:p>
          <a:p>
            <a:pPr>
              <a:spcAft>
                <a:spcPts val="3000"/>
              </a:spcAft>
            </a:pPr>
            <a:r>
              <a:rPr lang="en-US" dirty="0" smtClean="0"/>
              <a:t>Or introduction</a:t>
            </a:r>
          </a:p>
          <a:p>
            <a:pPr>
              <a:spcAft>
                <a:spcPts val="3600"/>
              </a:spcAft>
            </a:pPr>
            <a:r>
              <a:rPr lang="en-US" dirty="0" smtClean="0"/>
              <a:t>And elimination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Double-negation elimination</a:t>
            </a:r>
          </a:p>
          <a:p>
            <a:pPr>
              <a:spcAft>
                <a:spcPts val="7200"/>
              </a:spcAft>
            </a:pPr>
            <a:r>
              <a:rPr lang="en-US" dirty="0" smtClean="0"/>
              <a:t>Unit resolution</a:t>
            </a:r>
          </a:p>
          <a:p>
            <a:pPr>
              <a:spcAft>
                <a:spcPts val="4800"/>
              </a:spcAft>
            </a:pPr>
            <a:r>
              <a:rPr lang="en-US" dirty="0" smtClean="0"/>
              <a:t>Resolution</a:t>
            </a:r>
            <a:endParaRPr lang="en-US" dirty="0"/>
          </a:p>
        </p:txBody>
      </p:sp>
      <p:graphicFrame>
        <p:nvGraphicFramePr>
          <p:cNvPr id="53250" name="Object 2"/>
          <p:cNvGraphicFramePr>
            <a:graphicFrameLocks noChangeAspect="1"/>
          </p:cNvGraphicFramePr>
          <p:nvPr/>
        </p:nvGraphicFramePr>
        <p:xfrm>
          <a:off x="3048000" y="1600200"/>
          <a:ext cx="1154430" cy="685800"/>
        </p:xfrm>
        <a:graphic>
          <a:graphicData uri="http://schemas.openxmlformats.org/presentationml/2006/ole">
            <p:oleObj spid="_x0000_s53250" name="Equation" r:id="rId4" imgW="660113" imgH="393529" progId="Equation.3">
              <p:embed/>
            </p:oleObj>
          </a:graphicData>
        </a:graphic>
      </p:graphicFrame>
      <p:sp>
        <p:nvSpPr>
          <p:cNvPr id="7" name="Rectangle 6"/>
          <p:cNvSpPr/>
          <p:nvPr/>
        </p:nvSpPr>
        <p:spPr>
          <a:xfrm>
            <a:off x="533400" y="2209800"/>
            <a:ext cx="3657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1600" dirty="0" smtClean="0"/>
              <a:t>All men are mortal (Man -&gt; Mortal)</a:t>
            </a:r>
          </a:p>
          <a:p>
            <a:pPr lvl="1"/>
            <a:r>
              <a:rPr lang="en-US" sz="1600" dirty="0" smtClean="0"/>
              <a:t>Socrates is a man   (Man)</a:t>
            </a:r>
          </a:p>
          <a:p>
            <a:pPr lvl="1"/>
            <a:r>
              <a:rPr lang="en-US" sz="1600" dirty="0" smtClean="0"/>
              <a:t>-----------------------------------------------</a:t>
            </a:r>
          </a:p>
          <a:p>
            <a:pPr lvl="1"/>
            <a:r>
              <a:rPr lang="en-US" sz="1600" dirty="0" smtClean="0"/>
              <a:t>Socrates is mortal (Mortal)</a:t>
            </a:r>
          </a:p>
        </p:txBody>
      </p:sp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3505200" y="3124200"/>
          <a:ext cx="666750" cy="685800"/>
        </p:xfrm>
        <a:graphic>
          <a:graphicData uri="http://schemas.openxmlformats.org/presentationml/2006/ole">
            <p:oleObj spid="_x0000_s53251" name="Equation" r:id="rId5" imgW="380880" imgH="393480" progId="Equation.3">
              <p:embed/>
            </p:oleObj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3124200" y="4038600"/>
          <a:ext cx="1489075" cy="685800"/>
        </p:xfrm>
        <a:graphic>
          <a:graphicData uri="http://schemas.openxmlformats.org/presentationml/2006/ole">
            <p:oleObj spid="_x0000_s53252" name="Equation" r:id="rId6" imgW="850680" imgH="393480" progId="Equation.3">
              <p:embed/>
            </p:oleObj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2819400" y="5257800"/>
          <a:ext cx="1689100" cy="685800"/>
        </p:xfrm>
        <a:graphic>
          <a:graphicData uri="http://schemas.openxmlformats.org/presentationml/2006/ole">
            <p:oleObj spid="_x0000_s53253" name="Equation" r:id="rId7" imgW="965160" imgH="393480" progId="Equation.3">
              <p:embed/>
            </p:oleObj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7977188" y="1676400"/>
          <a:ext cx="644525" cy="685800"/>
        </p:xfrm>
        <a:graphic>
          <a:graphicData uri="http://schemas.openxmlformats.org/presentationml/2006/ole">
            <p:oleObj spid="_x0000_s53254" name="Equation" r:id="rId8" imgW="368280" imgH="393480" progId="Equation.3">
              <p:embed/>
            </p:oleObj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7594600" y="2514600"/>
          <a:ext cx="1000125" cy="685800"/>
        </p:xfrm>
        <a:graphic>
          <a:graphicData uri="http://schemas.openxmlformats.org/presentationml/2006/ole">
            <p:oleObj spid="_x0000_s53255" name="Equation" r:id="rId9" imgW="571320" imgH="393480" progId="Equation.3">
              <p:embed/>
            </p:oleObj>
          </a:graphicData>
        </a:graphic>
      </p:graphicFrame>
      <p:sp>
        <p:nvSpPr>
          <p:cNvPr id="13" name="Rectangle 12"/>
          <p:cNvSpPr/>
          <p:nvPr/>
        </p:nvSpPr>
        <p:spPr>
          <a:xfrm>
            <a:off x="5105400" y="3048000"/>
            <a:ext cx="3429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1600" dirty="0" smtClean="0"/>
              <a:t>Today is Tuesday or Thursday</a:t>
            </a:r>
          </a:p>
          <a:p>
            <a:pPr lvl="1"/>
            <a:r>
              <a:rPr lang="en-US" sz="1600" dirty="0" smtClean="0"/>
              <a:t>Today is not Thursday</a:t>
            </a:r>
          </a:p>
          <a:p>
            <a:pPr lvl="1"/>
            <a:r>
              <a:rPr lang="en-US" sz="1600" dirty="0" smtClean="0"/>
              <a:t>---------------------------------------</a:t>
            </a:r>
          </a:p>
          <a:p>
            <a:pPr lvl="1"/>
            <a:r>
              <a:rPr lang="en-US" sz="1600" dirty="0" smtClean="0"/>
              <a:t>Today is Tuesday</a:t>
            </a:r>
          </a:p>
        </p:txBody>
      </p:sp>
      <p:graphicFrame>
        <p:nvGraphicFramePr>
          <p:cNvPr id="14" name="Object 2"/>
          <p:cNvGraphicFramePr>
            <a:graphicFrameLocks noChangeAspect="1"/>
          </p:cNvGraphicFramePr>
          <p:nvPr/>
        </p:nvGraphicFramePr>
        <p:xfrm>
          <a:off x="5181600" y="4419600"/>
          <a:ext cx="1311275" cy="685800"/>
        </p:xfrm>
        <a:graphic>
          <a:graphicData uri="http://schemas.openxmlformats.org/presentationml/2006/ole">
            <p:oleObj spid="_x0000_s53256" name="Equation" r:id="rId10" imgW="749160" imgH="393480" progId="Equation.3">
              <p:embed/>
            </p:oleObj>
          </a:graphicData>
        </a:graphic>
      </p:graphicFrame>
      <p:graphicFrame>
        <p:nvGraphicFramePr>
          <p:cNvPr id="15" name="Object 2"/>
          <p:cNvGraphicFramePr>
            <a:graphicFrameLocks noChangeAspect="1"/>
          </p:cNvGraphicFramePr>
          <p:nvPr/>
        </p:nvGraphicFramePr>
        <p:xfrm>
          <a:off x="6708775" y="4419600"/>
          <a:ext cx="1978025" cy="685800"/>
        </p:xfrm>
        <a:graphic>
          <a:graphicData uri="http://schemas.openxmlformats.org/presentationml/2006/ole">
            <p:oleObj spid="_x0000_s53257" name="Equation" r:id="rId11" imgW="1130040" imgH="393480" progId="Equation.3">
              <p:embed/>
            </p:oleObj>
          </a:graphicData>
        </a:graphic>
      </p:graphicFrame>
      <p:sp>
        <p:nvSpPr>
          <p:cNvPr id="16" name="Rectangle 15"/>
          <p:cNvSpPr/>
          <p:nvPr/>
        </p:nvSpPr>
        <p:spPr>
          <a:xfrm>
            <a:off x="4572000" y="5181600"/>
            <a:ext cx="457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1600" dirty="0" smtClean="0"/>
              <a:t>Today is Tuesday or Thursday</a:t>
            </a:r>
          </a:p>
          <a:p>
            <a:pPr lvl="1"/>
            <a:r>
              <a:rPr lang="en-US" sz="1600" dirty="0" smtClean="0"/>
              <a:t>Today is not Thursday or tomorrow is Friday</a:t>
            </a:r>
          </a:p>
          <a:p>
            <a:pPr lvl="1"/>
            <a:r>
              <a:rPr lang="en-US" sz="1600" dirty="0" smtClean="0"/>
              <a:t>----------------------------------------------------------</a:t>
            </a:r>
          </a:p>
          <a:p>
            <a:pPr lvl="1"/>
            <a:r>
              <a:rPr lang="en-US" sz="1600" dirty="0" smtClean="0"/>
              <a:t>Today is Tuesday or tomorrow is Friday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Normal Forms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Other approaches to inference use syntactic operations on sentences, often expressed in standardized forms </a:t>
            </a:r>
          </a:p>
          <a:p>
            <a:r>
              <a:rPr lang="en-US" dirty="0" smtClean="0"/>
              <a:t>Conjunctive Normal Form (</a:t>
            </a:r>
            <a:r>
              <a:rPr lang="en-US" dirty="0" smtClean="0">
                <a:solidFill>
                  <a:srgbClr val="0000CC"/>
                </a:solidFill>
              </a:rPr>
              <a:t>CNF</a:t>
            </a:r>
            <a:r>
              <a:rPr lang="en-US" dirty="0" smtClean="0"/>
              <a:t>) </a:t>
            </a:r>
            <a:br>
              <a:rPr lang="en-US" dirty="0" smtClean="0"/>
            </a:br>
            <a:r>
              <a:rPr lang="en-US" i="1" dirty="0" smtClean="0"/>
              <a:t>conjunction</a:t>
            </a:r>
            <a:r>
              <a:rPr lang="en-US" dirty="0" smtClean="0"/>
              <a:t> of disjunctions of literals (conjunction of </a:t>
            </a:r>
            <a:r>
              <a:rPr lang="en-US" dirty="0" smtClean="0">
                <a:solidFill>
                  <a:srgbClr val="0000CC"/>
                </a:solidFill>
              </a:rPr>
              <a:t>clauses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For example, (A v –B) ^ (B v –C v –D)</a:t>
            </a:r>
          </a:p>
          <a:p>
            <a:r>
              <a:rPr lang="en-US" dirty="0" smtClean="0"/>
              <a:t>Disjunctive Normal Form (</a:t>
            </a:r>
            <a:r>
              <a:rPr lang="en-US" dirty="0" smtClean="0">
                <a:solidFill>
                  <a:srgbClr val="0000CC"/>
                </a:solidFill>
              </a:rPr>
              <a:t>DNF</a:t>
            </a:r>
            <a:r>
              <a:rPr lang="en-US" dirty="0" smtClean="0"/>
              <a:t>) </a:t>
            </a:r>
            <a:br>
              <a:rPr lang="en-US" dirty="0" smtClean="0"/>
            </a:br>
            <a:r>
              <a:rPr lang="en-US" i="1" dirty="0" smtClean="0"/>
              <a:t>disjunction</a:t>
            </a:r>
            <a:r>
              <a:rPr lang="en-US" dirty="0" smtClean="0"/>
              <a:t> of conjunctions of literals (disjunction of </a:t>
            </a:r>
            <a:r>
              <a:rPr lang="en-US" dirty="0" smtClean="0">
                <a:solidFill>
                  <a:srgbClr val="0000CC"/>
                </a:solidFill>
              </a:rPr>
              <a:t>terms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For example, (A ^ B) v (A ^ -C) v (A ^ -D) v (-B ^ -C) v (-B ^ -D)</a:t>
            </a:r>
          </a:p>
          <a:p>
            <a:r>
              <a:rPr lang="en-US" dirty="0" smtClean="0">
                <a:solidFill>
                  <a:srgbClr val="0000CC"/>
                </a:solidFill>
              </a:rPr>
              <a:t>Horn Form </a:t>
            </a:r>
            <a:r>
              <a:rPr lang="en-US" dirty="0" smtClean="0"/>
              <a:t>(restricted) </a:t>
            </a:r>
            <a:br>
              <a:rPr lang="en-US" dirty="0" smtClean="0"/>
            </a:br>
            <a:r>
              <a:rPr lang="en-US" i="1" dirty="0" smtClean="0"/>
              <a:t>conjunction</a:t>
            </a:r>
            <a:r>
              <a:rPr lang="en-US" dirty="0" smtClean="0"/>
              <a:t> of </a:t>
            </a:r>
            <a:r>
              <a:rPr lang="en-US" i="1" dirty="0" smtClean="0"/>
              <a:t>Horn clauses</a:t>
            </a:r>
            <a:r>
              <a:rPr lang="en-US" dirty="0" smtClean="0"/>
              <a:t> (clauses with &lt;= 1 positive literal) </a:t>
            </a:r>
            <a:br>
              <a:rPr lang="en-US" dirty="0" smtClean="0"/>
            </a:br>
            <a:r>
              <a:rPr lang="en-US" dirty="0" smtClean="0"/>
              <a:t>For example, (A v –B) ^ (B v –C v –D)</a:t>
            </a:r>
            <a:br>
              <a:rPr lang="en-US" dirty="0" smtClean="0"/>
            </a:br>
            <a:r>
              <a:rPr lang="en-US" dirty="0" smtClean="0"/>
              <a:t>Often written as a set of implications: </a:t>
            </a:r>
            <a:br>
              <a:rPr lang="en-US" dirty="0" smtClean="0"/>
            </a:br>
            <a:r>
              <a:rPr lang="en-US" dirty="0" smtClean="0"/>
              <a:t>B -&gt; A and (C ^ D) -&gt; B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Proof methods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0519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Model checking </a:t>
            </a:r>
          </a:p>
          <a:p>
            <a:pPr lvl="1"/>
            <a:r>
              <a:rPr lang="en-US" dirty="0" smtClean="0"/>
              <a:t>Truth table enumeration (sound and complete for propositional logic)</a:t>
            </a:r>
          </a:p>
          <a:p>
            <a:pPr lvl="2"/>
            <a:r>
              <a:rPr lang="en-US" dirty="0" smtClean="0"/>
              <a:t>Show that all interpretations in which the left hand side of the rule is true, the right hand side is also true 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Application of inference rules </a:t>
            </a:r>
          </a:p>
          <a:p>
            <a:pPr lvl="2"/>
            <a:r>
              <a:rPr lang="en-US" dirty="0" smtClean="0"/>
              <a:t>Sound generation of new sentences from old </a:t>
            </a:r>
            <a:br>
              <a:rPr lang="en-US" dirty="0" smtClean="0"/>
            </a:br>
            <a:r>
              <a:rPr lang="en-US" dirty="0" smtClean="0"/>
              <a:t>Proof = a sequence of inference rule applications </a:t>
            </a:r>
            <a:br>
              <a:rPr lang="en-US" dirty="0" smtClean="0"/>
            </a:br>
            <a:r>
              <a:rPr lang="en-US" dirty="0" smtClean="0"/>
              <a:t>Can use inference rules as operators in a standard search algorithm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72593" y="5186363"/>
            <a:ext cx="9216593" cy="167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Wumpus</a:t>
            </a:r>
            <a:r>
              <a:rPr lang="en-US" dirty="0" smtClean="0">
                <a:solidFill>
                  <a:srgbClr val="FF0000"/>
                </a:solidFill>
              </a:rPr>
              <a:t> World KB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</a:p>
          <a:p>
            <a:pPr lvl="1"/>
            <a:r>
              <a:rPr lang="en-US" dirty="0" smtClean="0"/>
              <a:t>Let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i,j</a:t>
            </a:r>
            <a:r>
              <a:rPr lang="en-US" dirty="0" smtClean="0"/>
              <a:t> be true if there is a pit in [</a:t>
            </a:r>
            <a:r>
              <a:rPr lang="en-US" dirty="0" err="1" smtClean="0"/>
              <a:t>i,j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Let </a:t>
            </a:r>
            <a:r>
              <a:rPr lang="en-US" dirty="0" err="1" smtClean="0"/>
              <a:t>B</a:t>
            </a:r>
            <a:r>
              <a:rPr lang="en-US" baseline="-25000" dirty="0" err="1" smtClean="0"/>
              <a:t>i,j</a:t>
            </a:r>
            <a:r>
              <a:rPr lang="en-US" dirty="0" smtClean="0"/>
              <a:t> be true if there is a breeze in [</a:t>
            </a:r>
            <a:r>
              <a:rPr lang="en-US" dirty="0" err="1" smtClean="0"/>
              <a:t>i,j</a:t>
            </a:r>
            <a:r>
              <a:rPr lang="en-US" dirty="0" smtClean="0"/>
              <a:t>]</a:t>
            </a:r>
          </a:p>
          <a:p>
            <a:r>
              <a:rPr lang="en-US" dirty="0" smtClean="0"/>
              <a:t>Sentences</a:t>
            </a:r>
          </a:p>
          <a:p>
            <a:pPr lvl="1"/>
            <a:r>
              <a:rPr lang="en-US" dirty="0" smtClean="0"/>
              <a:t>-P</a:t>
            </a:r>
            <a:r>
              <a:rPr lang="en-US" baseline="-25000" dirty="0" smtClean="0"/>
              <a:t>1,1</a:t>
            </a:r>
          </a:p>
          <a:p>
            <a:pPr lvl="1"/>
            <a:r>
              <a:rPr lang="en-US" dirty="0" smtClean="0"/>
              <a:t>-B</a:t>
            </a:r>
            <a:r>
              <a:rPr lang="en-US" baseline="-25000" dirty="0" smtClean="0"/>
              <a:t>1,1</a:t>
            </a:r>
          </a:p>
          <a:p>
            <a:pPr lvl="1"/>
            <a:r>
              <a:rPr lang="en-US" dirty="0" smtClean="0"/>
              <a:t>B</a:t>
            </a:r>
            <a:r>
              <a:rPr lang="en-US" baseline="-25000" dirty="0" smtClean="0"/>
              <a:t>2,1</a:t>
            </a:r>
            <a:endParaRPr lang="en-US" baseline="-25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“Pits cause breezes in adjacent </a:t>
            </a:r>
            <a:r>
              <a:rPr lang="en-US" dirty="0" err="1" smtClean="0"/>
              <a:t>squres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B</a:t>
            </a:r>
            <a:r>
              <a:rPr lang="en-US" baseline="-25000" dirty="0" smtClean="0"/>
              <a:t>1,1</a:t>
            </a:r>
            <a:r>
              <a:rPr lang="en-US" dirty="0" smtClean="0"/>
              <a:t> &lt;-&gt; P</a:t>
            </a:r>
            <a:r>
              <a:rPr lang="en-US" baseline="-25000" dirty="0" smtClean="0"/>
              <a:t>1,2</a:t>
            </a:r>
            <a:r>
              <a:rPr lang="en-US" dirty="0" smtClean="0"/>
              <a:t> v P</a:t>
            </a:r>
            <a:r>
              <a:rPr lang="en-US" baseline="-25000" dirty="0" smtClean="0"/>
              <a:t>2,1</a:t>
            </a:r>
          </a:p>
          <a:p>
            <a:pPr lvl="1"/>
            <a:r>
              <a:rPr lang="en-US" dirty="0" smtClean="0"/>
              <a:t>B</a:t>
            </a:r>
            <a:r>
              <a:rPr lang="en-US" baseline="-25000" dirty="0" smtClean="0"/>
              <a:t>2,1</a:t>
            </a:r>
            <a:r>
              <a:rPr lang="en-US" dirty="0" smtClean="0"/>
              <a:t> &lt;-&gt; P</a:t>
            </a:r>
            <a:r>
              <a:rPr lang="en-US" baseline="-25000" dirty="0" smtClean="0"/>
              <a:t>1,1</a:t>
            </a:r>
            <a:r>
              <a:rPr lang="en-US" dirty="0" smtClean="0"/>
              <a:t> v P</a:t>
            </a:r>
            <a:r>
              <a:rPr lang="en-US" baseline="-25000" dirty="0" smtClean="0"/>
              <a:t>2,2</a:t>
            </a:r>
            <a:r>
              <a:rPr lang="en-US" dirty="0" smtClean="0"/>
              <a:t> v P</a:t>
            </a:r>
            <a:r>
              <a:rPr lang="en-US" baseline="-25000" dirty="0" smtClean="0"/>
              <a:t>3,1</a:t>
            </a:r>
            <a:endParaRPr lang="en-US" baseline="-250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An Agent for the </a:t>
            </a:r>
            <a:r>
              <a:rPr lang="en-US" dirty="0" err="1" smtClean="0">
                <a:solidFill>
                  <a:srgbClr val="FF0000"/>
                </a:solidFill>
              </a:rPr>
              <a:t>Wumpus</a:t>
            </a:r>
            <a:r>
              <a:rPr lang="en-US" dirty="0" smtClean="0">
                <a:solidFill>
                  <a:srgbClr val="FF0000"/>
                </a:solidFill>
              </a:rPr>
              <a:t> World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Imagine we are at a stage in the game where we have had some experience</a:t>
            </a:r>
          </a:p>
          <a:p>
            <a:pPr lvl="1"/>
            <a:r>
              <a:rPr lang="en-US" sz="2000" dirty="0" smtClean="0"/>
              <a:t>What is in our knowledge base? </a:t>
            </a:r>
          </a:p>
          <a:p>
            <a:pPr lvl="1"/>
            <a:r>
              <a:rPr lang="en-US" sz="2000" dirty="0" smtClean="0"/>
              <a:t>What can we deduce                                                                                about the world? </a:t>
            </a:r>
          </a:p>
          <a:p>
            <a:r>
              <a:rPr lang="en-US" sz="2400" dirty="0" smtClean="0"/>
              <a:t>Example:  Finding the </a:t>
            </a:r>
            <a:r>
              <a:rPr lang="en-US" sz="2400" dirty="0" err="1" smtClean="0"/>
              <a:t>wumpus</a:t>
            </a:r>
            <a:endParaRPr lang="en-US" sz="2400" dirty="0" smtClean="0"/>
          </a:p>
          <a:p>
            <a:r>
              <a:rPr lang="en-US" sz="2400" dirty="0" smtClean="0"/>
              <a:t>If we are in [1,1] and know</a:t>
            </a:r>
          </a:p>
          <a:p>
            <a:pPr lvl="1"/>
            <a:r>
              <a:rPr lang="en-US" sz="2000" dirty="0" smtClean="0"/>
              <a:t>-S11</a:t>
            </a:r>
          </a:p>
          <a:p>
            <a:pPr lvl="1"/>
            <a:r>
              <a:rPr lang="en-US" sz="2000" dirty="0" smtClean="0"/>
              <a:t>S12</a:t>
            </a:r>
          </a:p>
          <a:p>
            <a:pPr lvl="1"/>
            <a:r>
              <a:rPr lang="en-US" sz="2000" dirty="0" smtClean="0"/>
              <a:t>S21</a:t>
            </a:r>
          </a:p>
          <a:p>
            <a:pPr lvl="1"/>
            <a:r>
              <a:rPr lang="en-US" sz="2000" dirty="0" smtClean="0"/>
              <a:t>-S11 -&gt; -W11 &amp; -W12 &amp; -W21</a:t>
            </a:r>
          </a:p>
          <a:p>
            <a:pPr lvl="1"/>
            <a:r>
              <a:rPr lang="en-US" sz="2000" dirty="0" smtClean="0"/>
              <a:t>S12 -&gt; W11 v W12 v W13 v W22</a:t>
            </a:r>
          </a:p>
          <a:p>
            <a:pPr lvl="1"/>
            <a:r>
              <a:rPr lang="en-US" sz="2000" dirty="0" smtClean="0"/>
              <a:t>S21 -&gt; W11 v W21 v W31 v W22</a:t>
            </a:r>
          </a:p>
          <a:p>
            <a:r>
              <a:rPr lang="en-US" sz="2400" dirty="0" smtClean="0"/>
              <a:t>What can we conclude?</a:t>
            </a:r>
          </a:p>
          <a:p>
            <a:endParaRPr lang="en-US" dirty="0"/>
          </a:p>
        </p:txBody>
      </p:sp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1550" y="1905000"/>
            <a:ext cx="4362450" cy="3387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Limitations of Propositional Logic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Propositional logic cannot express general-purpose knowledge succinctly </a:t>
            </a:r>
          </a:p>
          <a:p>
            <a:r>
              <a:rPr lang="en-US" dirty="0" smtClean="0"/>
              <a:t>We need 32 sentences to describe the relationship between </a:t>
            </a:r>
            <a:r>
              <a:rPr lang="en-US" dirty="0" err="1" smtClean="0"/>
              <a:t>wumpi</a:t>
            </a:r>
            <a:r>
              <a:rPr lang="en-US" dirty="0" smtClean="0"/>
              <a:t> and stenches </a:t>
            </a:r>
          </a:p>
          <a:p>
            <a:r>
              <a:rPr lang="en-US" dirty="0" smtClean="0"/>
              <a:t>We would need another 32 sentences for pits and breezes </a:t>
            </a:r>
          </a:p>
          <a:p>
            <a:r>
              <a:rPr lang="en-US" dirty="0" smtClean="0"/>
              <a:t>We would need at least 64 sentences to describe the effects of actions </a:t>
            </a:r>
          </a:p>
          <a:p>
            <a:r>
              <a:rPr lang="en-US" dirty="0" smtClean="0"/>
              <a:t>How would we express the fact that there is only one </a:t>
            </a:r>
            <a:r>
              <a:rPr lang="en-US" dirty="0" err="1" smtClean="0"/>
              <a:t>wumpus</a:t>
            </a:r>
            <a:r>
              <a:rPr lang="en-US" dirty="0" smtClean="0"/>
              <a:t>? </a:t>
            </a:r>
          </a:p>
          <a:p>
            <a:r>
              <a:rPr lang="en-US" dirty="0" smtClean="0"/>
              <a:t>Difficult to identify specific individuals (Mary, among 3) </a:t>
            </a:r>
          </a:p>
          <a:p>
            <a:r>
              <a:rPr lang="en-US" dirty="0" smtClean="0"/>
              <a:t>Generalizations, patterns, regularities difficult to represent (all triangles have 3 sides)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Role of KR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199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first step is the role of “</a:t>
            </a:r>
            <a:r>
              <a:rPr lang="en-US" dirty="0" smtClean="0">
                <a:solidFill>
                  <a:srgbClr val="FF0000"/>
                </a:solidFill>
              </a:rPr>
              <a:t>knowledge representation</a:t>
            </a:r>
            <a:r>
              <a:rPr lang="en-US" dirty="0" smtClean="0"/>
              <a:t>” in AI. </a:t>
            </a:r>
          </a:p>
          <a:p>
            <a:r>
              <a:rPr lang="en-US" dirty="0" smtClean="0"/>
              <a:t>Formally, </a:t>
            </a:r>
          </a:p>
          <a:p>
            <a:pPr lvl="1"/>
            <a:r>
              <a:rPr lang="en-US" dirty="0" smtClean="0"/>
              <a:t>The intended role of knowledge representation in artificial intelligence is to reduce problems of intelligent action to search problems. </a:t>
            </a:r>
          </a:p>
          <a:p>
            <a:r>
              <a:rPr lang="en-US" dirty="0" smtClean="0"/>
              <a:t>A good description, developed within the conventions of a good KR, is an open door to problem solving</a:t>
            </a:r>
          </a:p>
          <a:p>
            <a:r>
              <a:rPr lang="en-US" dirty="0" smtClean="0"/>
              <a:t>A bad description, using a bad representation, is a brick wall preventing problem solving</a:t>
            </a: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First-Order Predicate Calculus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Propositional Logic uses only propositions (symbols representing facts), only possible values are True and False </a:t>
            </a:r>
          </a:p>
          <a:p>
            <a:r>
              <a:rPr lang="en-US" dirty="0" smtClean="0"/>
              <a:t>First-Order Logic includes: </a:t>
            </a:r>
          </a:p>
          <a:p>
            <a:pPr lvl="1"/>
            <a:r>
              <a:rPr lang="en-US" dirty="0" smtClean="0"/>
              <a:t>Objects: peoples, numbers, places, ideas (atoms) </a:t>
            </a:r>
          </a:p>
          <a:p>
            <a:pPr lvl="1"/>
            <a:r>
              <a:rPr lang="en-US" dirty="0" smtClean="0"/>
              <a:t>Relations: relationships between objects (predicates, T/F value) </a:t>
            </a:r>
          </a:p>
          <a:p>
            <a:pPr lvl="2"/>
            <a:r>
              <a:rPr lang="en-US" dirty="0" smtClean="0"/>
              <a:t>Example: father(</a:t>
            </a:r>
            <a:r>
              <a:rPr lang="en-US" dirty="0" err="1" smtClean="0"/>
              <a:t>fred</a:t>
            </a:r>
            <a:r>
              <a:rPr lang="en-US" dirty="0" smtClean="0"/>
              <a:t>, </a:t>
            </a:r>
            <a:r>
              <a:rPr lang="en-US" dirty="0" err="1" smtClean="0"/>
              <a:t>mary</a:t>
            </a:r>
            <a:r>
              <a:rPr lang="en-US" dirty="0" smtClean="0"/>
              <a:t>) </a:t>
            </a:r>
          </a:p>
          <a:p>
            <a:pPr lvl="2"/>
            <a:r>
              <a:rPr lang="en-US" dirty="0" smtClean="0"/>
              <a:t>Properties: properties of atoms (predicates, T/F value) </a:t>
            </a:r>
            <a:br>
              <a:rPr lang="en-US" dirty="0" smtClean="0"/>
            </a:br>
            <a:r>
              <a:rPr lang="en-US" dirty="0" smtClean="0"/>
              <a:t>Example: red(ball) </a:t>
            </a:r>
          </a:p>
          <a:p>
            <a:pPr lvl="1"/>
            <a:r>
              <a:rPr lang="en-US" dirty="0" smtClean="0"/>
              <a:t>Functions: father-of(</a:t>
            </a:r>
            <a:r>
              <a:rPr lang="en-US" dirty="0" err="1" smtClean="0"/>
              <a:t>mary</a:t>
            </a:r>
            <a:r>
              <a:rPr lang="en-US" dirty="0" smtClean="0"/>
              <a:t>), next(3), (any value in range)</a:t>
            </a:r>
          </a:p>
          <a:p>
            <a:pPr lvl="2"/>
            <a:r>
              <a:rPr lang="en-US" dirty="0" smtClean="0"/>
              <a:t>Constant: function with no parameters, MARY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FOPC Models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1752600"/>
            <a:ext cx="5175444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Example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Express “Socrates is a man” in </a:t>
            </a:r>
          </a:p>
          <a:p>
            <a:r>
              <a:rPr lang="en-US" dirty="0" smtClean="0"/>
              <a:t>Propositional logic</a:t>
            </a:r>
          </a:p>
          <a:p>
            <a:pPr lvl="1"/>
            <a:r>
              <a:rPr lang="en-US" dirty="0" smtClean="0"/>
              <a:t>MANSOCRATES - single proposition representing entire idea </a:t>
            </a:r>
          </a:p>
          <a:p>
            <a:r>
              <a:rPr lang="en-US" dirty="0" smtClean="0"/>
              <a:t>First-Order Predicate Calculus</a:t>
            </a:r>
          </a:p>
          <a:p>
            <a:pPr lvl="1"/>
            <a:r>
              <a:rPr lang="en-US" dirty="0" smtClean="0"/>
              <a:t>Man(SOCRATES) - predicate representing property of constant SOCRATES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FOPC Syntax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Constant</a:t>
            </a:r>
            <a:r>
              <a:rPr lang="en-US" dirty="0" smtClean="0"/>
              <a:t> symbols (Capitalized, Functions with no arguments) </a:t>
            </a:r>
            <a:br>
              <a:rPr lang="en-US" dirty="0" smtClean="0"/>
            </a:br>
            <a:r>
              <a:rPr lang="en-US" dirty="0" smtClean="0"/>
              <a:t>Interpretation must map to exactly one object in the world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Predicates</a:t>
            </a:r>
            <a:r>
              <a:rPr lang="en-US" dirty="0" smtClean="0"/>
              <a:t> (can take arguments, True/False) </a:t>
            </a:r>
            <a:br>
              <a:rPr lang="en-US" dirty="0" smtClean="0"/>
            </a:br>
            <a:r>
              <a:rPr lang="en-US" dirty="0" smtClean="0"/>
              <a:t>Interpretation maps to relationship or property T/F value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Function</a:t>
            </a:r>
            <a:r>
              <a:rPr lang="en-US" dirty="0" smtClean="0"/>
              <a:t> (can take arguments) </a:t>
            </a:r>
            <a:br>
              <a:rPr lang="en-US" dirty="0" smtClean="0"/>
            </a:br>
            <a:r>
              <a:rPr lang="en-US" dirty="0" smtClean="0"/>
              <a:t>Maps to exactly one object in the world </a:t>
            </a:r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Definitions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5715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0000CC"/>
                </a:solidFill>
              </a:rPr>
              <a:t>Term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Anything that identifies an object </a:t>
            </a:r>
            <a:br>
              <a:rPr lang="en-US" dirty="0" smtClean="0"/>
            </a:br>
            <a:r>
              <a:rPr lang="en-US" dirty="0" smtClean="0"/>
              <a:t>Function(</a:t>
            </a:r>
            <a:r>
              <a:rPr lang="en-US" dirty="0" err="1" smtClean="0"/>
              <a:t>args</a:t>
            </a:r>
            <a:r>
              <a:rPr lang="en-US" dirty="0" smtClean="0"/>
              <a:t>) </a:t>
            </a:r>
            <a:br>
              <a:rPr lang="en-US" dirty="0" smtClean="0"/>
            </a:br>
            <a:r>
              <a:rPr lang="en-US" dirty="0" smtClean="0"/>
              <a:t>Constant - function with 0 </a:t>
            </a:r>
            <a:r>
              <a:rPr lang="en-US" dirty="0" err="1" smtClean="0"/>
              <a:t>args</a:t>
            </a:r>
            <a:r>
              <a:rPr lang="en-US" dirty="0" smtClean="0"/>
              <a:t> </a:t>
            </a:r>
          </a:p>
          <a:p>
            <a:r>
              <a:rPr lang="en-US" dirty="0" smtClean="0">
                <a:solidFill>
                  <a:srgbClr val="0000CC"/>
                </a:solidFill>
              </a:rPr>
              <a:t>Atomic sentence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Predicate with term arguments </a:t>
            </a:r>
            <a:br>
              <a:rPr lang="en-US" dirty="0" smtClean="0"/>
            </a:br>
            <a:r>
              <a:rPr lang="en-US" dirty="0" smtClean="0"/>
              <a:t>Enemies(</a:t>
            </a:r>
            <a:r>
              <a:rPr lang="en-US" dirty="0" err="1" smtClean="0"/>
              <a:t>WilyCoyote</a:t>
            </a:r>
            <a:r>
              <a:rPr lang="en-US" dirty="0" smtClean="0"/>
              <a:t>, </a:t>
            </a:r>
            <a:r>
              <a:rPr lang="en-US" dirty="0" err="1" smtClean="0"/>
              <a:t>RoadRunner</a:t>
            </a:r>
            <a:r>
              <a:rPr lang="en-US" dirty="0" smtClean="0"/>
              <a:t>) </a:t>
            </a:r>
            <a:br>
              <a:rPr lang="en-US" dirty="0" smtClean="0"/>
            </a:br>
            <a:r>
              <a:rPr lang="en-US" dirty="0" smtClean="0"/>
              <a:t>Married(</a:t>
            </a:r>
            <a:r>
              <a:rPr lang="en-US" dirty="0" err="1" smtClean="0"/>
              <a:t>FatherOf</a:t>
            </a:r>
            <a:r>
              <a:rPr lang="en-US" dirty="0" smtClean="0"/>
              <a:t>(Alex), </a:t>
            </a:r>
            <a:r>
              <a:rPr lang="en-US" dirty="0" err="1" smtClean="0"/>
              <a:t>MotherOf</a:t>
            </a:r>
            <a:r>
              <a:rPr lang="en-US" dirty="0" smtClean="0"/>
              <a:t>(Alex)) </a:t>
            </a:r>
          </a:p>
          <a:p>
            <a:r>
              <a:rPr lang="en-US" dirty="0" smtClean="0">
                <a:solidFill>
                  <a:srgbClr val="0000CC"/>
                </a:solidFill>
              </a:rPr>
              <a:t>Literals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atomic sentences and negated atomic sentences </a:t>
            </a:r>
          </a:p>
          <a:p>
            <a:r>
              <a:rPr lang="en-US" dirty="0" smtClean="0">
                <a:solidFill>
                  <a:srgbClr val="0000CC"/>
                </a:solidFill>
              </a:rPr>
              <a:t>Connectives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(&amp;), (v), (-&gt;), (&lt;=&gt;), (~) </a:t>
            </a:r>
            <a:br>
              <a:rPr lang="en-US" dirty="0" smtClean="0"/>
            </a:br>
            <a:r>
              <a:rPr lang="en-US" dirty="0" smtClean="0"/>
              <a:t>if connected by , conjunction (components are conjuncts) </a:t>
            </a:r>
            <a:br>
              <a:rPr lang="en-US" dirty="0" smtClean="0"/>
            </a:br>
            <a:r>
              <a:rPr lang="en-US" dirty="0" smtClean="0"/>
              <a:t>if connected by , disjunction (components are </a:t>
            </a:r>
            <a:r>
              <a:rPr lang="en-US" dirty="0" err="1" smtClean="0"/>
              <a:t>disjuncts</a:t>
            </a:r>
            <a:r>
              <a:rPr lang="en-US" dirty="0" smtClean="0"/>
              <a:t>) </a:t>
            </a:r>
          </a:p>
          <a:p>
            <a:r>
              <a:rPr lang="en-US" dirty="0" smtClean="0">
                <a:solidFill>
                  <a:srgbClr val="0000CC"/>
                </a:solidFill>
              </a:rPr>
              <a:t>Quantifiers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Universal Quantifier </a:t>
            </a:r>
            <a:br>
              <a:rPr lang="en-US" dirty="0" smtClean="0"/>
            </a:br>
            <a:r>
              <a:rPr lang="en-US" dirty="0" smtClean="0"/>
              <a:t>Existential Quantifier </a:t>
            </a:r>
            <a:endParaRPr lang="en-US" dirty="0"/>
          </a:p>
        </p:txBody>
      </p:sp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7345" name="Object 1"/>
          <p:cNvGraphicFramePr>
            <a:graphicFrameLocks noChangeAspect="1"/>
          </p:cNvGraphicFramePr>
          <p:nvPr/>
        </p:nvGraphicFramePr>
        <p:xfrm>
          <a:off x="3429000" y="5943600"/>
          <a:ext cx="430305" cy="457199"/>
        </p:xfrm>
        <a:graphic>
          <a:graphicData uri="http://schemas.openxmlformats.org/presentationml/2006/ole">
            <p:oleObj spid="_x0000_s57345" name="Equation" r:id="rId4" imgW="152268" imgH="164957" progId="Equation.3">
              <p:embed/>
            </p:oleObj>
          </a:graphicData>
        </a:graphic>
      </p:graphicFrame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7348" name="Object 4"/>
          <p:cNvGraphicFramePr>
            <a:graphicFrameLocks noChangeAspect="1"/>
          </p:cNvGraphicFramePr>
          <p:nvPr/>
        </p:nvGraphicFramePr>
        <p:xfrm>
          <a:off x="3733800" y="6248400"/>
          <a:ext cx="304800" cy="457200"/>
        </p:xfrm>
        <a:graphic>
          <a:graphicData uri="http://schemas.openxmlformats.org/presentationml/2006/ole">
            <p:oleObj spid="_x0000_s57348" name="Equation" r:id="rId5" imgW="126835" imgH="152202" progId="Equation.3">
              <p:embed/>
            </p:oleObj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Universal Quantifiers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How do we express “All unicorns speak English” in Propositional Logic? </a:t>
            </a:r>
          </a:p>
          <a:p>
            <a:r>
              <a:rPr lang="en-US" dirty="0" smtClean="0"/>
              <a:t>We would need to specify a proposition for each unicorn </a:t>
            </a:r>
          </a:p>
          <a:p>
            <a:r>
              <a:rPr lang="en-US" dirty="0" smtClean="0"/>
              <a:t>     is used to express facts and relationships that we know to be true for all members of a group (objects in the world) </a:t>
            </a:r>
          </a:p>
          <a:p>
            <a:r>
              <a:rPr lang="en-US" dirty="0" smtClean="0"/>
              <a:t>A variable is used in the place of an object </a:t>
            </a:r>
            <a:br>
              <a:rPr lang="en-US" dirty="0" smtClean="0"/>
            </a:br>
            <a:r>
              <a:rPr lang="en-US" dirty="0" smtClean="0"/>
              <a:t>     x Unicorn(x) -&gt; </a:t>
            </a:r>
            <a:r>
              <a:rPr lang="en-US" dirty="0" err="1" smtClean="0"/>
              <a:t>SpeakEnglish</a:t>
            </a:r>
            <a:r>
              <a:rPr lang="en-US" dirty="0" smtClean="0"/>
              <a:t>(x) </a:t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 smtClean="0">
                <a:solidFill>
                  <a:schemeClr val="accent5"/>
                </a:solidFill>
              </a:rPr>
              <a:t>domain</a:t>
            </a:r>
            <a:r>
              <a:rPr lang="en-US" dirty="0" smtClean="0"/>
              <a:t> of x is the world </a:t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 smtClean="0">
                <a:solidFill>
                  <a:schemeClr val="accent5"/>
                </a:solidFill>
              </a:rPr>
              <a:t>scope</a:t>
            </a:r>
            <a:r>
              <a:rPr lang="en-US" dirty="0" smtClean="0"/>
              <a:t> of x is the statement following       (sometimes in []) </a:t>
            </a:r>
          </a:p>
          <a:p>
            <a:r>
              <a:rPr lang="en-US" dirty="0" smtClean="0"/>
              <a:t>Same as specifying</a:t>
            </a:r>
          </a:p>
          <a:p>
            <a:pPr lvl="1"/>
            <a:r>
              <a:rPr lang="en-US" dirty="0" smtClean="0"/>
              <a:t>Unicorn(Uni1) -&gt; </a:t>
            </a:r>
            <a:r>
              <a:rPr lang="en-US" dirty="0" err="1" smtClean="0"/>
              <a:t>SpeakEnglish</a:t>
            </a:r>
            <a:r>
              <a:rPr lang="en-US" dirty="0" smtClean="0"/>
              <a:t>(Uni1) &amp;</a:t>
            </a:r>
          </a:p>
          <a:p>
            <a:pPr lvl="1"/>
            <a:r>
              <a:rPr lang="en-US" dirty="0" smtClean="0"/>
              <a:t>Unicorn(Uni2) -&gt; </a:t>
            </a:r>
            <a:r>
              <a:rPr lang="en-US" dirty="0" err="1" smtClean="0"/>
              <a:t>SpeakEnglish</a:t>
            </a:r>
            <a:r>
              <a:rPr lang="en-US" dirty="0" smtClean="0"/>
              <a:t>(Uni2) &amp;</a:t>
            </a:r>
          </a:p>
          <a:p>
            <a:pPr lvl="1"/>
            <a:r>
              <a:rPr lang="en-US" dirty="0" smtClean="0"/>
              <a:t>Unicorn(Uni3) -&gt; </a:t>
            </a:r>
            <a:r>
              <a:rPr lang="en-US" dirty="0" err="1" smtClean="0"/>
              <a:t>SpeakEnglish</a:t>
            </a:r>
            <a:r>
              <a:rPr lang="en-US" dirty="0" smtClean="0"/>
              <a:t>(Uni3) &amp;</a:t>
            </a:r>
          </a:p>
          <a:p>
            <a:pPr lvl="1"/>
            <a:r>
              <a:rPr lang="en-US" dirty="0" smtClean="0"/>
              <a:t>...</a:t>
            </a:r>
          </a:p>
          <a:p>
            <a:pPr lvl="1"/>
            <a:r>
              <a:rPr lang="en-US" dirty="0" smtClean="0"/>
              <a:t>Unicorn(Table1) -&gt; Table(Table1) &amp;</a:t>
            </a:r>
          </a:p>
          <a:p>
            <a:pPr lvl="1"/>
            <a:r>
              <a:rPr lang="en-US" dirty="0" smtClean="0"/>
              <a:t>...</a:t>
            </a:r>
          </a:p>
          <a:p>
            <a:r>
              <a:rPr lang="en-US" dirty="0" smtClean="0"/>
              <a:t>One statement for each object in the world</a:t>
            </a:r>
          </a:p>
          <a:p>
            <a:r>
              <a:rPr lang="en-US" dirty="0" smtClean="0"/>
              <a:t>We will leave variables lower case (sometimes ?x) </a:t>
            </a:r>
            <a:br>
              <a:rPr lang="en-US" dirty="0" smtClean="0"/>
            </a:br>
            <a:r>
              <a:rPr lang="en-US" dirty="0" smtClean="0"/>
              <a:t>Notice that x ranges over all objects, not just unicorns. </a:t>
            </a:r>
          </a:p>
          <a:p>
            <a:r>
              <a:rPr lang="en-US" dirty="0" smtClean="0"/>
              <a:t>A term with no variables is a </a:t>
            </a:r>
            <a:r>
              <a:rPr lang="en-US" dirty="0" smtClean="0">
                <a:solidFill>
                  <a:srgbClr val="FF0000"/>
                </a:solidFill>
              </a:rPr>
              <a:t>ground term</a:t>
            </a:r>
          </a:p>
        </p:txBody>
      </p:sp>
      <p:graphicFrame>
        <p:nvGraphicFramePr>
          <p:cNvPr id="69634" name="Object 2"/>
          <p:cNvGraphicFramePr>
            <a:graphicFrameLocks noChangeAspect="1"/>
          </p:cNvGraphicFramePr>
          <p:nvPr/>
        </p:nvGraphicFramePr>
        <p:xfrm>
          <a:off x="914400" y="2667000"/>
          <a:ext cx="286809" cy="304800"/>
        </p:xfrm>
        <a:graphic>
          <a:graphicData uri="http://schemas.openxmlformats.org/presentationml/2006/ole">
            <p:oleObj spid="_x0000_s69634" name="Equation" r:id="rId3" imgW="152268" imgH="164957" progId="Equation.3">
              <p:embed/>
            </p:oleObj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5181600" y="3124200"/>
          <a:ext cx="286809" cy="304800"/>
        </p:xfrm>
        <a:graphic>
          <a:graphicData uri="http://schemas.openxmlformats.org/presentationml/2006/ole">
            <p:oleObj spid="_x0000_s69635" name="Equation" r:id="rId4" imgW="152268" imgH="164957" progId="Equation.3">
              <p:embed/>
            </p:oleObj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838200" y="1905000"/>
          <a:ext cx="286809" cy="304800"/>
        </p:xfrm>
        <a:graphic>
          <a:graphicData uri="http://schemas.openxmlformats.org/presentationml/2006/ole">
            <p:oleObj spid="_x0000_s69636" name="Equation" r:id="rId5" imgW="152268" imgH="164957" progId="Equation.3">
              <p:embed/>
            </p:oleObj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Existential Quantifier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This makes a statement about some object (not named) </a:t>
            </a:r>
          </a:p>
          <a:p>
            <a:r>
              <a:rPr lang="en-US" dirty="0" smtClean="0"/>
              <a:t>     x [Bunny(x) ^ </a:t>
            </a:r>
            <a:r>
              <a:rPr lang="en-US" dirty="0" err="1" smtClean="0"/>
              <a:t>EatsCarrots</a:t>
            </a:r>
            <a:r>
              <a:rPr lang="en-US" dirty="0" smtClean="0"/>
              <a:t>(x)] </a:t>
            </a:r>
          </a:p>
          <a:p>
            <a:r>
              <a:rPr lang="en-US" dirty="0" smtClean="0"/>
              <a:t>This means there exists some object in the world (at least one) for which the statement is true. Same as disjunction over all objects in the world. </a:t>
            </a:r>
          </a:p>
          <a:p>
            <a:pPr lvl="1"/>
            <a:r>
              <a:rPr lang="en-US" dirty="0" smtClean="0"/>
              <a:t>(Bunny(Bun1) &amp; </a:t>
            </a:r>
            <a:r>
              <a:rPr lang="en-US" dirty="0" err="1" smtClean="0"/>
              <a:t>EatsCarrots</a:t>
            </a:r>
            <a:r>
              <a:rPr lang="en-US" dirty="0" smtClean="0"/>
              <a:t>(Bun1)) v</a:t>
            </a:r>
          </a:p>
          <a:p>
            <a:pPr lvl="1"/>
            <a:r>
              <a:rPr lang="en-US" dirty="0" smtClean="0"/>
              <a:t>(Bunny(Bun2) &amp; </a:t>
            </a:r>
            <a:r>
              <a:rPr lang="en-US" dirty="0" err="1" smtClean="0"/>
              <a:t>EatsCarrots</a:t>
            </a:r>
            <a:r>
              <a:rPr lang="en-US" dirty="0" smtClean="0"/>
              <a:t>(Bun2)) v</a:t>
            </a:r>
          </a:p>
          <a:p>
            <a:pPr lvl="1"/>
            <a:r>
              <a:rPr lang="en-US" dirty="0" smtClean="0"/>
              <a:t>(Bunny(Bun3) &amp; </a:t>
            </a:r>
            <a:r>
              <a:rPr lang="en-US" dirty="0" err="1" smtClean="0"/>
              <a:t>EatsCarrots</a:t>
            </a:r>
            <a:r>
              <a:rPr lang="en-US" dirty="0" smtClean="0"/>
              <a:t>(Bun3)) v</a:t>
            </a:r>
          </a:p>
          <a:p>
            <a:pPr lvl="1"/>
            <a:r>
              <a:rPr lang="en-US" dirty="0" smtClean="0"/>
              <a:t>...</a:t>
            </a:r>
          </a:p>
          <a:p>
            <a:pPr lvl="1"/>
            <a:r>
              <a:rPr lang="en-US" dirty="0" smtClean="0"/>
              <a:t>(Bunny(Table1) &amp; </a:t>
            </a:r>
            <a:r>
              <a:rPr lang="en-US" dirty="0" err="1" smtClean="0"/>
              <a:t>EatsCarrots</a:t>
            </a:r>
            <a:r>
              <a:rPr lang="en-US" dirty="0" smtClean="0"/>
              <a:t>(Table1)) v</a:t>
            </a:r>
          </a:p>
          <a:p>
            <a:pPr lvl="1"/>
            <a:r>
              <a:rPr lang="en-US" dirty="0" smtClean="0"/>
              <a:t>...</a:t>
            </a:r>
          </a:p>
          <a:p>
            <a:r>
              <a:rPr lang="en-US" dirty="0" smtClean="0"/>
              <a:t>What about      x Unicorn(x) -&gt; </a:t>
            </a:r>
            <a:r>
              <a:rPr lang="en-US" dirty="0" err="1" smtClean="0"/>
              <a:t>SpeakEnglish</a:t>
            </a:r>
            <a:r>
              <a:rPr lang="en-US" dirty="0" smtClean="0"/>
              <a:t>(x)?</a:t>
            </a:r>
          </a:p>
          <a:p>
            <a:r>
              <a:rPr lang="en-US" dirty="0" smtClean="0"/>
              <a:t>Means implication applies to at least one object in the universe</a:t>
            </a:r>
            <a:endParaRPr lang="en-US" dirty="0"/>
          </a:p>
        </p:txBody>
      </p:sp>
      <p:graphicFrame>
        <p:nvGraphicFramePr>
          <p:cNvPr id="70660" name="Object 4"/>
          <p:cNvGraphicFramePr>
            <a:graphicFrameLocks noChangeAspect="1"/>
          </p:cNvGraphicFramePr>
          <p:nvPr/>
        </p:nvGraphicFramePr>
        <p:xfrm>
          <a:off x="990600" y="1981200"/>
          <a:ext cx="203200" cy="304800"/>
        </p:xfrm>
        <a:graphic>
          <a:graphicData uri="http://schemas.openxmlformats.org/presentationml/2006/ole">
            <p:oleObj spid="_x0000_s70660" name="Equation" r:id="rId3" imgW="126835" imgH="152202" progId="Equation.3">
              <p:embed/>
            </p:oleObj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2590800" y="5410200"/>
          <a:ext cx="203200" cy="304800"/>
        </p:xfrm>
        <a:graphic>
          <a:graphicData uri="http://schemas.openxmlformats.org/presentationml/2006/ole">
            <p:oleObj spid="_x0000_s70661" name="Equation" r:id="rId4" imgW="126835" imgH="152202" progId="Equation.3">
              <p:embed/>
            </p:oleObj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DeMorgan</a:t>
            </a:r>
            <a:r>
              <a:rPr lang="en-US" dirty="0" smtClean="0">
                <a:solidFill>
                  <a:srgbClr val="FF0000"/>
                </a:solidFill>
              </a:rPr>
              <a:t> Rules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1681" name="Object 1"/>
          <p:cNvGraphicFramePr>
            <a:graphicFrameLocks noChangeAspect="1"/>
          </p:cNvGraphicFramePr>
          <p:nvPr/>
        </p:nvGraphicFramePr>
        <p:xfrm>
          <a:off x="914400" y="1676400"/>
          <a:ext cx="2145632" cy="381000"/>
        </p:xfrm>
        <a:graphic>
          <a:graphicData uri="http://schemas.openxmlformats.org/presentationml/2006/ole">
            <p:oleObj spid="_x0000_s71681" name="Equation" r:id="rId3" imgW="1015559" imgH="177723" progId="Equation.3">
              <p:embed/>
            </p:oleObj>
          </a:graphicData>
        </a:graphic>
      </p:graphicFrame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1685" name="Object 5"/>
          <p:cNvGraphicFramePr>
            <a:graphicFrameLocks noChangeAspect="1"/>
          </p:cNvGraphicFramePr>
          <p:nvPr/>
        </p:nvGraphicFramePr>
        <p:xfrm>
          <a:off x="914400" y="2819400"/>
          <a:ext cx="1845469" cy="381000"/>
        </p:xfrm>
        <a:graphic>
          <a:graphicData uri="http://schemas.openxmlformats.org/presentationml/2006/ole">
            <p:oleObj spid="_x0000_s71685" name="Equation" r:id="rId4" imgW="1523008" imgH="266526" progId="Equation.3">
              <p:embed/>
            </p:oleObj>
          </a:graphicData>
        </a:graphic>
      </p:graphicFrame>
      <p:sp>
        <p:nvSpPr>
          <p:cNvPr id="716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1687" name="Object 7"/>
          <p:cNvGraphicFramePr>
            <a:graphicFrameLocks noChangeAspect="1"/>
          </p:cNvGraphicFramePr>
          <p:nvPr/>
        </p:nvGraphicFramePr>
        <p:xfrm>
          <a:off x="914400" y="3429000"/>
          <a:ext cx="1981200" cy="417095"/>
        </p:xfrm>
        <a:graphic>
          <a:graphicData uri="http://schemas.openxmlformats.org/presentationml/2006/ole">
            <p:oleObj spid="_x0000_s71687" name="Equation" r:id="rId5" imgW="1499593" imgH="262429" progId="Equation.3">
              <p:embed/>
            </p:oleObj>
          </a:graphicData>
        </a:graphic>
      </p:graphicFrame>
      <p:sp>
        <p:nvSpPr>
          <p:cNvPr id="7169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1689" name="Object 9"/>
          <p:cNvGraphicFramePr>
            <a:graphicFrameLocks noChangeAspect="1"/>
          </p:cNvGraphicFramePr>
          <p:nvPr/>
        </p:nvGraphicFramePr>
        <p:xfrm>
          <a:off x="914400" y="2286000"/>
          <a:ext cx="2190750" cy="381000"/>
        </p:xfrm>
        <a:graphic>
          <a:graphicData uri="http://schemas.openxmlformats.org/presentationml/2006/ole">
            <p:oleObj spid="_x0000_s71689" name="Equation" r:id="rId6" imgW="1756087" imgH="307315" progId="Equation.3">
              <p:embed/>
            </p:oleObj>
          </a:graphicData>
        </a:graphic>
      </p:graphicFrame>
      <p:sp>
        <p:nvSpPr>
          <p:cNvPr id="7169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1691" name="Object 11"/>
          <p:cNvGraphicFramePr>
            <a:graphicFrameLocks noChangeAspect="1"/>
          </p:cNvGraphicFramePr>
          <p:nvPr/>
        </p:nvGraphicFramePr>
        <p:xfrm>
          <a:off x="1004888" y="4572000"/>
          <a:ext cx="7720012" cy="457200"/>
        </p:xfrm>
        <a:graphic>
          <a:graphicData uri="http://schemas.openxmlformats.org/presentationml/2006/ole">
            <p:oleObj spid="_x0000_s71691" name="Equation" r:id="rId7" imgW="337788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Other Properties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(X-&gt;Y) &lt;-&gt; -</a:t>
            </a:r>
            <a:r>
              <a:rPr lang="en-US" dirty="0" err="1" smtClean="0"/>
              <a:t>XvY</a:t>
            </a:r>
            <a:endParaRPr lang="en-US" dirty="0" smtClean="0"/>
          </a:p>
          <a:p>
            <a:pPr lvl="1"/>
            <a:r>
              <a:rPr lang="en-US" dirty="0" smtClean="0"/>
              <a:t>Can prove with truth table</a:t>
            </a:r>
          </a:p>
          <a:p>
            <a:r>
              <a:rPr lang="en-US" dirty="0" smtClean="0"/>
              <a:t>Not true:</a:t>
            </a:r>
          </a:p>
          <a:p>
            <a:pPr lvl="1"/>
            <a:r>
              <a:rPr lang="en-US" dirty="0" smtClean="0"/>
              <a:t>(X-&gt;Y) &lt;-&gt; (Y-&gt;X)</a:t>
            </a:r>
          </a:p>
          <a:p>
            <a:pPr lvl="1"/>
            <a:r>
              <a:rPr lang="en-US" dirty="0" smtClean="0"/>
              <a:t>This is a type of inference that is not sound (abduction)</a:t>
            </a:r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Examples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men are mortal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 Knowledge-Based Agent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We previously talked about applications of search but not about methods of formalizing the problem. </a:t>
            </a:r>
          </a:p>
          <a:p>
            <a:r>
              <a:rPr lang="en-US" dirty="0" smtClean="0"/>
              <a:t>Now we look at extended capabilities to general logical reasoning. </a:t>
            </a:r>
          </a:p>
          <a:p>
            <a:r>
              <a:rPr lang="en-US" dirty="0" smtClean="0"/>
              <a:t>Here is one knowledge representation: logical expressions. </a:t>
            </a:r>
          </a:p>
          <a:p>
            <a:r>
              <a:rPr lang="en-US" dirty="0" smtClean="0"/>
              <a:t>A knowledge-based agent must be able to </a:t>
            </a:r>
          </a:p>
          <a:p>
            <a:pPr lvl="1"/>
            <a:r>
              <a:rPr lang="en-US" dirty="0" smtClean="0"/>
              <a:t>Represent states, actions, etc. </a:t>
            </a:r>
          </a:p>
          <a:p>
            <a:pPr lvl="1"/>
            <a:r>
              <a:rPr lang="en-US" dirty="0" smtClean="0"/>
              <a:t>Incorporate new percepts </a:t>
            </a:r>
          </a:p>
          <a:p>
            <a:pPr lvl="1"/>
            <a:r>
              <a:rPr lang="en-US" dirty="0" smtClean="0"/>
              <a:t>Update internal representations of the world </a:t>
            </a:r>
          </a:p>
          <a:p>
            <a:pPr lvl="1"/>
            <a:r>
              <a:rPr lang="en-US" dirty="0" smtClean="0"/>
              <a:t>Deduce hidden properties about the world </a:t>
            </a:r>
          </a:p>
          <a:p>
            <a:pPr lvl="1"/>
            <a:r>
              <a:rPr lang="en-US" dirty="0" smtClean="0"/>
              <a:t>Deduce appropriate actions </a:t>
            </a:r>
          </a:p>
          <a:p>
            <a:r>
              <a:rPr lang="en-US" dirty="0" smtClean="0"/>
              <a:t>We will </a:t>
            </a:r>
          </a:p>
          <a:p>
            <a:pPr lvl="1"/>
            <a:r>
              <a:rPr lang="en-US" dirty="0" smtClean="0"/>
              <a:t>Describe properties of languages to use for logical reasoning </a:t>
            </a:r>
          </a:p>
          <a:p>
            <a:pPr lvl="1"/>
            <a:r>
              <a:rPr lang="en-US" dirty="0" smtClean="0"/>
              <a:t>Describe techniques for deducing new information from current information </a:t>
            </a:r>
          </a:p>
          <a:p>
            <a:pPr lvl="1"/>
            <a:r>
              <a:rPr lang="en-US" dirty="0" smtClean="0"/>
              <a:t>Apply search to deduce (or learn) specifically needed information </a:t>
            </a:r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Examples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men are mortal </a:t>
            </a:r>
          </a:p>
          <a:p>
            <a:pPr lvl="1"/>
            <a:r>
              <a:rPr lang="en-US" dirty="0" smtClean="0"/>
              <a:t>   x [Man(x) -&gt; Mortal(x)] </a:t>
            </a:r>
          </a:p>
        </p:txBody>
      </p:sp>
      <p:graphicFrame>
        <p:nvGraphicFramePr>
          <p:cNvPr id="72707" name="Object 3"/>
          <p:cNvGraphicFramePr>
            <a:graphicFrameLocks noChangeAspect="1"/>
          </p:cNvGraphicFramePr>
          <p:nvPr/>
        </p:nvGraphicFramePr>
        <p:xfrm>
          <a:off x="1219200" y="2286000"/>
          <a:ext cx="287338" cy="304800"/>
        </p:xfrm>
        <a:graphic>
          <a:graphicData uri="http://schemas.openxmlformats.org/presentationml/2006/ole">
            <p:oleObj spid="_x0000_s149507" name="Equation" r:id="rId3" imgW="152268" imgH="164957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Examples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men are mortal </a:t>
            </a:r>
          </a:p>
          <a:p>
            <a:pPr lvl="1"/>
            <a:r>
              <a:rPr lang="en-US" dirty="0" smtClean="0"/>
              <a:t>   x [Man(x) -&gt; Mortal(x)] </a:t>
            </a:r>
          </a:p>
          <a:p>
            <a:r>
              <a:rPr lang="en-US" dirty="0" smtClean="0"/>
              <a:t>Socrates is a man</a:t>
            </a:r>
          </a:p>
        </p:txBody>
      </p:sp>
      <p:graphicFrame>
        <p:nvGraphicFramePr>
          <p:cNvPr id="72707" name="Object 3"/>
          <p:cNvGraphicFramePr>
            <a:graphicFrameLocks noChangeAspect="1"/>
          </p:cNvGraphicFramePr>
          <p:nvPr/>
        </p:nvGraphicFramePr>
        <p:xfrm>
          <a:off x="1219200" y="2286000"/>
          <a:ext cx="287338" cy="304800"/>
        </p:xfrm>
        <a:graphic>
          <a:graphicData uri="http://schemas.openxmlformats.org/presentationml/2006/ole">
            <p:oleObj spid="_x0000_s150531" name="Equation" r:id="rId3" imgW="152268" imgH="164957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Examples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men are mortal </a:t>
            </a:r>
          </a:p>
          <a:p>
            <a:pPr lvl="1"/>
            <a:r>
              <a:rPr lang="en-US" dirty="0" smtClean="0"/>
              <a:t>   x [Man(x) -&gt; Mortal(x)] </a:t>
            </a:r>
          </a:p>
          <a:p>
            <a:r>
              <a:rPr lang="en-US" dirty="0" smtClean="0"/>
              <a:t>Socrates is a man</a:t>
            </a:r>
          </a:p>
          <a:p>
            <a:pPr lvl="1"/>
            <a:r>
              <a:rPr lang="en-US" dirty="0" smtClean="0"/>
              <a:t>Man(Socrates) </a:t>
            </a:r>
          </a:p>
        </p:txBody>
      </p:sp>
      <p:graphicFrame>
        <p:nvGraphicFramePr>
          <p:cNvPr id="72707" name="Object 3"/>
          <p:cNvGraphicFramePr>
            <a:graphicFrameLocks noChangeAspect="1"/>
          </p:cNvGraphicFramePr>
          <p:nvPr/>
        </p:nvGraphicFramePr>
        <p:xfrm>
          <a:off x="1219200" y="2286000"/>
          <a:ext cx="287338" cy="304800"/>
        </p:xfrm>
        <a:graphic>
          <a:graphicData uri="http://schemas.openxmlformats.org/presentationml/2006/ole">
            <p:oleObj spid="_x0000_s151555" name="Equation" r:id="rId3" imgW="152268" imgH="164957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Examples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men are mortal </a:t>
            </a:r>
          </a:p>
          <a:p>
            <a:pPr lvl="1"/>
            <a:r>
              <a:rPr lang="en-US" dirty="0" smtClean="0"/>
              <a:t>   x [Man(x) -&gt; Mortal(x)] </a:t>
            </a:r>
          </a:p>
          <a:p>
            <a:r>
              <a:rPr lang="en-US" dirty="0" smtClean="0"/>
              <a:t>Socrates is a man</a:t>
            </a:r>
          </a:p>
          <a:p>
            <a:pPr lvl="1"/>
            <a:r>
              <a:rPr lang="en-US" dirty="0" smtClean="0"/>
              <a:t>Man(Socrates) </a:t>
            </a:r>
          </a:p>
          <a:p>
            <a:r>
              <a:rPr lang="en-US" dirty="0" smtClean="0"/>
              <a:t>Socrates is mortal</a:t>
            </a:r>
          </a:p>
          <a:p>
            <a:pPr lvl="1"/>
            <a:r>
              <a:rPr lang="en-US" dirty="0" smtClean="0"/>
              <a:t>Mortal(Socrates) </a:t>
            </a:r>
          </a:p>
        </p:txBody>
      </p:sp>
      <p:graphicFrame>
        <p:nvGraphicFramePr>
          <p:cNvPr id="72707" name="Object 3"/>
          <p:cNvGraphicFramePr>
            <a:graphicFrameLocks noChangeAspect="1"/>
          </p:cNvGraphicFramePr>
          <p:nvPr/>
        </p:nvGraphicFramePr>
        <p:xfrm>
          <a:off x="1219200" y="2286000"/>
          <a:ext cx="287338" cy="304800"/>
        </p:xfrm>
        <a:graphic>
          <a:graphicData uri="http://schemas.openxmlformats.org/presentationml/2006/ole">
            <p:oleObj spid="_x0000_s152579" name="Equation" r:id="rId3" imgW="152268" imgH="164957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Examples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men are mortal </a:t>
            </a:r>
          </a:p>
          <a:p>
            <a:pPr lvl="1"/>
            <a:r>
              <a:rPr lang="en-US" dirty="0" smtClean="0"/>
              <a:t>   x [Man(x) -&gt; Mortal(x)] </a:t>
            </a:r>
          </a:p>
          <a:p>
            <a:r>
              <a:rPr lang="en-US" dirty="0" smtClean="0"/>
              <a:t>Socrates is a man</a:t>
            </a:r>
          </a:p>
          <a:p>
            <a:pPr lvl="1"/>
            <a:r>
              <a:rPr lang="en-US" dirty="0" smtClean="0"/>
              <a:t>Man(Socrates) </a:t>
            </a:r>
          </a:p>
          <a:p>
            <a:r>
              <a:rPr lang="en-US" dirty="0" smtClean="0"/>
              <a:t>Socrates is mortal</a:t>
            </a:r>
          </a:p>
          <a:p>
            <a:pPr lvl="1"/>
            <a:r>
              <a:rPr lang="en-US" dirty="0" smtClean="0"/>
              <a:t>Mortal(Socrates) </a:t>
            </a:r>
          </a:p>
          <a:p>
            <a:r>
              <a:rPr lang="en-US" dirty="0" smtClean="0"/>
              <a:t>All purple mushrooms are poisonous</a:t>
            </a:r>
          </a:p>
        </p:txBody>
      </p:sp>
      <p:graphicFrame>
        <p:nvGraphicFramePr>
          <p:cNvPr id="72707" name="Object 3"/>
          <p:cNvGraphicFramePr>
            <a:graphicFrameLocks noChangeAspect="1"/>
          </p:cNvGraphicFramePr>
          <p:nvPr/>
        </p:nvGraphicFramePr>
        <p:xfrm>
          <a:off x="1219200" y="2286000"/>
          <a:ext cx="287338" cy="304800"/>
        </p:xfrm>
        <a:graphic>
          <a:graphicData uri="http://schemas.openxmlformats.org/presentationml/2006/ole">
            <p:oleObj spid="_x0000_s153603" name="Equation" r:id="rId3" imgW="152268" imgH="164957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Examples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men are mortal </a:t>
            </a:r>
          </a:p>
          <a:p>
            <a:pPr lvl="1"/>
            <a:r>
              <a:rPr lang="en-US" dirty="0" smtClean="0"/>
              <a:t>   x [Man(x) -&gt; Mortal(x)] </a:t>
            </a:r>
          </a:p>
          <a:p>
            <a:r>
              <a:rPr lang="en-US" dirty="0" smtClean="0"/>
              <a:t>Socrates is a man</a:t>
            </a:r>
          </a:p>
          <a:p>
            <a:pPr lvl="1"/>
            <a:r>
              <a:rPr lang="en-US" dirty="0" smtClean="0"/>
              <a:t>Man(Socrates) </a:t>
            </a:r>
          </a:p>
          <a:p>
            <a:r>
              <a:rPr lang="en-US" dirty="0" smtClean="0"/>
              <a:t>Socrates is mortal</a:t>
            </a:r>
          </a:p>
          <a:p>
            <a:pPr lvl="1"/>
            <a:r>
              <a:rPr lang="en-US" dirty="0" smtClean="0"/>
              <a:t>Mortal(Socrates) </a:t>
            </a:r>
          </a:p>
          <a:p>
            <a:r>
              <a:rPr lang="en-US" dirty="0" smtClean="0"/>
              <a:t>All purple mushrooms are poisonous</a:t>
            </a:r>
          </a:p>
          <a:p>
            <a:pPr lvl="1"/>
            <a:r>
              <a:rPr lang="en-US" dirty="0" smtClean="0"/>
              <a:t>   x [(Purple(x) ^ Mushroom(x)) -&gt; Poisonous(x)] </a:t>
            </a:r>
          </a:p>
          <a:p>
            <a:endParaRPr lang="en-US" dirty="0"/>
          </a:p>
        </p:txBody>
      </p:sp>
      <p:graphicFrame>
        <p:nvGraphicFramePr>
          <p:cNvPr id="72707" name="Object 3"/>
          <p:cNvGraphicFramePr>
            <a:graphicFrameLocks noChangeAspect="1"/>
          </p:cNvGraphicFramePr>
          <p:nvPr/>
        </p:nvGraphicFramePr>
        <p:xfrm>
          <a:off x="1219200" y="2286000"/>
          <a:ext cx="287338" cy="304800"/>
        </p:xfrm>
        <a:graphic>
          <a:graphicData uri="http://schemas.openxmlformats.org/presentationml/2006/ole">
            <p:oleObj spid="_x0000_s154627" name="Equation" r:id="rId3" imgW="152268" imgH="164957" progId="Equation.3">
              <p:embed/>
            </p:oleObj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1219200" y="5562600"/>
          <a:ext cx="287338" cy="304800"/>
        </p:xfrm>
        <a:graphic>
          <a:graphicData uri="http://schemas.openxmlformats.org/presentationml/2006/ole">
            <p:oleObj spid="_x0000_s154628" name="Equation" r:id="rId4" imgW="152268" imgH="164957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Examples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All men are mortal </a:t>
            </a:r>
          </a:p>
          <a:p>
            <a:pPr lvl="1"/>
            <a:r>
              <a:rPr lang="en-US" dirty="0" smtClean="0"/>
              <a:t>   x [Man(x) -&gt; Mortal(x)] </a:t>
            </a:r>
          </a:p>
          <a:p>
            <a:r>
              <a:rPr lang="en-US" dirty="0" smtClean="0"/>
              <a:t>Socrates is a man</a:t>
            </a:r>
          </a:p>
          <a:p>
            <a:pPr lvl="1"/>
            <a:r>
              <a:rPr lang="en-US" dirty="0" smtClean="0"/>
              <a:t>Man(Socrates) </a:t>
            </a:r>
          </a:p>
          <a:p>
            <a:r>
              <a:rPr lang="en-US" dirty="0" smtClean="0"/>
              <a:t>Socrates is mortal</a:t>
            </a:r>
          </a:p>
          <a:p>
            <a:pPr lvl="1"/>
            <a:r>
              <a:rPr lang="en-US" dirty="0" smtClean="0"/>
              <a:t>Mortal(Socrates) </a:t>
            </a:r>
          </a:p>
          <a:p>
            <a:r>
              <a:rPr lang="en-US" dirty="0" smtClean="0"/>
              <a:t>All purple mushrooms are poisonous</a:t>
            </a:r>
          </a:p>
          <a:p>
            <a:pPr lvl="1"/>
            <a:r>
              <a:rPr lang="en-US" dirty="0" smtClean="0"/>
              <a:t>   x [(Purple(x) ^ Mushroom(x)) -&gt; Poisonous(x)] </a:t>
            </a:r>
          </a:p>
          <a:p>
            <a:r>
              <a:rPr lang="en-US" dirty="0" smtClean="0"/>
              <a:t>A mushroom is poisonous only if it is purple</a:t>
            </a:r>
          </a:p>
        </p:txBody>
      </p:sp>
      <p:graphicFrame>
        <p:nvGraphicFramePr>
          <p:cNvPr id="72707" name="Object 3"/>
          <p:cNvGraphicFramePr>
            <a:graphicFrameLocks noChangeAspect="1"/>
          </p:cNvGraphicFramePr>
          <p:nvPr/>
        </p:nvGraphicFramePr>
        <p:xfrm>
          <a:off x="1219200" y="2133600"/>
          <a:ext cx="287338" cy="304800"/>
        </p:xfrm>
        <a:graphic>
          <a:graphicData uri="http://schemas.openxmlformats.org/presentationml/2006/ole">
            <p:oleObj spid="_x0000_s155651" name="Equation" r:id="rId3" imgW="152268" imgH="164957" progId="Equation.3">
              <p:embed/>
            </p:oleObj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1219200" y="4953000"/>
          <a:ext cx="287338" cy="304800"/>
        </p:xfrm>
        <a:graphic>
          <a:graphicData uri="http://schemas.openxmlformats.org/presentationml/2006/ole">
            <p:oleObj spid="_x0000_s155652" name="Equation" r:id="rId4" imgW="152268" imgH="164957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Examples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All men are mortal </a:t>
            </a:r>
          </a:p>
          <a:p>
            <a:pPr lvl="1"/>
            <a:r>
              <a:rPr lang="en-US" dirty="0" smtClean="0"/>
              <a:t>   x [Man(x) -&gt; Mortal(x)] </a:t>
            </a:r>
          </a:p>
          <a:p>
            <a:r>
              <a:rPr lang="en-US" dirty="0" smtClean="0"/>
              <a:t>Socrates is a man</a:t>
            </a:r>
          </a:p>
          <a:p>
            <a:pPr lvl="1"/>
            <a:r>
              <a:rPr lang="en-US" dirty="0" smtClean="0"/>
              <a:t>Man(Socrates) </a:t>
            </a:r>
          </a:p>
          <a:p>
            <a:r>
              <a:rPr lang="en-US" dirty="0" smtClean="0"/>
              <a:t>Socrates is mortal</a:t>
            </a:r>
          </a:p>
          <a:p>
            <a:pPr lvl="1"/>
            <a:r>
              <a:rPr lang="en-US" dirty="0" smtClean="0"/>
              <a:t>Mortal(Socrates) </a:t>
            </a:r>
          </a:p>
          <a:p>
            <a:r>
              <a:rPr lang="en-US" dirty="0" smtClean="0"/>
              <a:t>All purple mushrooms are poisonous</a:t>
            </a:r>
          </a:p>
          <a:p>
            <a:pPr lvl="1"/>
            <a:r>
              <a:rPr lang="en-US" dirty="0" smtClean="0"/>
              <a:t>   x [(Purple(x) ^ Mushroom(x)) -&gt; Poisonous(x)] </a:t>
            </a:r>
          </a:p>
          <a:p>
            <a:r>
              <a:rPr lang="en-US" dirty="0" smtClean="0"/>
              <a:t>A mushroom is poisonous only if it is purple</a:t>
            </a:r>
          </a:p>
        </p:txBody>
      </p:sp>
      <p:graphicFrame>
        <p:nvGraphicFramePr>
          <p:cNvPr id="72707" name="Object 3"/>
          <p:cNvGraphicFramePr>
            <a:graphicFrameLocks noChangeAspect="1"/>
          </p:cNvGraphicFramePr>
          <p:nvPr/>
        </p:nvGraphicFramePr>
        <p:xfrm>
          <a:off x="1219200" y="2133600"/>
          <a:ext cx="287338" cy="304800"/>
        </p:xfrm>
        <a:graphic>
          <a:graphicData uri="http://schemas.openxmlformats.org/presentationml/2006/ole">
            <p:oleObj spid="_x0000_s156675" name="Equation" r:id="rId3" imgW="152268" imgH="164957" progId="Equation.3">
              <p:embed/>
            </p:oleObj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1219200" y="4953000"/>
          <a:ext cx="287338" cy="304800"/>
        </p:xfrm>
        <a:graphic>
          <a:graphicData uri="http://schemas.openxmlformats.org/presentationml/2006/ole">
            <p:oleObj spid="_x0000_s156676" name="Equation" r:id="rId4" imgW="152268" imgH="164957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Examples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All men are mortal </a:t>
            </a:r>
          </a:p>
          <a:p>
            <a:pPr lvl="1"/>
            <a:r>
              <a:rPr lang="en-US" dirty="0" smtClean="0"/>
              <a:t>   x [Man(x) -&gt; Mortal(x)] </a:t>
            </a:r>
          </a:p>
          <a:p>
            <a:r>
              <a:rPr lang="en-US" dirty="0" smtClean="0"/>
              <a:t>Socrates is a man</a:t>
            </a:r>
          </a:p>
          <a:p>
            <a:pPr lvl="1"/>
            <a:r>
              <a:rPr lang="en-US" dirty="0" smtClean="0"/>
              <a:t>Man(Socrates) </a:t>
            </a:r>
          </a:p>
          <a:p>
            <a:r>
              <a:rPr lang="en-US" dirty="0" smtClean="0"/>
              <a:t>Socrates is mortal</a:t>
            </a:r>
          </a:p>
          <a:p>
            <a:pPr lvl="1"/>
            <a:r>
              <a:rPr lang="en-US" dirty="0" smtClean="0"/>
              <a:t>Mortal(Socrates) </a:t>
            </a:r>
          </a:p>
          <a:p>
            <a:r>
              <a:rPr lang="en-US" dirty="0" smtClean="0"/>
              <a:t>All purple mushrooms are poisonous</a:t>
            </a:r>
          </a:p>
          <a:p>
            <a:pPr lvl="1"/>
            <a:r>
              <a:rPr lang="en-US" dirty="0" smtClean="0"/>
              <a:t>   x [(Purple(x) ^ Mushroom(x)) -&gt; Poisonous(x)] </a:t>
            </a:r>
          </a:p>
          <a:p>
            <a:r>
              <a:rPr lang="en-US" dirty="0" smtClean="0"/>
              <a:t>A mushroom is poisonous only if it is purple</a:t>
            </a:r>
          </a:p>
          <a:p>
            <a:pPr lvl="1"/>
            <a:r>
              <a:rPr lang="en-US" dirty="0" smtClean="0"/>
              <a:t>   x [(Mushroom(x) ^ Poisonous(x)) -&gt; Purple(x)] </a:t>
            </a:r>
          </a:p>
        </p:txBody>
      </p:sp>
      <p:graphicFrame>
        <p:nvGraphicFramePr>
          <p:cNvPr id="72707" name="Object 3"/>
          <p:cNvGraphicFramePr>
            <a:graphicFrameLocks noChangeAspect="1"/>
          </p:cNvGraphicFramePr>
          <p:nvPr/>
        </p:nvGraphicFramePr>
        <p:xfrm>
          <a:off x="1219200" y="2057400"/>
          <a:ext cx="287338" cy="304800"/>
        </p:xfrm>
        <a:graphic>
          <a:graphicData uri="http://schemas.openxmlformats.org/presentationml/2006/ole">
            <p:oleObj spid="_x0000_s157699" name="Equation" r:id="rId3" imgW="152268" imgH="164957" progId="Equation.3">
              <p:embed/>
            </p:oleObj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1295400" y="4648200"/>
          <a:ext cx="287338" cy="304800"/>
        </p:xfrm>
        <a:graphic>
          <a:graphicData uri="http://schemas.openxmlformats.org/presentationml/2006/ole">
            <p:oleObj spid="_x0000_s157700" name="Equation" r:id="rId4" imgW="152268" imgH="164957" progId="Equation.3">
              <p:embed/>
            </p:oleObj>
          </a:graphicData>
        </a:graphic>
      </p:graphicFrame>
      <p:graphicFrame>
        <p:nvGraphicFramePr>
          <p:cNvPr id="7" name="Object 3"/>
          <p:cNvGraphicFramePr>
            <a:graphicFrameLocks noChangeAspect="1"/>
          </p:cNvGraphicFramePr>
          <p:nvPr/>
        </p:nvGraphicFramePr>
        <p:xfrm>
          <a:off x="1219200" y="5486400"/>
          <a:ext cx="287338" cy="304800"/>
        </p:xfrm>
        <a:graphic>
          <a:graphicData uri="http://schemas.openxmlformats.org/presentationml/2006/ole">
            <p:oleObj spid="_x0000_s157701" name="Equation" r:id="rId5" imgW="152268" imgH="164957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Examples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All men are mortal </a:t>
            </a:r>
          </a:p>
          <a:p>
            <a:pPr lvl="1"/>
            <a:r>
              <a:rPr lang="en-US" dirty="0" smtClean="0"/>
              <a:t>   x [Man(x) -&gt; Mortal(x)] </a:t>
            </a:r>
          </a:p>
          <a:p>
            <a:r>
              <a:rPr lang="en-US" dirty="0" smtClean="0"/>
              <a:t>Socrates is a man</a:t>
            </a:r>
          </a:p>
          <a:p>
            <a:pPr lvl="1"/>
            <a:r>
              <a:rPr lang="en-US" dirty="0" smtClean="0"/>
              <a:t>Man(Socrates) </a:t>
            </a:r>
          </a:p>
          <a:p>
            <a:r>
              <a:rPr lang="en-US" dirty="0" smtClean="0"/>
              <a:t>Socrates is mortal</a:t>
            </a:r>
          </a:p>
          <a:p>
            <a:pPr lvl="1"/>
            <a:r>
              <a:rPr lang="en-US" dirty="0" smtClean="0"/>
              <a:t>Mortal(Socrates) </a:t>
            </a:r>
          </a:p>
          <a:p>
            <a:r>
              <a:rPr lang="en-US" dirty="0" smtClean="0"/>
              <a:t>All purple mushrooms are poisonous</a:t>
            </a:r>
          </a:p>
          <a:p>
            <a:pPr lvl="1"/>
            <a:r>
              <a:rPr lang="en-US" dirty="0" smtClean="0"/>
              <a:t>   x [(Purple(x) ^ Mushroom(x)) -&gt; Poisonous(x)] </a:t>
            </a:r>
          </a:p>
          <a:p>
            <a:r>
              <a:rPr lang="en-US" dirty="0" smtClean="0"/>
              <a:t>A mushroom is poisonous only if it is purple</a:t>
            </a:r>
          </a:p>
          <a:p>
            <a:pPr lvl="1"/>
            <a:r>
              <a:rPr lang="en-US" dirty="0" smtClean="0"/>
              <a:t>   x [(Mushroom(x) ^ Poisonous(x)) -&gt; Purple(x)] </a:t>
            </a:r>
          </a:p>
          <a:p>
            <a:r>
              <a:rPr lang="en-US" dirty="0" smtClean="0"/>
              <a:t>No purple mushroom is poisonous</a:t>
            </a:r>
          </a:p>
          <a:p>
            <a:endParaRPr lang="en-US" dirty="0"/>
          </a:p>
        </p:txBody>
      </p:sp>
      <p:graphicFrame>
        <p:nvGraphicFramePr>
          <p:cNvPr id="72707" name="Object 3"/>
          <p:cNvGraphicFramePr>
            <a:graphicFrameLocks noChangeAspect="1"/>
          </p:cNvGraphicFramePr>
          <p:nvPr/>
        </p:nvGraphicFramePr>
        <p:xfrm>
          <a:off x="1236662" y="1981200"/>
          <a:ext cx="287338" cy="304800"/>
        </p:xfrm>
        <a:graphic>
          <a:graphicData uri="http://schemas.openxmlformats.org/presentationml/2006/ole">
            <p:oleObj spid="_x0000_s158723" name="Equation" r:id="rId3" imgW="152268" imgH="164957" progId="Equation.3">
              <p:embed/>
            </p:oleObj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1219200" y="4343400"/>
          <a:ext cx="287338" cy="304800"/>
        </p:xfrm>
        <a:graphic>
          <a:graphicData uri="http://schemas.openxmlformats.org/presentationml/2006/ole">
            <p:oleObj spid="_x0000_s158724" name="Equation" r:id="rId4" imgW="152268" imgH="164957" progId="Equation.3">
              <p:embed/>
            </p:oleObj>
          </a:graphicData>
        </a:graphic>
      </p:graphicFrame>
      <p:graphicFrame>
        <p:nvGraphicFramePr>
          <p:cNvPr id="7" name="Object 3"/>
          <p:cNvGraphicFramePr>
            <a:graphicFrameLocks noChangeAspect="1"/>
          </p:cNvGraphicFramePr>
          <p:nvPr/>
        </p:nvGraphicFramePr>
        <p:xfrm>
          <a:off x="1219200" y="5105400"/>
          <a:ext cx="287338" cy="304800"/>
        </p:xfrm>
        <a:graphic>
          <a:graphicData uri="http://schemas.openxmlformats.org/presentationml/2006/ole">
            <p:oleObj spid="_x0000_s158725" name="Equation" r:id="rId5" imgW="152268" imgH="164957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The </a:t>
            </a:r>
            <a:r>
              <a:rPr lang="en-US" dirty="0" err="1" smtClean="0">
                <a:solidFill>
                  <a:srgbClr val="FF0000"/>
                </a:solidFill>
              </a:rPr>
              <a:t>Wumpus</a:t>
            </a:r>
            <a:r>
              <a:rPr lang="en-US" dirty="0" smtClean="0">
                <a:solidFill>
                  <a:srgbClr val="FF0000"/>
                </a:solidFill>
              </a:rPr>
              <a:t> World Environment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42950"/>
            <a:ext cx="5601180" cy="611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78044" y="1828801"/>
            <a:ext cx="3565956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Examples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All men are mortal </a:t>
            </a:r>
          </a:p>
          <a:p>
            <a:pPr lvl="1"/>
            <a:r>
              <a:rPr lang="en-US" dirty="0" smtClean="0"/>
              <a:t>   x [Man(x) -&gt; Mortal(x)] </a:t>
            </a:r>
          </a:p>
          <a:p>
            <a:r>
              <a:rPr lang="en-US" dirty="0" smtClean="0"/>
              <a:t>Socrates is a man</a:t>
            </a:r>
          </a:p>
          <a:p>
            <a:pPr lvl="1"/>
            <a:r>
              <a:rPr lang="en-US" dirty="0" smtClean="0"/>
              <a:t>Man(Socrates) </a:t>
            </a:r>
          </a:p>
          <a:p>
            <a:r>
              <a:rPr lang="en-US" dirty="0" smtClean="0"/>
              <a:t>Socrates is mortal</a:t>
            </a:r>
          </a:p>
          <a:p>
            <a:pPr lvl="1"/>
            <a:r>
              <a:rPr lang="en-US" dirty="0" smtClean="0"/>
              <a:t>Mortal(Socrates) </a:t>
            </a:r>
          </a:p>
          <a:p>
            <a:r>
              <a:rPr lang="en-US" dirty="0" smtClean="0"/>
              <a:t>All purple mushrooms are poisonous</a:t>
            </a:r>
          </a:p>
          <a:p>
            <a:pPr lvl="1"/>
            <a:r>
              <a:rPr lang="en-US" dirty="0" smtClean="0"/>
              <a:t>   x [(Purple(x) ^ Mushroom(x)) -&gt; Poisonous(x)] </a:t>
            </a:r>
          </a:p>
          <a:p>
            <a:r>
              <a:rPr lang="en-US" dirty="0" smtClean="0"/>
              <a:t>A mushroom is poisonous only if it is purple</a:t>
            </a:r>
          </a:p>
          <a:p>
            <a:pPr lvl="1"/>
            <a:r>
              <a:rPr lang="en-US" dirty="0" smtClean="0"/>
              <a:t>   x [(Mushroom(x) ^ Poisonous(x)) -&gt; Purple(x)] </a:t>
            </a:r>
          </a:p>
          <a:p>
            <a:r>
              <a:rPr lang="en-US" dirty="0" smtClean="0"/>
              <a:t>No purple mushroom is poisonous</a:t>
            </a:r>
          </a:p>
          <a:p>
            <a:pPr lvl="1"/>
            <a:r>
              <a:rPr lang="en-US" dirty="0" smtClean="0"/>
              <a:t>-(    x [Purple(x) ^ Mushroom(x) ^ Poisonous(x)]) </a:t>
            </a:r>
          </a:p>
          <a:p>
            <a:endParaRPr lang="en-US" dirty="0"/>
          </a:p>
        </p:txBody>
      </p:sp>
      <p:graphicFrame>
        <p:nvGraphicFramePr>
          <p:cNvPr id="72706" name="Object 5"/>
          <p:cNvGraphicFramePr>
            <a:graphicFrameLocks noChangeAspect="1"/>
          </p:cNvGraphicFramePr>
          <p:nvPr/>
        </p:nvGraphicFramePr>
        <p:xfrm>
          <a:off x="1473200" y="5562600"/>
          <a:ext cx="203200" cy="304800"/>
        </p:xfrm>
        <a:graphic>
          <a:graphicData uri="http://schemas.openxmlformats.org/presentationml/2006/ole">
            <p:oleObj spid="_x0000_s159746" name="Equation" r:id="rId3" imgW="126835" imgH="152202" progId="Equation.3">
              <p:embed/>
            </p:oleObj>
          </a:graphicData>
        </a:graphic>
      </p:graphicFrame>
      <p:graphicFrame>
        <p:nvGraphicFramePr>
          <p:cNvPr id="72707" name="Object 3"/>
          <p:cNvGraphicFramePr>
            <a:graphicFrameLocks noChangeAspect="1"/>
          </p:cNvGraphicFramePr>
          <p:nvPr/>
        </p:nvGraphicFramePr>
        <p:xfrm>
          <a:off x="1236662" y="1981200"/>
          <a:ext cx="287338" cy="304800"/>
        </p:xfrm>
        <a:graphic>
          <a:graphicData uri="http://schemas.openxmlformats.org/presentationml/2006/ole">
            <p:oleObj spid="_x0000_s159747" name="Equation" r:id="rId4" imgW="152268" imgH="164957" progId="Equation.3">
              <p:embed/>
            </p:oleObj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1236662" y="4114800"/>
          <a:ext cx="287338" cy="304800"/>
        </p:xfrm>
        <a:graphic>
          <a:graphicData uri="http://schemas.openxmlformats.org/presentationml/2006/ole">
            <p:oleObj spid="_x0000_s159748" name="Equation" r:id="rId5" imgW="152268" imgH="164957" progId="Equation.3">
              <p:embed/>
            </p:oleObj>
          </a:graphicData>
        </a:graphic>
      </p:graphicFrame>
      <p:graphicFrame>
        <p:nvGraphicFramePr>
          <p:cNvPr id="7" name="Object 3"/>
          <p:cNvGraphicFramePr>
            <a:graphicFrameLocks noChangeAspect="1"/>
          </p:cNvGraphicFramePr>
          <p:nvPr/>
        </p:nvGraphicFramePr>
        <p:xfrm>
          <a:off x="1236662" y="4800600"/>
          <a:ext cx="287338" cy="304800"/>
        </p:xfrm>
        <a:graphic>
          <a:graphicData uri="http://schemas.openxmlformats.org/presentationml/2006/ole">
            <p:oleObj spid="_x0000_s159749" name="Equation" r:id="rId6" imgW="152268" imgH="164957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Examples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4200"/>
              </a:spcAft>
            </a:pPr>
            <a:r>
              <a:rPr lang="en-US" dirty="0" smtClean="0"/>
              <a:t>There is exactly one mushroom</a:t>
            </a:r>
          </a:p>
        </p:txBody>
      </p:sp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Examples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4200"/>
              </a:spcAft>
            </a:pPr>
            <a:r>
              <a:rPr lang="en-US" dirty="0" smtClean="0"/>
              <a:t>There is exactly one mushroom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Because “exactly one” is difficult to express we can use   ! To denote exactly one of a type of object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Every city has a dog catcher who has been bitten by every dog in town</a:t>
            </a:r>
          </a:p>
        </p:txBody>
      </p:sp>
      <p:graphicFrame>
        <p:nvGraphicFramePr>
          <p:cNvPr id="73730" name="Object 5"/>
          <p:cNvGraphicFramePr>
            <a:graphicFrameLocks noChangeAspect="1"/>
          </p:cNvGraphicFramePr>
          <p:nvPr/>
        </p:nvGraphicFramePr>
        <p:xfrm>
          <a:off x="2438400" y="3244850"/>
          <a:ext cx="203200" cy="304800"/>
        </p:xfrm>
        <a:graphic>
          <a:graphicData uri="http://schemas.openxmlformats.org/presentationml/2006/ole">
            <p:oleObj spid="_x0000_s160770" name="Equation" r:id="rId3" imgW="126835" imgH="152202" progId="Equation.3">
              <p:embed/>
            </p:oleObj>
          </a:graphicData>
        </a:graphic>
      </p:graphicFrame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3733" name="Object 5"/>
          <p:cNvGraphicFramePr>
            <a:graphicFrameLocks noChangeAspect="1"/>
          </p:cNvGraphicFramePr>
          <p:nvPr/>
        </p:nvGraphicFramePr>
        <p:xfrm>
          <a:off x="914400" y="2209800"/>
          <a:ext cx="7903029" cy="457200"/>
        </p:xfrm>
        <a:graphic>
          <a:graphicData uri="http://schemas.openxmlformats.org/presentationml/2006/ole">
            <p:oleObj spid="_x0000_s160771" name="Equation" r:id="rId4" imgW="3454400" imgH="203200" progId="Equation.3">
              <p:embed/>
            </p:oleObj>
          </a:graphicData>
        </a:graphic>
      </p:graphicFrame>
      <p:sp>
        <p:nvSpPr>
          <p:cNvPr id="7373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Examples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4200"/>
              </a:spcAft>
            </a:pPr>
            <a:r>
              <a:rPr lang="en-US" dirty="0" smtClean="0"/>
              <a:t>There is exactly one mushroom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Because “exactly one” is difficult to express we can use   ! To denote exactly one of a type of object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Every city has a dog catcher who has been bitten by every dog in town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Use City(c), </a:t>
            </a:r>
            <a:r>
              <a:rPr lang="en-US" dirty="0" err="1" smtClean="0"/>
              <a:t>DogCatcher</a:t>
            </a:r>
            <a:r>
              <a:rPr lang="en-US" dirty="0" smtClean="0"/>
              <a:t>(c), Bit(</a:t>
            </a:r>
            <a:r>
              <a:rPr lang="en-US" dirty="0" err="1" smtClean="0"/>
              <a:t>d,x</a:t>
            </a:r>
            <a:r>
              <a:rPr lang="en-US" dirty="0" smtClean="0"/>
              <a:t>), Lives(</a:t>
            </a:r>
            <a:r>
              <a:rPr lang="en-US" dirty="0" err="1" smtClean="0"/>
              <a:t>x,c</a:t>
            </a:r>
            <a:r>
              <a:rPr lang="en-US" dirty="0" smtClean="0"/>
              <a:t>)</a:t>
            </a:r>
          </a:p>
        </p:txBody>
      </p:sp>
      <p:graphicFrame>
        <p:nvGraphicFramePr>
          <p:cNvPr id="73730" name="Object 5"/>
          <p:cNvGraphicFramePr>
            <a:graphicFrameLocks noChangeAspect="1"/>
          </p:cNvGraphicFramePr>
          <p:nvPr/>
        </p:nvGraphicFramePr>
        <p:xfrm>
          <a:off x="2438400" y="3244850"/>
          <a:ext cx="203200" cy="304800"/>
        </p:xfrm>
        <a:graphic>
          <a:graphicData uri="http://schemas.openxmlformats.org/presentationml/2006/ole">
            <p:oleObj spid="_x0000_s161794" name="Equation" r:id="rId3" imgW="126835" imgH="152202" progId="Equation.3">
              <p:embed/>
            </p:oleObj>
          </a:graphicData>
        </a:graphic>
      </p:graphicFrame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3733" name="Object 5"/>
          <p:cNvGraphicFramePr>
            <a:graphicFrameLocks noChangeAspect="1"/>
          </p:cNvGraphicFramePr>
          <p:nvPr/>
        </p:nvGraphicFramePr>
        <p:xfrm>
          <a:off x="914400" y="2209800"/>
          <a:ext cx="7903029" cy="457200"/>
        </p:xfrm>
        <a:graphic>
          <a:graphicData uri="http://schemas.openxmlformats.org/presentationml/2006/ole">
            <p:oleObj spid="_x0000_s161795" name="Equation" r:id="rId4" imgW="3454400" imgH="203200" progId="Equation.3">
              <p:embed/>
            </p:oleObj>
          </a:graphicData>
        </a:graphic>
      </p:graphicFrame>
      <p:sp>
        <p:nvSpPr>
          <p:cNvPr id="7373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3737" name="Object 9"/>
          <p:cNvGraphicFramePr>
            <a:graphicFrameLocks noChangeAspect="1"/>
          </p:cNvGraphicFramePr>
          <p:nvPr/>
        </p:nvGraphicFramePr>
        <p:xfrm>
          <a:off x="1295400" y="5943599"/>
          <a:ext cx="7620000" cy="344129"/>
        </p:xfrm>
        <a:graphic>
          <a:graphicData uri="http://schemas.openxmlformats.org/presentationml/2006/ole">
            <p:oleObj spid="_x0000_s161796" name="Equation" r:id="rId5" imgW="4432300" imgH="203200" progId="Equation.3">
              <p:embed/>
            </p:oleObj>
          </a:graphicData>
        </a:graphic>
      </p:graphicFrame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Examples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>
            <a:normAutofit/>
          </a:bodyPr>
          <a:lstStyle/>
          <a:p>
            <a:pPr>
              <a:spcAft>
                <a:spcPts val="4200"/>
              </a:spcAft>
            </a:pPr>
            <a:r>
              <a:rPr lang="en-US" dirty="0" smtClean="0"/>
              <a:t>No human enjoys golf</a:t>
            </a:r>
          </a:p>
        </p:txBody>
      </p:sp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57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578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578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5791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Examples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>
            <a:normAutofit/>
          </a:bodyPr>
          <a:lstStyle/>
          <a:p>
            <a:pPr>
              <a:spcAft>
                <a:spcPts val="4200"/>
              </a:spcAft>
            </a:pPr>
            <a:r>
              <a:rPr lang="en-US" dirty="0" smtClean="0"/>
              <a:t>No human enjoys golf</a:t>
            </a:r>
          </a:p>
          <a:p>
            <a:pPr>
              <a:spcAft>
                <a:spcPts val="4200"/>
              </a:spcAft>
            </a:pPr>
            <a:r>
              <a:rPr lang="en-US" dirty="0" smtClean="0"/>
              <a:t>Some professor that is not a historian writes programs</a:t>
            </a:r>
          </a:p>
          <a:p>
            <a:pPr>
              <a:spcAft>
                <a:spcPts val="7200"/>
              </a:spcAft>
            </a:pPr>
            <a:endParaRPr lang="en-US" dirty="0" smtClean="0"/>
          </a:p>
          <a:p>
            <a:pPr>
              <a:spcAft>
                <a:spcPts val="600"/>
              </a:spcAft>
            </a:pPr>
            <a:endParaRPr lang="en-US" dirty="0" smtClean="0"/>
          </a:p>
        </p:txBody>
      </p:sp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5781" name="Object 5"/>
          <p:cNvGraphicFramePr>
            <a:graphicFrameLocks noChangeAspect="1"/>
          </p:cNvGraphicFramePr>
          <p:nvPr/>
        </p:nvGraphicFramePr>
        <p:xfrm>
          <a:off x="1066800" y="1905000"/>
          <a:ext cx="6564921" cy="533400"/>
        </p:xfrm>
        <a:graphic>
          <a:graphicData uri="http://schemas.openxmlformats.org/presentationml/2006/ole">
            <p:oleObj spid="_x0000_s162818" name="Equation" r:id="rId3" imgW="4229005" imgH="391122" progId="Equation.3">
              <p:embed/>
            </p:oleObj>
          </a:graphicData>
        </a:graphic>
      </p:graphicFrame>
      <p:sp>
        <p:nvSpPr>
          <p:cNvPr id="757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578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578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5791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Examples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>
            <a:normAutofit/>
          </a:bodyPr>
          <a:lstStyle/>
          <a:p>
            <a:pPr>
              <a:spcAft>
                <a:spcPts val="4200"/>
              </a:spcAft>
            </a:pPr>
            <a:r>
              <a:rPr lang="en-US" dirty="0" smtClean="0"/>
              <a:t>No human enjoys golf</a:t>
            </a:r>
          </a:p>
          <a:p>
            <a:pPr>
              <a:spcAft>
                <a:spcPts val="4200"/>
              </a:spcAft>
            </a:pPr>
            <a:r>
              <a:rPr lang="en-US" dirty="0" smtClean="0"/>
              <a:t>Some professor that is not a historian writes programs</a:t>
            </a:r>
          </a:p>
          <a:p>
            <a:pPr>
              <a:spcAft>
                <a:spcPts val="7200"/>
              </a:spcAft>
            </a:pPr>
            <a:r>
              <a:rPr lang="en-US" dirty="0" smtClean="0"/>
              <a:t>Every boy owns a dog</a:t>
            </a:r>
          </a:p>
          <a:p>
            <a:pPr>
              <a:spcAft>
                <a:spcPts val="600"/>
              </a:spcAft>
            </a:pPr>
            <a:endParaRPr lang="en-US" dirty="0" smtClean="0"/>
          </a:p>
        </p:txBody>
      </p:sp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5781" name="Object 5"/>
          <p:cNvGraphicFramePr>
            <a:graphicFrameLocks noChangeAspect="1"/>
          </p:cNvGraphicFramePr>
          <p:nvPr/>
        </p:nvGraphicFramePr>
        <p:xfrm>
          <a:off x="1066800" y="2057400"/>
          <a:ext cx="6564921" cy="533400"/>
        </p:xfrm>
        <a:graphic>
          <a:graphicData uri="http://schemas.openxmlformats.org/presentationml/2006/ole">
            <p:oleObj spid="_x0000_s163842" name="Equation" r:id="rId3" imgW="4229005" imgH="391122" progId="Equation.3">
              <p:embed/>
            </p:oleObj>
          </a:graphicData>
        </a:graphic>
      </p:graphicFrame>
      <p:sp>
        <p:nvSpPr>
          <p:cNvPr id="757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578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578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5788" name="Object 12"/>
          <p:cNvGraphicFramePr>
            <a:graphicFrameLocks noChangeAspect="1"/>
          </p:cNvGraphicFramePr>
          <p:nvPr/>
        </p:nvGraphicFramePr>
        <p:xfrm>
          <a:off x="1110343" y="3657600"/>
          <a:ext cx="8033657" cy="457200"/>
        </p:xfrm>
        <a:graphic>
          <a:graphicData uri="http://schemas.openxmlformats.org/presentationml/2006/ole">
            <p:oleObj spid="_x0000_s163843" name="Equation" r:id="rId4" imgW="3517900" imgH="203200" progId="Equation.3">
              <p:embed/>
            </p:oleObj>
          </a:graphicData>
        </a:graphic>
      </p:graphicFrame>
      <p:sp>
        <p:nvSpPr>
          <p:cNvPr id="75791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Examples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>
            <a:normAutofit fontScale="85000" lnSpcReduction="10000"/>
          </a:bodyPr>
          <a:lstStyle/>
          <a:p>
            <a:pPr>
              <a:spcAft>
                <a:spcPts val="4200"/>
              </a:spcAft>
            </a:pPr>
            <a:r>
              <a:rPr lang="en-US" dirty="0" smtClean="0"/>
              <a:t>No human enjoys golf</a:t>
            </a:r>
          </a:p>
          <a:p>
            <a:pPr>
              <a:spcAft>
                <a:spcPts val="4200"/>
              </a:spcAft>
            </a:pPr>
            <a:r>
              <a:rPr lang="en-US" dirty="0" smtClean="0"/>
              <a:t>Some professor that is not a historian writes programs</a:t>
            </a:r>
          </a:p>
          <a:p>
            <a:pPr>
              <a:spcAft>
                <a:spcPts val="7200"/>
              </a:spcAft>
            </a:pPr>
            <a:r>
              <a:rPr lang="en-US" dirty="0" smtClean="0"/>
              <a:t>Every boy owns a dog</a:t>
            </a:r>
          </a:p>
          <a:p>
            <a:pPr lvl="1"/>
            <a:r>
              <a:rPr lang="en-US" dirty="0" smtClean="0"/>
              <a:t>Do these mean the same thing?</a:t>
            </a:r>
          </a:p>
          <a:p>
            <a:pPr lvl="1"/>
            <a:r>
              <a:rPr lang="en-US" dirty="0" smtClean="0"/>
              <a:t>Brothers are siblings</a:t>
            </a:r>
          </a:p>
          <a:p>
            <a:pPr lvl="1"/>
            <a:r>
              <a:rPr lang="en-US" dirty="0" smtClean="0"/>
              <a:t>“Sibling” is reflexive and symmetric</a:t>
            </a:r>
          </a:p>
          <a:p>
            <a:pPr lvl="1"/>
            <a:r>
              <a:rPr lang="en-US" dirty="0" smtClean="0"/>
              <a:t>One’s mother is one’s female parent</a:t>
            </a:r>
          </a:p>
          <a:p>
            <a:pPr lvl="1"/>
            <a:r>
              <a:rPr lang="en-US" dirty="0" smtClean="0"/>
              <a:t>A first cousin is a child of a parent’s sibling</a:t>
            </a:r>
          </a:p>
          <a:p>
            <a:pPr>
              <a:spcAft>
                <a:spcPts val="600"/>
              </a:spcAft>
            </a:pPr>
            <a:endParaRPr lang="en-US" dirty="0" smtClean="0"/>
          </a:p>
        </p:txBody>
      </p:sp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5781" name="Object 5"/>
          <p:cNvGraphicFramePr>
            <a:graphicFrameLocks noChangeAspect="1"/>
          </p:cNvGraphicFramePr>
          <p:nvPr/>
        </p:nvGraphicFramePr>
        <p:xfrm>
          <a:off x="1066800" y="1905000"/>
          <a:ext cx="6564921" cy="533400"/>
        </p:xfrm>
        <a:graphic>
          <a:graphicData uri="http://schemas.openxmlformats.org/presentationml/2006/ole">
            <p:oleObj spid="_x0000_s164866" name="Equation" r:id="rId3" imgW="4229005" imgH="391122" progId="Equation.3">
              <p:embed/>
            </p:oleObj>
          </a:graphicData>
        </a:graphic>
      </p:graphicFrame>
      <p:sp>
        <p:nvSpPr>
          <p:cNvPr id="757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578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578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5788" name="Object 12"/>
          <p:cNvGraphicFramePr>
            <a:graphicFrameLocks noChangeAspect="1"/>
          </p:cNvGraphicFramePr>
          <p:nvPr/>
        </p:nvGraphicFramePr>
        <p:xfrm>
          <a:off x="1110343" y="2895600"/>
          <a:ext cx="8033657" cy="457200"/>
        </p:xfrm>
        <a:graphic>
          <a:graphicData uri="http://schemas.openxmlformats.org/presentationml/2006/ole">
            <p:oleObj spid="_x0000_s164867" name="Equation" r:id="rId4" imgW="3517900" imgH="203200" progId="Equation.3">
              <p:embed/>
            </p:oleObj>
          </a:graphicData>
        </a:graphic>
      </p:graphicFrame>
      <p:sp>
        <p:nvSpPr>
          <p:cNvPr id="75791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5790" name="Object 14"/>
          <p:cNvGraphicFramePr>
            <a:graphicFrameLocks noChangeAspect="1"/>
          </p:cNvGraphicFramePr>
          <p:nvPr/>
        </p:nvGraphicFramePr>
        <p:xfrm>
          <a:off x="1295400" y="3886200"/>
          <a:ext cx="3501813" cy="838200"/>
        </p:xfrm>
        <a:graphic>
          <a:graphicData uri="http://schemas.openxmlformats.org/presentationml/2006/ole">
            <p:oleObj spid="_x0000_s164868" name="Equation" r:id="rId5" imgW="1790700" imgH="431800" progId="Equation.3">
              <p:embed/>
            </p:oleObj>
          </a:graphicData>
        </a:graphic>
      </p:graphicFrame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Higher-Order Logic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FOPC quantifies over objects in the universe. </a:t>
            </a:r>
          </a:p>
          <a:p>
            <a:r>
              <a:rPr lang="en-US" dirty="0" smtClean="0"/>
              <a:t>Higher-order logic quantifies over relations and functions as well as objects. </a:t>
            </a:r>
          </a:p>
          <a:p>
            <a:pPr lvl="1"/>
            <a:r>
              <a:rPr lang="en-US" dirty="0" smtClean="0"/>
              <a:t>All functions with a single argument return a value of 1</a:t>
            </a:r>
          </a:p>
          <a:p>
            <a:pPr lvl="2"/>
            <a:r>
              <a:rPr lang="en-US" dirty="0" smtClean="0"/>
              <a:t>   x, y [Equal(x(y), 1)] </a:t>
            </a:r>
          </a:p>
          <a:p>
            <a:pPr lvl="1"/>
            <a:r>
              <a:rPr lang="en-US" dirty="0" smtClean="0"/>
              <a:t>Two objects are equal </a:t>
            </a:r>
            <a:r>
              <a:rPr lang="en-US" dirty="0" err="1" smtClean="0"/>
              <a:t>iff</a:t>
            </a:r>
            <a:r>
              <a:rPr lang="en-US" dirty="0" smtClean="0"/>
              <a:t> all properties applied to them are equivalent</a:t>
            </a:r>
          </a:p>
          <a:p>
            <a:pPr lvl="2"/>
            <a:r>
              <a:rPr lang="en-US" dirty="0" smtClean="0"/>
              <a:t>   x, y [(x=y) &lt;-&gt; (    p [p(x) &lt;-&gt; p(y)])] </a:t>
            </a:r>
          </a:p>
          <a:p>
            <a:pPr lvl="1"/>
            <a:r>
              <a:rPr lang="en-US" dirty="0" smtClean="0"/>
              <a:t>Note that we use “=“ as a shorthand for equal, meaning they are in fact the same object </a:t>
            </a:r>
          </a:p>
          <a:p>
            <a:endParaRPr lang="en-US" dirty="0"/>
          </a:p>
        </p:txBody>
      </p:sp>
      <p:graphicFrame>
        <p:nvGraphicFramePr>
          <p:cNvPr id="76802" name="Object 2"/>
          <p:cNvGraphicFramePr>
            <a:graphicFrameLocks noChangeAspect="1"/>
          </p:cNvGraphicFramePr>
          <p:nvPr/>
        </p:nvGraphicFramePr>
        <p:xfrm>
          <a:off x="1617663" y="3429000"/>
          <a:ext cx="287337" cy="304800"/>
        </p:xfrm>
        <a:graphic>
          <a:graphicData uri="http://schemas.openxmlformats.org/presentationml/2006/ole">
            <p:oleObj spid="_x0000_s76802" name="Equation" r:id="rId3" imgW="152268" imgH="164957" progId="Equation.3">
              <p:embed/>
            </p:oleObj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1676400" y="4572000"/>
          <a:ext cx="287337" cy="304800"/>
        </p:xfrm>
        <a:graphic>
          <a:graphicData uri="http://schemas.openxmlformats.org/presentationml/2006/ole">
            <p:oleObj spid="_x0000_s76803" name="Equation" r:id="rId4" imgW="152268" imgH="164957" progId="Equation.3">
              <p:embed/>
            </p:oleObj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3522663" y="4572000"/>
          <a:ext cx="287337" cy="304800"/>
        </p:xfrm>
        <a:graphic>
          <a:graphicData uri="http://schemas.openxmlformats.org/presentationml/2006/ole">
            <p:oleObj spid="_x0000_s76804" name="Equation" r:id="rId5" imgW="152268" imgH="164957" progId="Equation.3">
              <p:embed/>
            </p:oleObj>
          </a:graphicData>
        </a:graphic>
      </p:graphicFrame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Additional Operators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Existential Elimination </a:t>
            </a:r>
          </a:p>
          <a:p>
            <a:pPr lvl="1"/>
            <a:r>
              <a:rPr lang="en-US" dirty="0" smtClean="0"/>
              <a:t>   v [..v..]</a:t>
            </a:r>
          </a:p>
          <a:p>
            <a:pPr lvl="1"/>
            <a:r>
              <a:rPr lang="en-US" dirty="0" smtClean="0"/>
              <a:t>Substitute k for v anywhere in sentence, where k is a constant (term with no arguments) and does not already appear in the sentence (</a:t>
            </a:r>
            <a:r>
              <a:rPr lang="en-US" dirty="0" err="1" smtClean="0"/>
              <a:t>Skolemization</a:t>
            </a:r>
            <a:r>
              <a:rPr lang="en-US" dirty="0" smtClean="0"/>
              <a:t>) </a:t>
            </a:r>
          </a:p>
          <a:p>
            <a:r>
              <a:rPr lang="en-US" dirty="0" smtClean="0"/>
              <a:t>Existential Introduction </a:t>
            </a:r>
          </a:p>
          <a:p>
            <a:pPr lvl="1"/>
            <a:r>
              <a:rPr lang="en-US" dirty="0" smtClean="0"/>
              <a:t>If [..g..] true (where g is ground term)</a:t>
            </a:r>
          </a:p>
          <a:p>
            <a:pPr lvl="1"/>
            <a:r>
              <a:rPr lang="en-US" dirty="0" smtClean="0"/>
              <a:t>then    v [..v..] true (v is substituted for g) </a:t>
            </a:r>
          </a:p>
          <a:p>
            <a:r>
              <a:rPr lang="en-US" dirty="0" smtClean="0"/>
              <a:t>Universal Elimination </a:t>
            </a:r>
          </a:p>
          <a:p>
            <a:pPr lvl="1"/>
            <a:r>
              <a:rPr lang="en-US" dirty="0" smtClean="0"/>
              <a:t>   x [..x..]</a:t>
            </a:r>
          </a:p>
          <a:p>
            <a:pPr lvl="1"/>
            <a:r>
              <a:rPr lang="en-US" dirty="0" smtClean="0"/>
              <a:t>Substitute M for x throughout entire sentence, where M is a constant and does not already appear in the sentence </a:t>
            </a:r>
            <a:endParaRPr lang="en-US" dirty="0"/>
          </a:p>
        </p:txBody>
      </p:sp>
      <p:graphicFrame>
        <p:nvGraphicFramePr>
          <p:cNvPr id="77826" name="Object 2"/>
          <p:cNvGraphicFramePr>
            <a:graphicFrameLocks noChangeAspect="1"/>
          </p:cNvGraphicFramePr>
          <p:nvPr/>
        </p:nvGraphicFramePr>
        <p:xfrm>
          <a:off x="1295400" y="4876800"/>
          <a:ext cx="287338" cy="304800"/>
        </p:xfrm>
        <a:graphic>
          <a:graphicData uri="http://schemas.openxmlformats.org/presentationml/2006/ole">
            <p:oleObj spid="_x0000_s77826" name="Equation" r:id="rId3" imgW="152268" imgH="164957" progId="Equation.3">
              <p:embed/>
            </p:oleObj>
          </a:graphicData>
        </a:graphic>
      </p:graphicFrame>
      <p:graphicFrame>
        <p:nvGraphicFramePr>
          <p:cNvPr id="77827" name="Object 5"/>
          <p:cNvGraphicFramePr>
            <a:graphicFrameLocks noChangeAspect="1"/>
          </p:cNvGraphicFramePr>
          <p:nvPr/>
        </p:nvGraphicFramePr>
        <p:xfrm>
          <a:off x="1244600" y="2009775"/>
          <a:ext cx="203200" cy="304800"/>
        </p:xfrm>
        <a:graphic>
          <a:graphicData uri="http://schemas.openxmlformats.org/presentationml/2006/ole">
            <p:oleObj spid="_x0000_s77827" name="Equation" r:id="rId4" imgW="126835" imgH="152202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905000" y="4114800"/>
          <a:ext cx="203200" cy="304800"/>
        </p:xfrm>
        <a:graphic>
          <a:graphicData uri="http://schemas.openxmlformats.org/presentationml/2006/ole">
            <p:oleObj spid="_x0000_s77828" name="Equation" r:id="rId5" imgW="126835" imgH="152202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Percepts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0750" y="1524000"/>
            <a:ext cx="47625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Example Proof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smtClean="0"/>
              <a:t>Known: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If x is a parent of y, then x is older than y</a:t>
            </a:r>
          </a:p>
          <a:p>
            <a:pPr lvl="1"/>
            <a:r>
              <a:rPr lang="en-US" sz="2000" dirty="0" smtClean="0"/>
              <a:t>   </a:t>
            </a:r>
            <a:r>
              <a:rPr lang="en-US" sz="2000" dirty="0" err="1" smtClean="0"/>
              <a:t>x,y</a:t>
            </a:r>
            <a:r>
              <a:rPr lang="en-US" sz="2000" dirty="0" smtClean="0"/>
              <a:t> [Parent(</a:t>
            </a:r>
            <a:r>
              <a:rPr lang="en-US" sz="2000" dirty="0" err="1" smtClean="0"/>
              <a:t>x,y</a:t>
            </a:r>
            <a:r>
              <a:rPr lang="en-US" sz="2000" dirty="0" smtClean="0"/>
              <a:t>) -&gt; Older(</a:t>
            </a:r>
            <a:r>
              <a:rPr lang="en-US" sz="2000" dirty="0" err="1" smtClean="0"/>
              <a:t>x,y</a:t>
            </a:r>
            <a:r>
              <a:rPr lang="en-US" sz="2000" dirty="0" smtClean="0"/>
              <a:t>)]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If x is the mother of y, then x is a parent of y</a:t>
            </a:r>
          </a:p>
          <a:p>
            <a:pPr marL="914400" lvl="1" indent="-514350"/>
            <a:r>
              <a:rPr lang="en-US" sz="2000" dirty="0" smtClean="0"/>
              <a:t>   </a:t>
            </a:r>
            <a:r>
              <a:rPr lang="en-US" sz="2000" dirty="0" err="1" smtClean="0"/>
              <a:t>x,y</a:t>
            </a:r>
            <a:r>
              <a:rPr lang="en-US" sz="2000" dirty="0" smtClean="0"/>
              <a:t> [Mother(</a:t>
            </a:r>
            <a:r>
              <a:rPr lang="en-US" sz="2000" dirty="0" err="1" smtClean="0"/>
              <a:t>x,y</a:t>
            </a:r>
            <a:r>
              <a:rPr lang="en-US" sz="2000" dirty="0" smtClean="0"/>
              <a:t>) -&gt; Parent(</a:t>
            </a:r>
            <a:r>
              <a:rPr lang="en-US" sz="2000" dirty="0" err="1" smtClean="0"/>
              <a:t>x,y</a:t>
            </a:r>
            <a:r>
              <a:rPr lang="en-US" sz="2000" dirty="0" smtClean="0"/>
              <a:t>)]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Lulu is the mother of </a:t>
            </a:r>
            <a:r>
              <a:rPr lang="en-US" sz="2400" dirty="0" err="1" smtClean="0"/>
              <a:t>Fifi</a:t>
            </a:r>
            <a:endParaRPr lang="en-US" sz="2400" dirty="0" smtClean="0"/>
          </a:p>
          <a:p>
            <a:pPr marL="914400" lvl="1" indent="-514350"/>
            <a:r>
              <a:rPr lang="en-US" sz="2000" dirty="0" smtClean="0"/>
              <a:t>Mother(Lulu, </a:t>
            </a:r>
            <a:r>
              <a:rPr lang="en-US" sz="2000" dirty="0" err="1" smtClean="0"/>
              <a:t>Fifi</a:t>
            </a:r>
            <a:r>
              <a:rPr lang="en-US" sz="2000" dirty="0" smtClean="0"/>
              <a:t>)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1"/>
            <a:ext cx="4495800" cy="3657599"/>
          </a:xfrm>
        </p:spPr>
        <p:txBody>
          <a:bodyPr>
            <a:normAutofit lnSpcReduction="10000"/>
          </a:bodyPr>
          <a:lstStyle/>
          <a:p>
            <a:pPr marL="342900" lvl="1" indent="-342900">
              <a:buNone/>
            </a:pPr>
            <a:r>
              <a:rPr lang="en-US" dirty="0" smtClean="0"/>
              <a:t>Prove:  Lulu is older than </a:t>
            </a:r>
            <a:r>
              <a:rPr lang="en-US" dirty="0" err="1" smtClean="0"/>
              <a:t>Fifi</a:t>
            </a:r>
            <a:r>
              <a:rPr lang="en-US" dirty="0" smtClean="0"/>
              <a:t> (Older(Lulu, </a:t>
            </a:r>
            <a:r>
              <a:rPr lang="en-US" dirty="0" err="1" smtClean="0"/>
              <a:t>Fifi</a:t>
            </a:r>
            <a:r>
              <a:rPr lang="en-US" dirty="0" smtClean="0"/>
              <a:t>))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sz="2400" dirty="0" smtClean="0"/>
              <a:t>Parent(Lulu, </a:t>
            </a:r>
            <a:r>
              <a:rPr lang="en-US" sz="2400" dirty="0" err="1" smtClean="0"/>
              <a:t>Fifi</a:t>
            </a:r>
            <a:r>
              <a:rPr lang="en-US" sz="2400" dirty="0" smtClean="0"/>
              <a:t>)</a:t>
            </a:r>
          </a:p>
          <a:p>
            <a:pPr marL="914400" lvl="1" indent="-514350"/>
            <a:r>
              <a:rPr lang="en-US" sz="2000" dirty="0" smtClean="0"/>
              <a:t>2,3, Universal Elimination, Modus Ponens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sz="2400" dirty="0" smtClean="0"/>
              <a:t>Older(Lulu, </a:t>
            </a:r>
            <a:r>
              <a:rPr lang="en-US" sz="2400" dirty="0" err="1" smtClean="0"/>
              <a:t>Fifi</a:t>
            </a:r>
            <a:r>
              <a:rPr lang="en-US" sz="2400" dirty="0" smtClean="0"/>
              <a:t>)</a:t>
            </a:r>
          </a:p>
          <a:p>
            <a:pPr marL="914400" lvl="1" indent="-514350"/>
            <a:r>
              <a:rPr lang="en-US" sz="2000" dirty="0" smtClean="0"/>
              <a:t>1,4, Universal Elimination, Modus Ponens</a:t>
            </a:r>
          </a:p>
          <a:p>
            <a:pPr marL="914400" lvl="1" indent="-514350"/>
            <a:r>
              <a:rPr lang="en-US" sz="2000" dirty="0" smtClean="0"/>
              <a:t>We “bind” the variable to a constant</a:t>
            </a:r>
            <a:endParaRPr lang="en-US" sz="2000" dirty="0"/>
          </a:p>
        </p:txBody>
      </p:sp>
      <p:pic>
        <p:nvPicPr>
          <p:cNvPr id="788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599" y="4707890"/>
            <a:ext cx="6789821" cy="215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78852" name="Object 2"/>
          <p:cNvGraphicFramePr>
            <a:graphicFrameLocks noChangeAspect="1"/>
          </p:cNvGraphicFramePr>
          <p:nvPr/>
        </p:nvGraphicFramePr>
        <p:xfrm>
          <a:off x="762000" y="2311400"/>
          <a:ext cx="287338" cy="304800"/>
        </p:xfrm>
        <a:graphic>
          <a:graphicData uri="http://schemas.openxmlformats.org/presentationml/2006/ole">
            <p:oleObj spid="_x0000_s78852" name="Equation" r:id="rId4" imgW="152268" imgH="164957" progId="Equation.3">
              <p:embed/>
            </p:oleObj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914400" y="3429000"/>
          <a:ext cx="287338" cy="304800"/>
        </p:xfrm>
        <a:graphic>
          <a:graphicData uri="http://schemas.openxmlformats.org/presentationml/2006/ole">
            <p:oleObj spid="_x0000_s78853" name="Equation" r:id="rId5" imgW="152268" imgH="164957" progId="Equation.3">
              <p:embed/>
            </p:oleObj>
          </a:graphicData>
        </a:graphic>
      </p:graphicFrame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Example Proof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096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5"/>
                </a:solidFill>
              </a:rPr>
              <a:t>The law says that it is a crime for an American to sell weapons to hostile nations.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>
                <a:solidFill>
                  <a:schemeClr val="accent5"/>
                </a:solidFill>
              </a:rPr>
              <a:t>FAx,y,z</a:t>
            </a:r>
            <a:r>
              <a:rPr lang="en-US" dirty="0" smtClean="0">
                <a:solidFill>
                  <a:schemeClr val="accent5"/>
                </a:solidFill>
              </a:rPr>
              <a:t>[(American(x)&amp;Weapon(y)&amp;Nation(z)&amp;Hostile(z)&amp;Sells(</a:t>
            </a:r>
            <a:r>
              <a:rPr lang="en-US" dirty="0" err="1" smtClean="0">
                <a:solidFill>
                  <a:schemeClr val="accent5"/>
                </a:solidFill>
              </a:rPr>
              <a:t>x,z,y</a:t>
            </a:r>
            <a:r>
              <a:rPr lang="en-US" dirty="0" smtClean="0">
                <a:solidFill>
                  <a:schemeClr val="accent5"/>
                </a:solidFill>
              </a:rPr>
              <a:t>)) -&gt; Criminal(x)]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Example Proof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096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law says that it is a crime for an American to sell weapons to hostile nations. The country </a:t>
            </a:r>
            <a:r>
              <a:rPr lang="en-US" dirty="0" err="1" smtClean="0">
                <a:solidFill>
                  <a:schemeClr val="accent5"/>
                </a:solidFill>
              </a:rPr>
              <a:t>Nono</a:t>
            </a:r>
            <a:r>
              <a:rPr lang="en-US" dirty="0" smtClean="0"/>
              <a:t>, an enemy of America, </a:t>
            </a:r>
            <a:r>
              <a:rPr lang="en-US" dirty="0" smtClean="0">
                <a:solidFill>
                  <a:schemeClr val="accent5"/>
                </a:solidFill>
              </a:rPr>
              <a:t>has some missiles</a:t>
            </a:r>
            <a:r>
              <a:rPr lang="en-US" dirty="0" smtClean="0"/>
              <a:t>, and all of its missiles were sold to it by Colonel West, who is an American.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FAx,y,z</a:t>
            </a:r>
            <a:r>
              <a:rPr lang="en-US" dirty="0" smtClean="0"/>
              <a:t>[(American(x)&amp;Weapon(y)&amp;Nation(z)&amp;Hostile(z)&amp;Sells(</a:t>
            </a:r>
            <a:r>
              <a:rPr lang="en-US" dirty="0" err="1" smtClean="0"/>
              <a:t>x,z,y</a:t>
            </a:r>
            <a:r>
              <a:rPr lang="en-US" dirty="0" smtClean="0"/>
              <a:t>)) -&gt; Criminal(x)]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>
                <a:solidFill>
                  <a:schemeClr val="accent5"/>
                </a:solidFill>
              </a:rPr>
              <a:t>EX x [Owns(</a:t>
            </a:r>
            <a:r>
              <a:rPr lang="en-US" dirty="0" err="1" smtClean="0">
                <a:solidFill>
                  <a:schemeClr val="accent5"/>
                </a:solidFill>
              </a:rPr>
              <a:t>Nono,x</a:t>
            </a:r>
            <a:r>
              <a:rPr lang="en-US" dirty="0" smtClean="0">
                <a:solidFill>
                  <a:schemeClr val="accent5"/>
                </a:solidFill>
              </a:rPr>
              <a:t>) &amp; Missile(x)]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Example Proof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0960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The law says that it is a crime for an American to sell weapons to hostile nations. The country </a:t>
            </a:r>
            <a:r>
              <a:rPr lang="en-US" dirty="0" err="1" smtClean="0">
                <a:solidFill>
                  <a:schemeClr val="accent5"/>
                </a:solidFill>
              </a:rPr>
              <a:t>Nono</a:t>
            </a:r>
            <a:r>
              <a:rPr lang="en-US" dirty="0" smtClean="0">
                <a:solidFill>
                  <a:schemeClr val="accent5"/>
                </a:solidFill>
              </a:rPr>
              <a:t>, an enemy of America</a:t>
            </a:r>
            <a:r>
              <a:rPr lang="en-US" dirty="0" smtClean="0"/>
              <a:t>, has some missiles, and </a:t>
            </a:r>
            <a:r>
              <a:rPr lang="en-US" dirty="0" smtClean="0">
                <a:solidFill>
                  <a:schemeClr val="accent5"/>
                </a:solidFill>
              </a:rPr>
              <a:t>all of its missiles were sold to it by Colonel West, who is an American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FAx,y,z</a:t>
            </a:r>
            <a:r>
              <a:rPr lang="en-US" dirty="0" smtClean="0"/>
              <a:t>[(American(x)&amp;Weapon(y)&amp;Nation(z)&amp;Hostile(z)&amp; Sells(</a:t>
            </a:r>
            <a:r>
              <a:rPr lang="en-US" dirty="0" err="1" smtClean="0"/>
              <a:t>x,z,y</a:t>
            </a:r>
            <a:r>
              <a:rPr lang="en-US" dirty="0" smtClean="0"/>
              <a:t>)) -&gt; Criminal(x)]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EX x [Owns(</a:t>
            </a:r>
            <a:r>
              <a:rPr lang="en-US" dirty="0" err="1" smtClean="0"/>
              <a:t>Nono,x</a:t>
            </a:r>
            <a:r>
              <a:rPr lang="en-US" dirty="0" smtClean="0"/>
              <a:t>) &amp; Missile(x)]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>
                <a:solidFill>
                  <a:schemeClr val="accent5"/>
                </a:solidFill>
              </a:rPr>
              <a:t>FA x [Owns(</a:t>
            </a:r>
            <a:r>
              <a:rPr lang="en-US" dirty="0" err="1" smtClean="0">
                <a:solidFill>
                  <a:schemeClr val="accent5"/>
                </a:solidFill>
              </a:rPr>
              <a:t>Nono,x</a:t>
            </a:r>
            <a:r>
              <a:rPr lang="en-US" dirty="0" smtClean="0">
                <a:solidFill>
                  <a:schemeClr val="accent5"/>
                </a:solidFill>
              </a:rPr>
              <a:t>) &amp; Missile(x)) -&gt; Sells(West, </a:t>
            </a:r>
            <a:r>
              <a:rPr lang="en-US" dirty="0" err="1" smtClean="0">
                <a:solidFill>
                  <a:schemeClr val="accent5"/>
                </a:solidFill>
              </a:rPr>
              <a:t>Nono,x</a:t>
            </a:r>
            <a:r>
              <a:rPr lang="en-US" dirty="0" smtClean="0">
                <a:solidFill>
                  <a:schemeClr val="accent5"/>
                </a:solidFill>
              </a:rPr>
              <a:t>)]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>
                <a:solidFill>
                  <a:schemeClr val="accent5"/>
                </a:solidFill>
              </a:rPr>
              <a:t>FA x [Missile(x) -&gt; Weapon(x)]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>
                <a:solidFill>
                  <a:schemeClr val="accent5"/>
                </a:solidFill>
              </a:rPr>
              <a:t>FA x [Enemy(</a:t>
            </a:r>
            <a:r>
              <a:rPr lang="en-US" dirty="0" err="1" smtClean="0">
                <a:solidFill>
                  <a:schemeClr val="accent5"/>
                </a:solidFill>
              </a:rPr>
              <a:t>x,America</a:t>
            </a:r>
            <a:r>
              <a:rPr lang="en-US" dirty="0" smtClean="0">
                <a:solidFill>
                  <a:schemeClr val="accent5"/>
                </a:solidFill>
              </a:rPr>
              <a:t>) -&gt; Hostile(x)]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>
                <a:solidFill>
                  <a:schemeClr val="accent5"/>
                </a:solidFill>
              </a:rPr>
              <a:t>American(West)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>
                <a:solidFill>
                  <a:schemeClr val="accent5"/>
                </a:solidFill>
              </a:rPr>
              <a:t>Nation(</a:t>
            </a:r>
            <a:r>
              <a:rPr lang="en-US" dirty="0" err="1" smtClean="0">
                <a:solidFill>
                  <a:schemeClr val="accent5"/>
                </a:solidFill>
              </a:rPr>
              <a:t>Nono</a:t>
            </a:r>
            <a:r>
              <a:rPr lang="en-US" dirty="0" smtClean="0">
                <a:solidFill>
                  <a:schemeClr val="accent5"/>
                </a:solidFill>
              </a:rPr>
              <a:t>)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>
                <a:solidFill>
                  <a:schemeClr val="accent5"/>
                </a:solidFill>
              </a:rPr>
              <a:t>Enemy(</a:t>
            </a:r>
            <a:r>
              <a:rPr lang="en-US" dirty="0" err="1" smtClean="0">
                <a:solidFill>
                  <a:schemeClr val="accent5"/>
                </a:solidFill>
              </a:rPr>
              <a:t>Nono</a:t>
            </a:r>
            <a:r>
              <a:rPr lang="en-US" dirty="0" smtClean="0">
                <a:solidFill>
                  <a:schemeClr val="accent5"/>
                </a:solidFill>
              </a:rPr>
              <a:t>, America)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>
                <a:solidFill>
                  <a:schemeClr val="accent5"/>
                </a:solidFill>
              </a:rPr>
              <a:t>Nation(America)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Prove:  West is a criminal.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Prove:  West is a Criminal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447800"/>
            <a:ext cx="3124200" cy="4525963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FAx,y,z</a:t>
            </a:r>
            <a:r>
              <a:rPr lang="en-US" dirty="0" smtClean="0"/>
              <a:t>[(American(x)&amp; Weapon(y)&amp;Nation(z)&amp; Hostile(z)&amp; Sells(</a:t>
            </a:r>
            <a:r>
              <a:rPr lang="en-US" dirty="0" err="1" smtClean="0"/>
              <a:t>x,z,y</a:t>
            </a:r>
            <a:r>
              <a:rPr lang="en-US" dirty="0" smtClean="0"/>
              <a:t>)) -&gt; Criminal(x)]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EX x [Owns(</a:t>
            </a:r>
            <a:r>
              <a:rPr lang="en-US" dirty="0" err="1" smtClean="0"/>
              <a:t>Nono,x</a:t>
            </a:r>
            <a:r>
              <a:rPr lang="en-US" dirty="0" smtClean="0"/>
              <a:t>) &amp; Missile(x)]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FA x [Owns(</a:t>
            </a:r>
            <a:r>
              <a:rPr lang="en-US" dirty="0" err="1" smtClean="0"/>
              <a:t>Nono,x</a:t>
            </a:r>
            <a:r>
              <a:rPr lang="en-US" dirty="0" smtClean="0"/>
              <a:t>) &amp; Missile(x)) -&gt; Sells(West, </a:t>
            </a:r>
            <a:r>
              <a:rPr lang="en-US" dirty="0" err="1" smtClean="0"/>
              <a:t>Nono,x</a:t>
            </a:r>
            <a:r>
              <a:rPr lang="en-US" dirty="0" smtClean="0"/>
              <a:t>)]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FA x [Missile(x) -&gt; Weapon(x)]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FA x [Enemy(</a:t>
            </a:r>
            <a:r>
              <a:rPr lang="en-US" dirty="0" err="1" smtClean="0"/>
              <a:t>x,America</a:t>
            </a:r>
            <a:r>
              <a:rPr lang="en-US" dirty="0" smtClean="0"/>
              <a:t>) -&gt; Hostile(x)]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American(West)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Nation(</a:t>
            </a:r>
            <a:r>
              <a:rPr lang="en-US" dirty="0" err="1" smtClean="0"/>
              <a:t>Nono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Enemy(</a:t>
            </a:r>
            <a:r>
              <a:rPr lang="en-US" dirty="0" err="1" smtClean="0"/>
              <a:t>Nono</a:t>
            </a:r>
            <a:r>
              <a:rPr lang="en-US" dirty="0" smtClean="0"/>
              <a:t>, America)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Nation(America)</a:t>
            </a:r>
          </a:p>
          <a:p>
            <a:pPr marL="514350" indent="-51435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2800" y="1371600"/>
            <a:ext cx="5791200" cy="5486400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arenR" startAt="10"/>
            </a:pPr>
            <a:r>
              <a:rPr lang="en-US" dirty="0" smtClean="0">
                <a:solidFill>
                  <a:schemeClr val="accent5"/>
                </a:solidFill>
              </a:rPr>
              <a:t>Owns(Nono,M1) &amp; Missile(M1)</a:t>
            </a:r>
          </a:p>
          <a:p>
            <a:pPr marL="914400" lvl="1" indent="-514350"/>
            <a:r>
              <a:rPr lang="en-US" dirty="0" smtClean="0">
                <a:solidFill>
                  <a:schemeClr val="accent5"/>
                </a:solidFill>
              </a:rPr>
              <a:t>2 &amp; Existential Elimination</a:t>
            </a:r>
            <a:endParaRPr lang="en-US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Prove:  West is a Criminal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447800"/>
            <a:ext cx="3124200" cy="4525963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FAx,y,z</a:t>
            </a:r>
            <a:r>
              <a:rPr lang="en-US" dirty="0" smtClean="0"/>
              <a:t>[(American(x)&amp; Weapon(y)&amp;Nation(z)&amp; Hostile(z)&amp; Sells(</a:t>
            </a:r>
            <a:r>
              <a:rPr lang="en-US" dirty="0" err="1" smtClean="0"/>
              <a:t>x,z,y</a:t>
            </a:r>
            <a:r>
              <a:rPr lang="en-US" dirty="0" smtClean="0"/>
              <a:t>)) -&gt; Criminal(x)]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EX x [Owns(</a:t>
            </a:r>
            <a:r>
              <a:rPr lang="en-US" dirty="0" err="1" smtClean="0"/>
              <a:t>Nono,x</a:t>
            </a:r>
            <a:r>
              <a:rPr lang="en-US" dirty="0" smtClean="0"/>
              <a:t>) &amp; Missile(x)]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FA x [Owns(</a:t>
            </a:r>
            <a:r>
              <a:rPr lang="en-US" dirty="0" err="1" smtClean="0"/>
              <a:t>Nono,x</a:t>
            </a:r>
            <a:r>
              <a:rPr lang="en-US" dirty="0" smtClean="0"/>
              <a:t>) &amp; Missile(x)) -&gt; Sells(West, </a:t>
            </a:r>
            <a:r>
              <a:rPr lang="en-US" dirty="0" err="1" smtClean="0"/>
              <a:t>Nono,x</a:t>
            </a:r>
            <a:r>
              <a:rPr lang="en-US" dirty="0" smtClean="0"/>
              <a:t>)]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FA x [Missile(x) -&gt; Weapon(x)]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FA x [Enemy(</a:t>
            </a:r>
            <a:r>
              <a:rPr lang="en-US" dirty="0" err="1" smtClean="0"/>
              <a:t>x,America</a:t>
            </a:r>
            <a:r>
              <a:rPr lang="en-US" dirty="0" smtClean="0"/>
              <a:t>) -&gt; Hostile(x)]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American(West)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Nation(</a:t>
            </a:r>
            <a:r>
              <a:rPr lang="en-US" dirty="0" err="1" smtClean="0"/>
              <a:t>Nono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Enemy(</a:t>
            </a:r>
            <a:r>
              <a:rPr lang="en-US" dirty="0" err="1" smtClean="0"/>
              <a:t>Nono</a:t>
            </a:r>
            <a:r>
              <a:rPr lang="en-US" dirty="0" smtClean="0"/>
              <a:t>, America)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Nation(America)</a:t>
            </a:r>
          </a:p>
          <a:p>
            <a:pPr marL="514350" indent="-51435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2800" y="1371600"/>
            <a:ext cx="5791200" cy="5486400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arenR" startAt="10"/>
            </a:pPr>
            <a:r>
              <a:rPr lang="en-US" dirty="0" smtClean="0"/>
              <a:t>Owns(Nono,M1) &amp; Missile(M1)</a:t>
            </a:r>
          </a:p>
          <a:p>
            <a:pPr marL="514350" indent="-514350">
              <a:buFont typeface="+mj-lt"/>
              <a:buAutoNum type="arabicParenR" startAt="10"/>
            </a:pPr>
            <a:r>
              <a:rPr lang="en-US" dirty="0" smtClean="0">
                <a:solidFill>
                  <a:schemeClr val="accent5"/>
                </a:solidFill>
              </a:rPr>
              <a:t>Owns(</a:t>
            </a:r>
            <a:r>
              <a:rPr lang="en-US" dirty="0" err="1" smtClean="0">
                <a:solidFill>
                  <a:schemeClr val="accent5"/>
                </a:solidFill>
              </a:rPr>
              <a:t>Nono</a:t>
            </a:r>
            <a:r>
              <a:rPr lang="en-US" dirty="0" smtClean="0">
                <a:solidFill>
                  <a:schemeClr val="accent5"/>
                </a:solidFill>
              </a:rPr>
              <a:t>, M1)</a:t>
            </a:r>
          </a:p>
          <a:p>
            <a:pPr marL="914400" lvl="1" indent="-514350"/>
            <a:r>
              <a:rPr lang="en-US" dirty="0" smtClean="0">
                <a:solidFill>
                  <a:schemeClr val="accent5"/>
                </a:solidFill>
              </a:rPr>
              <a:t>10 &amp; And Elimination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Prove:  West is a Criminal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447800"/>
            <a:ext cx="3124200" cy="4525963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FAx,y,z</a:t>
            </a:r>
            <a:r>
              <a:rPr lang="en-US" dirty="0" smtClean="0"/>
              <a:t>[(American(x)&amp; Weapon(y)&amp;Nation(z)&amp; Hostile(z)&amp; Sells(</a:t>
            </a:r>
            <a:r>
              <a:rPr lang="en-US" dirty="0" err="1" smtClean="0"/>
              <a:t>x,z,y</a:t>
            </a:r>
            <a:r>
              <a:rPr lang="en-US" dirty="0" smtClean="0"/>
              <a:t>)) -&gt; Criminal(x)]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EX x [Owns(</a:t>
            </a:r>
            <a:r>
              <a:rPr lang="en-US" dirty="0" err="1" smtClean="0"/>
              <a:t>Nono,x</a:t>
            </a:r>
            <a:r>
              <a:rPr lang="en-US" dirty="0" smtClean="0"/>
              <a:t>) &amp; Missile(x)]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FA x [Owns(</a:t>
            </a:r>
            <a:r>
              <a:rPr lang="en-US" dirty="0" err="1" smtClean="0"/>
              <a:t>Nono,x</a:t>
            </a:r>
            <a:r>
              <a:rPr lang="en-US" dirty="0" smtClean="0"/>
              <a:t>) &amp; Missile(x)) -&gt; Sells(West, </a:t>
            </a:r>
            <a:r>
              <a:rPr lang="en-US" dirty="0" err="1" smtClean="0"/>
              <a:t>Nono,x</a:t>
            </a:r>
            <a:r>
              <a:rPr lang="en-US" dirty="0" smtClean="0"/>
              <a:t>)]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FA x [Missile(x) -&gt; Weapon(x)]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FA x [Enemy(</a:t>
            </a:r>
            <a:r>
              <a:rPr lang="en-US" dirty="0" err="1" smtClean="0"/>
              <a:t>x,America</a:t>
            </a:r>
            <a:r>
              <a:rPr lang="en-US" dirty="0" smtClean="0"/>
              <a:t>) -&gt; Hostile(x)]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American(West)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Nation(</a:t>
            </a:r>
            <a:r>
              <a:rPr lang="en-US" dirty="0" err="1" smtClean="0"/>
              <a:t>Nono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Enemy(</a:t>
            </a:r>
            <a:r>
              <a:rPr lang="en-US" dirty="0" err="1" smtClean="0"/>
              <a:t>Nono</a:t>
            </a:r>
            <a:r>
              <a:rPr lang="en-US" dirty="0" smtClean="0"/>
              <a:t>, America)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Nation(America)</a:t>
            </a:r>
          </a:p>
          <a:p>
            <a:pPr marL="514350" indent="-51435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2800" y="1371600"/>
            <a:ext cx="5791200" cy="5486400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arenR" startAt="10"/>
            </a:pPr>
            <a:r>
              <a:rPr lang="en-US" dirty="0" smtClean="0"/>
              <a:t>Owns(Nono,M1) &amp; Missile(M1)</a:t>
            </a:r>
          </a:p>
          <a:p>
            <a:pPr marL="514350" indent="-514350">
              <a:buFont typeface="+mj-lt"/>
              <a:buAutoNum type="arabicParenR" startAt="10"/>
            </a:pPr>
            <a:r>
              <a:rPr lang="en-US" dirty="0" smtClean="0"/>
              <a:t>Owns(</a:t>
            </a:r>
            <a:r>
              <a:rPr lang="en-US" dirty="0" err="1" smtClean="0"/>
              <a:t>Nono</a:t>
            </a:r>
            <a:r>
              <a:rPr lang="en-US" dirty="0" smtClean="0"/>
              <a:t>, M1)</a:t>
            </a:r>
          </a:p>
          <a:p>
            <a:pPr marL="514350" indent="-514350">
              <a:buFont typeface="+mj-lt"/>
              <a:buAutoNum type="arabicParenR" startAt="12"/>
            </a:pPr>
            <a:r>
              <a:rPr lang="en-US" dirty="0" smtClean="0">
                <a:solidFill>
                  <a:schemeClr val="accent5"/>
                </a:solidFill>
              </a:rPr>
              <a:t>Missile(M1)</a:t>
            </a:r>
          </a:p>
          <a:p>
            <a:pPr marL="914400" lvl="1" indent="-514350"/>
            <a:r>
              <a:rPr lang="en-US" dirty="0" smtClean="0">
                <a:solidFill>
                  <a:schemeClr val="accent5"/>
                </a:solidFill>
              </a:rPr>
              <a:t>10 &amp; And Elimination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Prove:  West is a Criminal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447800"/>
            <a:ext cx="3124200" cy="4525963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FAx,y,z</a:t>
            </a:r>
            <a:r>
              <a:rPr lang="en-US" dirty="0" smtClean="0"/>
              <a:t>[(American(x)&amp; Weapon(y)&amp;Nation(z)&amp; Hostile(z)&amp; Sells(</a:t>
            </a:r>
            <a:r>
              <a:rPr lang="en-US" dirty="0" err="1" smtClean="0"/>
              <a:t>x,z,y</a:t>
            </a:r>
            <a:r>
              <a:rPr lang="en-US" dirty="0" smtClean="0"/>
              <a:t>)) -&gt; Criminal(x)]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EX x [Owns(</a:t>
            </a:r>
            <a:r>
              <a:rPr lang="en-US" dirty="0" err="1" smtClean="0"/>
              <a:t>Nono,x</a:t>
            </a:r>
            <a:r>
              <a:rPr lang="en-US" dirty="0" smtClean="0"/>
              <a:t>) &amp; Missile(x)]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FA x [Owns(</a:t>
            </a:r>
            <a:r>
              <a:rPr lang="en-US" dirty="0" err="1" smtClean="0"/>
              <a:t>Nono,x</a:t>
            </a:r>
            <a:r>
              <a:rPr lang="en-US" dirty="0" smtClean="0"/>
              <a:t>) &amp; Missile(x)) -&gt; Sells(West, </a:t>
            </a:r>
            <a:r>
              <a:rPr lang="en-US" dirty="0" err="1" smtClean="0"/>
              <a:t>Nono,x</a:t>
            </a:r>
            <a:r>
              <a:rPr lang="en-US" dirty="0" smtClean="0"/>
              <a:t>)]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FA x [Missile(x) -&gt; Weapon(x)]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FA x [Enemy(</a:t>
            </a:r>
            <a:r>
              <a:rPr lang="en-US" dirty="0" err="1" smtClean="0"/>
              <a:t>x,America</a:t>
            </a:r>
            <a:r>
              <a:rPr lang="en-US" dirty="0" smtClean="0"/>
              <a:t>) -&gt; Hostile(x)]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American(West)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Nation(</a:t>
            </a:r>
            <a:r>
              <a:rPr lang="en-US" dirty="0" err="1" smtClean="0"/>
              <a:t>Nono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Enemy(</a:t>
            </a:r>
            <a:r>
              <a:rPr lang="en-US" dirty="0" err="1" smtClean="0"/>
              <a:t>Nono</a:t>
            </a:r>
            <a:r>
              <a:rPr lang="en-US" dirty="0" smtClean="0"/>
              <a:t>, America)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Nation(America)</a:t>
            </a:r>
          </a:p>
          <a:p>
            <a:pPr marL="514350" indent="-51435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2800" y="1371600"/>
            <a:ext cx="5791200" cy="5486400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arenR" startAt="10"/>
            </a:pPr>
            <a:r>
              <a:rPr lang="en-US" dirty="0" smtClean="0"/>
              <a:t>Owns(Nono,M1) &amp; Missile(M1)</a:t>
            </a:r>
          </a:p>
          <a:p>
            <a:pPr marL="514350" indent="-514350">
              <a:buFont typeface="+mj-lt"/>
              <a:buAutoNum type="arabicParenR" startAt="10"/>
            </a:pPr>
            <a:r>
              <a:rPr lang="en-US" dirty="0" smtClean="0"/>
              <a:t>Owns(</a:t>
            </a:r>
            <a:r>
              <a:rPr lang="en-US" dirty="0" err="1" smtClean="0"/>
              <a:t>Nono</a:t>
            </a:r>
            <a:r>
              <a:rPr lang="en-US" dirty="0" smtClean="0"/>
              <a:t>, M1)</a:t>
            </a:r>
          </a:p>
          <a:p>
            <a:pPr marL="514350" indent="-514350">
              <a:buFont typeface="+mj-lt"/>
              <a:buAutoNum type="arabicParenR" startAt="12"/>
            </a:pPr>
            <a:r>
              <a:rPr lang="en-US" dirty="0" smtClean="0"/>
              <a:t>Missile(M1)</a:t>
            </a:r>
          </a:p>
          <a:p>
            <a:pPr marL="514350" indent="-514350">
              <a:buFont typeface="+mj-lt"/>
              <a:buAutoNum type="arabicParenR" startAt="13"/>
            </a:pPr>
            <a:r>
              <a:rPr lang="en-US" dirty="0" smtClean="0">
                <a:solidFill>
                  <a:schemeClr val="accent5"/>
                </a:solidFill>
              </a:rPr>
              <a:t>Missile(M1) -&gt; Weapon(M1)</a:t>
            </a:r>
          </a:p>
          <a:p>
            <a:pPr marL="914400" lvl="1" indent="-514350"/>
            <a:r>
              <a:rPr lang="en-US" dirty="0" smtClean="0">
                <a:solidFill>
                  <a:schemeClr val="accent5"/>
                </a:solidFill>
              </a:rPr>
              <a:t>4 &amp; Universal Elimination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43400" y="3124200"/>
            <a:ext cx="320491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Universal Elimination</a:t>
            </a:r>
          </a:p>
          <a:p>
            <a:endParaRPr lang="en-US" b="1" dirty="0" smtClean="0">
              <a:solidFill>
                <a:srgbClr val="7030A0"/>
              </a:solidFill>
            </a:endParaRPr>
          </a:p>
          <a:p>
            <a:r>
              <a:rPr lang="en-US" b="1" dirty="0" smtClean="0">
                <a:solidFill>
                  <a:srgbClr val="7030A0"/>
                </a:solidFill>
              </a:rPr>
              <a:t>   FORALL v []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   If true for universal variable v,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   then true for a ground term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   (term with no variables)</a:t>
            </a:r>
            <a:endParaRPr lang="en-US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Prove:  West is a Criminal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447800"/>
            <a:ext cx="3124200" cy="4525963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FAx,y,z</a:t>
            </a:r>
            <a:r>
              <a:rPr lang="en-US" dirty="0" smtClean="0"/>
              <a:t>[(American(x)&amp; Weapon(y)&amp;Nation(z)&amp; Hostile(z)&amp; Sells(</a:t>
            </a:r>
            <a:r>
              <a:rPr lang="en-US" dirty="0" err="1" smtClean="0"/>
              <a:t>x,z,y</a:t>
            </a:r>
            <a:r>
              <a:rPr lang="en-US" dirty="0" smtClean="0"/>
              <a:t>)) -&gt; Criminal(x)]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EX x [Owns(</a:t>
            </a:r>
            <a:r>
              <a:rPr lang="en-US" dirty="0" err="1" smtClean="0"/>
              <a:t>Nono,x</a:t>
            </a:r>
            <a:r>
              <a:rPr lang="en-US" dirty="0" smtClean="0"/>
              <a:t>) &amp; Missile(x)]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FA x [Owns(</a:t>
            </a:r>
            <a:r>
              <a:rPr lang="en-US" dirty="0" err="1" smtClean="0"/>
              <a:t>Nono,x</a:t>
            </a:r>
            <a:r>
              <a:rPr lang="en-US" dirty="0" smtClean="0"/>
              <a:t>) &amp; Missile(x)) -&gt; Sells(West, </a:t>
            </a:r>
            <a:r>
              <a:rPr lang="en-US" dirty="0" err="1" smtClean="0"/>
              <a:t>Nono,x</a:t>
            </a:r>
            <a:r>
              <a:rPr lang="en-US" dirty="0" smtClean="0"/>
              <a:t>)]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FA x [Missile(x) -&gt; Weapon(x)]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FA x [Enemy(</a:t>
            </a:r>
            <a:r>
              <a:rPr lang="en-US" dirty="0" err="1" smtClean="0"/>
              <a:t>x,America</a:t>
            </a:r>
            <a:r>
              <a:rPr lang="en-US" dirty="0" smtClean="0"/>
              <a:t>) -&gt; Hostile(x)]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American(West)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Nation(</a:t>
            </a:r>
            <a:r>
              <a:rPr lang="en-US" dirty="0" err="1" smtClean="0"/>
              <a:t>Nono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Enemy(</a:t>
            </a:r>
            <a:r>
              <a:rPr lang="en-US" dirty="0" err="1" smtClean="0"/>
              <a:t>Nono</a:t>
            </a:r>
            <a:r>
              <a:rPr lang="en-US" dirty="0" smtClean="0"/>
              <a:t>, America)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Nation(America)</a:t>
            </a:r>
          </a:p>
          <a:p>
            <a:pPr marL="514350" indent="-51435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2800" y="1371600"/>
            <a:ext cx="5791200" cy="5486400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arenR" startAt="10"/>
            </a:pPr>
            <a:r>
              <a:rPr lang="en-US" dirty="0" smtClean="0"/>
              <a:t>Owns(Nono,M1) &amp; Missile(M1)</a:t>
            </a:r>
          </a:p>
          <a:p>
            <a:pPr marL="514350" indent="-514350">
              <a:buFont typeface="+mj-lt"/>
              <a:buAutoNum type="arabicParenR" startAt="10"/>
            </a:pPr>
            <a:r>
              <a:rPr lang="en-US" dirty="0" smtClean="0"/>
              <a:t>Owns(</a:t>
            </a:r>
            <a:r>
              <a:rPr lang="en-US" dirty="0" err="1" smtClean="0"/>
              <a:t>Nono</a:t>
            </a:r>
            <a:r>
              <a:rPr lang="en-US" dirty="0" smtClean="0"/>
              <a:t>, M1)</a:t>
            </a:r>
          </a:p>
          <a:p>
            <a:pPr marL="514350" indent="-514350">
              <a:buFont typeface="+mj-lt"/>
              <a:buAutoNum type="arabicParenR" startAt="12"/>
            </a:pPr>
            <a:r>
              <a:rPr lang="en-US" dirty="0" smtClean="0"/>
              <a:t>Missile(M1)</a:t>
            </a:r>
          </a:p>
          <a:p>
            <a:pPr marL="514350" indent="-514350">
              <a:buFont typeface="+mj-lt"/>
              <a:buAutoNum type="arabicParenR" startAt="13"/>
            </a:pPr>
            <a:r>
              <a:rPr lang="en-US" dirty="0" smtClean="0"/>
              <a:t>Missile(M1) -&gt; Weapon(M1)</a:t>
            </a:r>
          </a:p>
          <a:p>
            <a:pPr marL="514350" indent="-514350">
              <a:buFont typeface="+mj-lt"/>
              <a:buAutoNum type="arabicParenR" startAt="14"/>
            </a:pPr>
            <a:r>
              <a:rPr lang="en-US" dirty="0" smtClean="0">
                <a:solidFill>
                  <a:schemeClr val="accent5"/>
                </a:solidFill>
              </a:rPr>
              <a:t>Weapon(M1)</a:t>
            </a:r>
          </a:p>
          <a:p>
            <a:pPr marL="914400" lvl="1" indent="-514350"/>
            <a:r>
              <a:rPr lang="en-US" dirty="0" smtClean="0">
                <a:solidFill>
                  <a:schemeClr val="accent5"/>
                </a:solidFill>
              </a:rPr>
              <a:t>12, 13, Modus Ponens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Prove:  West is a Criminal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447800"/>
            <a:ext cx="3124200" cy="4525963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FAx,y,z</a:t>
            </a:r>
            <a:r>
              <a:rPr lang="en-US" dirty="0" smtClean="0"/>
              <a:t>[(American(x)&amp; Weapon(y)&amp;Nation(z)&amp; Hostile(z)&amp; Sells(</a:t>
            </a:r>
            <a:r>
              <a:rPr lang="en-US" dirty="0" err="1" smtClean="0"/>
              <a:t>x,z,y</a:t>
            </a:r>
            <a:r>
              <a:rPr lang="en-US" dirty="0" smtClean="0"/>
              <a:t>)) -&gt; Criminal(x)]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EX x [Owns(</a:t>
            </a:r>
            <a:r>
              <a:rPr lang="en-US" dirty="0" err="1" smtClean="0"/>
              <a:t>Nono,x</a:t>
            </a:r>
            <a:r>
              <a:rPr lang="en-US" dirty="0" smtClean="0"/>
              <a:t>) &amp; Missile(x)]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FA x [Owns(</a:t>
            </a:r>
            <a:r>
              <a:rPr lang="en-US" dirty="0" err="1" smtClean="0"/>
              <a:t>Nono,x</a:t>
            </a:r>
            <a:r>
              <a:rPr lang="en-US" dirty="0" smtClean="0"/>
              <a:t>) &amp; Missile(x)) -&gt; Sells(West, </a:t>
            </a:r>
            <a:r>
              <a:rPr lang="en-US" dirty="0" err="1" smtClean="0"/>
              <a:t>Nono,x</a:t>
            </a:r>
            <a:r>
              <a:rPr lang="en-US" dirty="0" smtClean="0"/>
              <a:t>)]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FA x [Missile(x) -&gt; Weapon(x)]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FA x [Enemy(</a:t>
            </a:r>
            <a:r>
              <a:rPr lang="en-US" dirty="0" err="1" smtClean="0"/>
              <a:t>x,America</a:t>
            </a:r>
            <a:r>
              <a:rPr lang="en-US" dirty="0" smtClean="0"/>
              <a:t>) -&gt; Hostile(x)]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American(West)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Nation(</a:t>
            </a:r>
            <a:r>
              <a:rPr lang="en-US" dirty="0" err="1" smtClean="0"/>
              <a:t>Nono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Enemy(</a:t>
            </a:r>
            <a:r>
              <a:rPr lang="en-US" dirty="0" err="1" smtClean="0"/>
              <a:t>Nono</a:t>
            </a:r>
            <a:r>
              <a:rPr lang="en-US" dirty="0" smtClean="0"/>
              <a:t>, America)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Nation(America)</a:t>
            </a:r>
          </a:p>
          <a:p>
            <a:pPr marL="514350" indent="-51435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2800" y="1371600"/>
            <a:ext cx="5791200" cy="5486400"/>
          </a:xfrm>
        </p:spPr>
        <p:txBody>
          <a:bodyPr rIns="0">
            <a:normAutofit fontScale="62500" lnSpcReduction="20000"/>
          </a:bodyPr>
          <a:lstStyle/>
          <a:p>
            <a:pPr marL="514350" indent="-514350">
              <a:buFont typeface="+mj-lt"/>
              <a:buAutoNum type="arabicParenR" startAt="10"/>
            </a:pPr>
            <a:r>
              <a:rPr lang="en-US" dirty="0" smtClean="0"/>
              <a:t>Owns(Nono,M1) &amp; Missile(M1)</a:t>
            </a:r>
          </a:p>
          <a:p>
            <a:pPr marL="514350" indent="-514350">
              <a:buFont typeface="+mj-lt"/>
              <a:buAutoNum type="arabicParenR" startAt="10"/>
            </a:pPr>
            <a:r>
              <a:rPr lang="en-US" dirty="0" smtClean="0"/>
              <a:t>Owns(</a:t>
            </a:r>
            <a:r>
              <a:rPr lang="en-US" dirty="0" err="1" smtClean="0"/>
              <a:t>Nono</a:t>
            </a:r>
            <a:r>
              <a:rPr lang="en-US" dirty="0" smtClean="0"/>
              <a:t>, M1)</a:t>
            </a:r>
          </a:p>
          <a:p>
            <a:pPr marL="514350" indent="-514350">
              <a:buFont typeface="+mj-lt"/>
              <a:buAutoNum type="arabicParenR" startAt="12"/>
            </a:pPr>
            <a:r>
              <a:rPr lang="en-US" dirty="0" smtClean="0"/>
              <a:t>Missile(M1)</a:t>
            </a:r>
          </a:p>
          <a:p>
            <a:pPr marL="514350" indent="-514350">
              <a:buFont typeface="+mj-lt"/>
              <a:buAutoNum type="arabicParenR" startAt="13"/>
            </a:pPr>
            <a:r>
              <a:rPr lang="en-US" dirty="0" smtClean="0"/>
              <a:t>Missile(M1) -&gt; Weapon(M1)</a:t>
            </a:r>
          </a:p>
          <a:p>
            <a:pPr marL="514350" indent="-514350">
              <a:buFont typeface="+mj-lt"/>
              <a:buAutoNum type="arabicParenR" startAt="14"/>
            </a:pPr>
            <a:r>
              <a:rPr lang="en-US" dirty="0" smtClean="0"/>
              <a:t>Weapon(M1)</a:t>
            </a:r>
          </a:p>
          <a:p>
            <a:pPr marL="514350" indent="-514350">
              <a:buFont typeface="+mj-lt"/>
              <a:buAutoNum type="arabicParenR" startAt="15"/>
            </a:pPr>
            <a:r>
              <a:rPr lang="en-US" dirty="0" smtClean="0">
                <a:solidFill>
                  <a:schemeClr val="accent5"/>
                </a:solidFill>
              </a:rPr>
              <a:t>Owns(Nono,M1) &amp; Missile(M1) -&gt; Sells(West,Nono,M1)</a:t>
            </a:r>
          </a:p>
          <a:p>
            <a:pPr marL="914400" lvl="1" indent="-514350"/>
            <a:r>
              <a:rPr lang="en-US" dirty="0" smtClean="0">
                <a:solidFill>
                  <a:schemeClr val="accent5"/>
                </a:solidFill>
              </a:rPr>
              <a:t>3 &amp; Universal Elimination</a:t>
            </a:r>
          </a:p>
          <a:p>
            <a:pPr marL="914400" lvl="1" indent="-514350">
              <a:buFont typeface="+mj-lt"/>
              <a:buAutoNum type="arabicParenR" startAt="15"/>
            </a:pPr>
            <a:endParaRPr lang="en-US" dirty="0" smtClean="0">
              <a:solidFill>
                <a:schemeClr val="accent5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WW Agent Description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295400"/>
            <a:ext cx="4648200" cy="55626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Performance measure</a:t>
            </a:r>
          </a:p>
          <a:p>
            <a:pPr lvl="1"/>
            <a:r>
              <a:rPr lang="en-US" dirty="0" smtClean="0"/>
              <a:t>gold +1000, death -1000</a:t>
            </a:r>
          </a:p>
          <a:p>
            <a:pPr lvl="1"/>
            <a:r>
              <a:rPr lang="en-US" dirty="0" smtClean="0"/>
              <a:t>-1 per step, -10 for using arrow</a:t>
            </a:r>
          </a:p>
          <a:p>
            <a:r>
              <a:rPr lang="en-US" dirty="0" smtClean="0"/>
              <a:t>Environment</a:t>
            </a:r>
          </a:p>
          <a:p>
            <a:pPr lvl="1"/>
            <a:r>
              <a:rPr lang="en-US" dirty="0" smtClean="0"/>
              <a:t>Squares adjacent to </a:t>
            </a:r>
            <a:r>
              <a:rPr lang="en-US" dirty="0" err="1" smtClean="0"/>
              <a:t>wumpus</a:t>
            </a:r>
            <a:r>
              <a:rPr lang="en-US" dirty="0" smtClean="0"/>
              <a:t> are smelly</a:t>
            </a:r>
          </a:p>
          <a:p>
            <a:pPr lvl="1"/>
            <a:r>
              <a:rPr lang="en-US" dirty="0" smtClean="0"/>
              <a:t>Squares adjacent to pit are breezy</a:t>
            </a:r>
          </a:p>
          <a:p>
            <a:pPr lvl="1"/>
            <a:r>
              <a:rPr lang="en-US" dirty="0" smtClean="0"/>
              <a:t>Glitter </a:t>
            </a:r>
            <a:r>
              <a:rPr lang="en-US" dirty="0" err="1" smtClean="0"/>
              <a:t>iff</a:t>
            </a:r>
            <a:r>
              <a:rPr lang="en-US" dirty="0" smtClean="0"/>
              <a:t> gold is in same square</a:t>
            </a:r>
          </a:p>
          <a:p>
            <a:pPr lvl="1"/>
            <a:r>
              <a:rPr lang="en-US" dirty="0" smtClean="0"/>
              <a:t>Shooting kills </a:t>
            </a:r>
            <a:r>
              <a:rPr lang="en-US" dirty="0" err="1" smtClean="0"/>
              <a:t>wumpus</a:t>
            </a:r>
            <a:r>
              <a:rPr lang="en-US" dirty="0" smtClean="0"/>
              <a:t> if agent facing it</a:t>
            </a:r>
          </a:p>
          <a:p>
            <a:pPr lvl="1"/>
            <a:r>
              <a:rPr lang="en-US" dirty="0" smtClean="0"/>
              <a:t>Shooting uses up only arrow</a:t>
            </a:r>
          </a:p>
          <a:p>
            <a:pPr lvl="1"/>
            <a:r>
              <a:rPr lang="en-US" dirty="0" smtClean="0"/>
              <a:t>Grabbing picks up gold if in same square</a:t>
            </a:r>
          </a:p>
          <a:p>
            <a:pPr lvl="1"/>
            <a:r>
              <a:rPr lang="en-US" dirty="0" smtClean="0"/>
              <a:t>Releasing drops gold in same square</a:t>
            </a:r>
          </a:p>
          <a:p>
            <a:r>
              <a:rPr lang="en-US" dirty="0" smtClean="0">
                <a:solidFill>
                  <a:schemeClr val="accent5"/>
                </a:solidFill>
              </a:rPr>
              <a:t>Actuators</a:t>
            </a:r>
          </a:p>
          <a:p>
            <a:pPr lvl="1"/>
            <a:r>
              <a:rPr lang="en-US" dirty="0" smtClean="0"/>
              <a:t>Left turn, right turn, forward, grab, release, shoot</a:t>
            </a:r>
          </a:p>
          <a:p>
            <a:r>
              <a:rPr lang="en-US" dirty="0" smtClean="0">
                <a:solidFill>
                  <a:schemeClr val="accent5"/>
                </a:solidFill>
              </a:rPr>
              <a:t>Sensors</a:t>
            </a:r>
          </a:p>
          <a:p>
            <a:pPr lvl="1"/>
            <a:r>
              <a:rPr lang="en-US" dirty="0" smtClean="0"/>
              <a:t>Breeze, glitter, smell, bump, scream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52975" y="1447800"/>
            <a:ext cx="4391025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Prove:  West is a Criminal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447800"/>
            <a:ext cx="3124200" cy="4525963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FAx,y,z</a:t>
            </a:r>
            <a:r>
              <a:rPr lang="en-US" dirty="0" smtClean="0"/>
              <a:t>[(American(x)&amp; Weapon(y)&amp;Nation(z)&amp; Hostile(z)&amp; Sells(</a:t>
            </a:r>
            <a:r>
              <a:rPr lang="en-US" dirty="0" err="1" smtClean="0"/>
              <a:t>x,z,y</a:t>
            </a:r>
            <a:r>
              <a:rPr lang="en-US" dirty="0" smtClean="0"/>
              <a:t>)) -&gt; Criminal(x)]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EX x [Owns(</a:t>
            </a:r>
            <a:r>
              <a:rPr lang="en-US" dirty="0" err="1" smtClean="0"/>
              <a:t>Nono,x</a:t>
            </a:r>
            <a:r>
              <a:rPr lang="en-US" dirty="0" smtClean="0"/>
              <a:t>) &amp; Missile(x)]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FA x [Owns(</a:t>
            </a:r>
            <a:r>
              <a:rPr lang="en-US" dirty="0" err="1" smtClean="0"/>
              <a:t>Nono,x</a:t>
            </a:r>
            <a:r>
              <a:rPr lang="en-US" dirty="0" smtClean="0"/>
              <a:t>) &amp; Missile(x)) -&gt; Sells(West, </a:t>
            </a:r>
            <a:r>
              <a:rPr lang="en-US" dirty="0" err="1" smtClean="0"/>
              <a:t>Nono,x</a:t>
            </a:r>
            <a:r>
              <a:rPr lang="en-US" dirty="0" smtClean="0"/>
              <a:t>)]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FA x [Missile(x) -&gt; Weapon(x)]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FA x [Enemy(</a:t>
            </a:r>
            <a:r>
              <a:rPr lang="en-US" dirty="0" err="1" smtClean="0"/>
              <a:t>x,America</a:t>
            </a:r>
            <a:r>
              <a:rPr lang="en-US" dirty="0" smtClean="0"/>
              <a:t>) -&gt; Hostile(x)]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American(West)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Nation(</a:t>
            </a:r>
            <a:r>
              <a:rPr lang="en-US" dirty="0" err="1" smtClean="0"/>
              <a:t>Nono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Enemy(</a:t>
            </a:r>
            <a:r>
              <a:rPr lang="en-US" dirty="0" err="1" smtClean="0"/>
              <a:t>Nono</a:t>
            </a:r>
            <a:r>
              <a:rPr lang="en-US" dirty="0" smtClean="0"/>
              <a:t>, America)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Nation(America)</a:t>
            </a:r>
          </a:p>
          <a:p>
            <a:pPr marL="514350" indent="-51435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2800" y="1371600"/>
            <a:ext cx="5791200" cy="5486400"/>
          </a:xfrm>
        </p:spPr>
        <p:txBody>
          <a:bodyPr rIns="0">
            <a:normAutofit fontScale="62500" lnSpcReduction="20000"/>
          </a:bodyPr>
          <a:lstStyle/>
          <a:p>
            <a:pPr marL="514350" indent="-514350">
              <a:buFont typeface="+mj-lt"/>
              <a:buAutoNum type="arabicParenR" startAt="10"/>
            </a:pPr>
            <a:r>
              <a:rPr lang="en-US" dirty="0" smtClean="0"/>
              <a:t>Owns(Nono,M1) &amp; Missile(M1)</a:t>
            </a:r>
          </a:p>
          <a:p>
            <a:pPr marL="514350" indent="-514350">
              <a:buFont typeface="+mj-lt"/>
              <a:buAutoNum type="arabicParenR" startAt="10"/>
            </a:pPr>
            <a:r>
              <a:rPr lang="en-US" dirty="0" smtClean="0"/>
              <a:t>Owns(</a:t>
            </a:r>
            <a:r>
              <a:rPr lang="en-US" dirty="0" err="1" smtClean="0"/>
              <a:t>Nono</a:t>
            </a:r>
            <a:r>
              <a:rPr lang="en-US" dirty="0" smtClean="0"/>
              <a:t>, M1)</a:t>
            </a:r>
          </a:p>
          <a:p>
            <a:pPr marL="514350" indent="-514350">
              <a:buFont typeface="+mj-lt"/>
              <a:buAutoNum type="arabicParenR" startAt="12"/>
            </a:pPr>
            <a:r>
              <a:rPr lang="en-US" dirty="0" smtClean="0"/>
              <a:t>Missile(M1)</a:t>
            </a:r>
          </a:p>
          <a:p>
            <a:pPr marL="514350" indent="-514350">
              <a:buFont typeface="+mj-lt"/>
              <a:buAutoNum type="arabicParenR" startAt="13"/>
            </a:pPr>
            <a:r>
              <a:rPr lang="en-US" dirty="0" smtClean="0"/>
              <a:t>Missile(M1) -&gt; Weapon(M1)</a:t>
            </a:r>
          </a:p>
          <a:p>
            <a:pPr marL="514350" indent="-514350">
              <a:buFont typeface="+mj-lt"/>
              <a:buAutoNum type="arabicParenR" startAt="14"/>
            </a:pPr>
            <a:r>
              <a:rPr lang="en-US" dirty="0" smtClean="0"/>
              <a:t>Weapon(M1)</a:t>
            </a:r>
          </a:p>
          <a:p>
            <a:pPr marL="514350" indent="-514350">
              <a:buFont typeface="+mj-lt"/>
              <a:buAutoNum type="arabicParenR" startAt="15"/>
            </a:pPr>
            <a:r>
              <a:rPr lang="en-US" dirty="0" smtClean="0"/>
              <a:t>Owns(Nono,M1) &amp; Missile(M1) -&gt; Sells(West,Nono,M1)</a:t>
            </a:r>
          </a:p>
          <a:p>
            <a:pPr marL="514350" indent="-514350">
              <a:buFont typeface="+mj-lt"/>
              <a:buAutoNum type="arabicParenR" startAt="16"/>
            </a:pPr>
            <a:r>
              <a:rPr lang="en-US" dirty="0" smtClean="0">
                <a:solidFill>
                  <a:schemeClr val="accent5"/>
                </a:solidFill>
              </a:rPr>
              <a:t>Sells(West,Nono,M1)</a:t>
            </a:r>
          </a:p>
          <a:p>
            <a:pPr marL="914400" lvl="1" indent="-514350"/>
            <a:r>
              <a:rPr lang="en-US" dirty="0" smtClean="0">
                <a:solidFill>
                  <a:schemeClr val="accent5"/>
                </a:solidFill>
              </a:rPr>
              <a:t>10, 15, Modus Ponens</a:t>
            </a:r>
          </a:p>
          <a:p>
            <a:pPr marL="914400" lvl="1" indent="-514350">
              <a:buFont typeface="+mj-lt"/>
              <a:buAutoNum type="arabicParenR" startAt="15"/>
            </a:pPr>
            <a:endParaRPr lang="en-US" dirty="0" smtClean="0">
              <a:solidFill>
                <a:schemeClr val="accent5"/>
              </a:solidFill>
            </a:endParaRP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Prove:  West is a Criminal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447800"/>
            <a:ext cx="3124200" cy="4525963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FAx,y,z</a:t>
            </a:r>
            <a:r>
              <a:rPr lang="en-US" dirty="0" smtClean="0"/>
              <a:t>[(American(x)&amp; Weapon(y)&amp;Nation(z)&amp; Hostile(z)&amp; Sells(</a:t>
            </a:r>
            <a:r>
              <a:rPr lang="en-US" dirty="0" err="1" smtClean="0"/>
              <a:t>x,z,y</a:t>
            </a:r>
            <a:r>
              <a:rPr lang="en-US" dirty="0" smtClean="0"/>
              <a:t>)) -&gt; Criminal(x)]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EX x [Owns(</a:t>
            </a:r>
            <a:r>
              <a:rPr lang="en-US" dirty="0" err="1" smtClean="0"/>
              <a:t>Nono,x</a:t>
            </a:r>
            <a:r>
              <a:rPr lang="en-US" dirty="0" smtClean="0"/>
              <a:t>) &amp; Missile(x)]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FA x [Owns(</a:t>
            </a:r>
            <a:r>
              <a:rPr lang="en-US" dirty="0" err="1" smtClean="0"/>
              <a:t>Nono,x</a:t>
            </a:r>
            <a:r>
              <a:rPr lang="en-US" dirty="0" smtClean="0"/>
              <a:t>) &amp; Missile(x)) -&gt; Sells(West, </a:t>
            </a:r>
            <a:r>
              <a:rPr lang="en-US" dirty="0" err="1" smtClean="0"/>
              <a:t>Nono,x</a:t>
            </a:r>
            <a:r>
              <a:rPr lang="en-US" dirty="0" smtClean="0"/>
              <a:t>)]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FA x [Missile(x) -&gt; Weapon(x)]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FA x [Enemy(</a:t>
            </a:r>
            <a:r>
              <a:rPr lang="en-US" dirty="0" err="1" smtClean="0"/>
              <a:t>x,America</a:t>
            </a:r>
            <a:r>
              <a:rPr lang="en-US" dirty="0" smtClean="0"/>
              <a:t>) -&gt; Hostile(x)]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American(West)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Nation(</a:t>
            </a:r>
            <a:r>
              <a:rPr lang="en-US" dirty="0" err="1" smtClean="0"/>
              <a:t>Nono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Enemy(</a:t>
            </a:r>
            <a:r>
              <a:rPr lang="en-US" dirty="0" err="1" smtClean="0"/>
              <a:t>Nono</a:t>
            </a:r>
            <a:r>
              <a:rPr lang="en-US" dirty="0" smtClean="0"/>
              <a:t>, America)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Nation(America)</a:t>
            </a:r>
          </a:p>
          <a:p>
            <a:pPr marL="514350" indent="-51435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2800" y="1371600"/>
            <a:ext cx="5791200" cy="5486400"/>
          </a:xfrm>
        </p:spPr>
        <p:txBody>
          <a:bodyPr rIns="0">
            <a:normAutofit fontScale="62500" lnSpcReduction="20000"/>
          </a:bodyPr>
          <a:lstStyle/>
          <a:p>
            <a:pPr marL="514350" indent="-514350">
              <a:buFont typeface="+mj-lt"/>
              <a:buAutoNum type="arabicParenR" startAt="10"/>
            </a:pPr>
            <a:r>
              <a:rPr lang="en-US" dirty="0" smtClean="0"/>
              <a:t>Owns(Nono,M1) &amp; Missile(M1)</a:t>
            </a:r>
          </a:p>
          <a:p>
            <a:pPr marL="514350" indent="-514350">
              <a:buFont typeface="+mj-lt"/>
              <a:buAutoNum type="arabicParenR" startAt="10"/>
            </a:pPr>
            <a:r>
              <a:rPr lang="en-US" dirty="0" smtClean="0"/>
              <a:t>Owns(</a:t>
            </a:r>
            <a:r>
              <a:rPr lang="en-US" dirty="0" err="1" smtClean="0"/>
              <a:t>Nono</a:t>
            </a:r>
            <a:r>
              <a:rPr lang="en-US" dirty="0" smtClean="0"/>
              <a:t>, M1)</a:t>
            </a:r>
          </a:p>
          <a:p>
            <a:pPr marL="514350" indent="-514350">
              <a:buFont typeface="+mj-lt"/>
              <a:buAutoNum type="arabicParenR" startAt="12"/>
            </a:pPr>
            <a:r>
              <a:rPr lang="en-US" dirty="0" smtClean="0"/>
              <a:t>Missile(M1)</a:t>
            </a:r>
          </a:p>
          <a:p>
            <a:pPr marL="514350" indent="-514350">
              <a:buFont typeface="+mj-lt"/>
              <a:buAutoNum type="arabicParenR" startAt="13"/>
            </a:pPr>
            <a:r>
              <a:rPr lang="en-US" dirty="0" smtClean="0"/>
              <a:t>Missile(M1) -&gt; Weapon(M1)</a:t>
            </a:r>
          </a:p>
          <a:p>
            <a:pPr marL="514350" indent="-514350">
              <a:buFont typeface="+mj-lt"/>
              <a:buAutoNum type="arabicParenR" startAt="14"/>
            </a:pPr>
            <a:r>
              <a:rPr lang="en-US" dirty="0" smtClean="0"/>
              <a:t>Weapon(M1)</a:t>
            </a:r>
          </a:p>
          <a:p>
            <a:pPr marL="514350" indent="-514350">
              <a:buFont typeface="+mj-lt"/>
              <a:buAutoNum type="arabicParenR" startAt="15"/>
            </a:pPr>
            <a:r>
              <a:rPr lang="en-US" dirty="0" smtClean="0"/>
              <a:t>Owns(Nono,M1) &amp; Missile(M1) -&gt; Sells(West,Nono,M1)</a:t>
            </a:r>
          </a:p>
          <a:p>
            <a:pPr marL="514350" indent="-514350">
              <a:buFont typeface="+mj-lt"/>
              <a:buAutoNum type="arabicParenR" startAt="16"/>
            </a:pPr>
            <a:r>
              <a:rPr lang="en-US" dirty="0" smtClean="0"/>
              <a:t>Sells(West,Nono,M1)</a:t>
            </a:r>
          </a:p>
          <a:p>
            <a:pPr marL="514350" indent="-514350">
              <a:buFont typeface="+mj-lt"/>
              <a:buAutoNum type="arabicParenR" startAt="17"/>
            </a:pPr>
            <a:r>
              <a:rPr lang="en-US" dirty="0" smtClean="0">
                <a:solidFill>
                  <a:schemeClr val="accent5"/>
                </a:solidFill>
              </a:rPr>
              <a:t>American(West) &amp; Weapon(M1) &amp; Nation(</a:t>
            </a:r>
            <a:r>
              <a:rPr lang="en-US" dirty="0" err="1" smtClean="0">
                <a:solidFill>
                  <a:schemeClr val="accent5"/>
                </a:solidFill>
              </a:rPr>
              <a:t>Nono</a:t>
            </a:r>
            <a:r>
              <a:rPr lang="en-US" dirty="0" smtClean="0">
                <a:solidFill>
                  <a:schemeClr val="accent5"/>
                </a:solidFill>
              </a:rPr>
              <a:t>) &amp; Hostile(</a:t>
            </a:r>
            <a:r>
              <a:rPr lang="en-US" dirty="0" err="1" smtClean="0">
                <a:solidFill>
                  <a:schemeClr val="accent5"/>
                </a:solidFill>
              </a:rPr>
              <a:t>Nono</a:t>
            </a:r>
            <a:r>
              <a:rPr lang="en-US" dirty="0" smtClean="0">
                <a:solidFill>
                  <a:schemeClr val="accent5"/>
                </a:solidFill>
              </a:rPr>
              <a:t>) &amp; Sells(West,Nono,M1) -&gt; Criminal(West)</a:t>
            </a:r>
          </a:p>
          <a:p>
            <a:pPr marL="914400" lvl="1" indent="-514350"/>
            <a:r>
              <a:rPr lang="en-US" dirty="0" smtClean="0">
                <a:solidFill>
                  <a:schemeClr val="accent5"/>
                </a:solidFill>
              </a:rPr>
              <a:t>1, Universal Elimination (x West) (y M1) (z </a:t>
            </a:r>
            <a:r>
              <a:rPr lang="en-US" dirty="0" err="1" smtClean="0">
                <a:solidFill>
                  <a:schemeClr val="accent5"/>
                </a:solidFill>
              </a:rPr>
              <a:t>Nono</a:t>
            </a:r>
            <a:r>
              <a:rPr lang="en-US" dirty="0" smtClean="0">
                <a:solidFill>
                  <a:schemeClr val="accent5"/>
                </a:solidFill>
              </a:rPr>
              <a:t>)</a:t>
            </a:r>
          </a:p>
          <a:p>
            <a:pPr marL="914400" lvl="1" indent="-514350">
              <a:buFont typeface="+mj-lt"/>
              <a:buAutoNum type="arabicParenR" startAt="15"/>
            </a:pPr>
            <a:endParaRPr lang="en-US" dirty="0" smtClean="0">
              <a:solidFill>
                <a:schemeClr val="accent5"/>
              </a:solidFill>
            </a:endParaRP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Prove:  West is a Criminal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447800"/>
            <a:ext cx="3124200" cy="4525963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FAx,y,z</a:t>
            </a:r>
            <a:r>
              <a:rPr lang="en-US" dirty="0" smtClean="0"/>
              <a:t>[(American(x)&amp; Weapon(y)&amp;Nation(z)&amp; Hostile(z)&amp; Sells(</a:t>
            </a:r>
            <a:r>
              <a:rPr lang="en-US" dirty="0" err="1" smtClean="0"/>
              <a:t>x,z,y</a:t>
            </a:r>
            <a:r>
              <a:rPr lang="en-US" dirty="0" smtClean="0"/>
              <a:t>)) -&gt; Criminal(x)]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EX x [Owns(</a:t>
            </a:r>
            <a:r>
              <a:rPr lang="en-US" dirty="0" err="1" smtClean="0"/>
              <a:t>Nono,x</a:t>
            </a:r>
            <a:r>
              <a:rPr lang="en-US" dirty="0" smtClean="0"/>
              <a:t>) &amp; Missile(x)]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FA x [Owns(</a:t>
            </a:r>
            <a:r>
              <a:rPr lang="en-US" dirty="0" err="1" smtClean="0"/>
              <a:t>Nono,x</a:t>
            </a:r>
            <a:r>
              <a:rPr lang="en-US" dirty="0" smtClean="0"/>
              <a:t>) &amp; Missile(x)) -&gt; Sells(West, </a:t>
            </a:r>
            <a:r>
              <a:rPr lang="en-US" dirty="0" err="1" smtClean="0"/>
              <a:t>Nono,x</a:t>
            </a:r>
            <a:r>
              <a:rPr lang="en-US" dirty="0" smtClean="0"/>
              <a:t>)]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FA x [Missile(x) -&gt; Weapon(x)]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FA x [Enemy(</a:t>
            </a:r>
            <a:r>
              <a:rPr lang="en-US" dirty="0" err="1" smtClean="0"/>
              <a:t>x,America</a:t>
            </a:r>
            <a:r>
              <a:rPr lang="en-US" dirty="0" smtClean="0"/>
              <a:t>) -&gt; Hostile(x)]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American(West)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Nation(</a:t>
            </a:r>
            <a:r>
              <a:rPr lang="en-US" dirty="0" err="1" smtClean="0"/>
              <a:t>Nono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Enemy(</a:t>
            </a:r>
            <a:r>
              <a:rPr lang="en-US" dirty="0" err="1" smtClean="0"/>
              <a:t>Nono</a:t>
            </a:r>
            <a:r>
              <a:rPr lang="en-US" dirty="0" smtClean="0"/>
              <a:t>, America)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Nation(America)</a:t>
            </a:r>
          </a:p>
          <a:p>
            <a:pPr marL="514350" indent="-51435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2800" y="1371600"/>
            <a:ext cx="5791200" cy="5486400"/>
          </a:xfrm>
        </p:spPr>
        <p:txBody>
          <a:bodyPr rIns="0">
            <a:normAutofit fontScale="62500" lnSpcReduction="20000"/>
          </a:bodyPr>
          <a:lstStyle/>
          <a:p>
            <a:pPr marL="514350" indent="-514350">
              <a:buFont typeface="+mj-lt"/>
              <a:buAutoNum type="arabicParenR" startAt="10"/>
            </a:pPr>
            <a:r>
              <a:rPr lang="en-US" dirty="0" smtClean="0"/>
              <a:t>Owns(Nono,M1) &amp; Missile(M1)</a:t>
            </a:r>
          </a:p>
          <a:p>
            <a:pPr marL="514350" indent="-514350">
              <a:buFont typeface="+mj-lt"/>
              <a:buAutoNum type="arabicParenR" startAt="10"/>
            </a:pPr>
            <a:r>
              <a:rPr lang="en-US" dirty="0" smtClean="0"/>
              <a:t>Owns(</a:t>
            </a:r>
            <a:r>
              <a:rPr lang="en-US" dirty="0" err="1" smtClean="0"/>
              <a:t>Nono</a:t>
            </a:r>
            <a:r>
              <a:rPr lang="en-US" dirty="0" smtClean="0"/>
              <a:t>, M1)</a:t>
            </a:r>
          </a:p>
          <a:p>
            <a:pPr marL="514350" indent="-514350">
              <a:buFont typeface="+mj-lt"/>
              <a:buAutoNum type="arabicParenR" startAt="12"/>
            </a:pPr>
            <a:r>
              <a:rPr lang="en-US" dirty="0" smtClean="0"/>
              <a:t>Missile(M1)</a:t>
            </a:r>
          </a:p>
          <a:p>
            <a:pPr marL="514350" indent="-514350">
              <a:buFont typeface="+mj-lt"/>
              <a:buAutoNum type="arabicParenR" startAt="13"/>
            </a:pPr>
            <a:r>
              <a:rPr lang="en-US" dirty="0" smtClean="0"/>
              <a:t>Missile(M1) -&gt; Weapon(M1)</a:t>
            </a:r>
          </a:p>
          <a:p>
            <a:pPr marL="514350" indent="-514350">
              <a:buFont typeface="+mj-lt"/>
              <a:buAutoNum type="arabicParenR" startAt="14"/>
            </a:pPr>
            <a:r>
              <a:rPr lang="en-US" dirty="0" smtClean="0"/>
              <a:t>Weapon(M1)</a:t>
            </a:r>
          </a:p>
          <a:p>
            <a:pPr marL="514350" indent="-514350">
              <a:buFont typeface="+mj-lt"/>
              <a:buAutoNum type="arabicParenR" startAt="15"/>
            </a:pPr>
            <a:r>
              <a:rPr lang="en-US" dirty="0" smtClean="0"/>
              <a:t>Owns(Nono,M1) &amp; Missile(M1) -&gt; Sells(West,Nono,M1)</a:t>
            </a:r>
          </a:p>
          <a:p>
            <a:pPr marL="514350" indent="-514350">
              <a:buFont typeface="+mj-lt"/>
              <a:buAutoNum type="arabicParenR" startAt="16"/>
            </a:pPr>
            <a:r>
              <a:rPr lang="en-US" dirty="0" smtClean="0"/>
              <a:t>Sells(West,Nono,M1)</a:t>
            </a:r>
          </a:p>
          <a:p>
            <a:pPr marL="514350" indent="-514350">
              <a:buFont typeface="+mj-lt"/>
              <a:buAutoNum type="arabicParenR" startAt="17"/>
            </a:pPr>
            <a:r>
              <a:rPr lang="en-US" dirty="0" smtClean="0"/>
              <a:t>American(West) &amp; Weapon(M1) &amp; Nation(</a:t>
            </a:r>
            <a:r>
              <a:rPr lang="en-US" dirty="0" err="1" smtClean="0"/>
              <a:t>Nono</a:t>
            </a:r>
            <a:r>
              <a:rPr lang="en-US" dirty="0" smtClean="0"/>
              <a:t>) &amp; Hostile(</a:t>
            </a:r>
            <a:r>
              <a:rPr lang="en-US" dirty="0" err="1" smtClean="0"/>
              <a:t>Nono</a:t>
            </a:r>
            <a:r>
              <a:rPr lang="en-US" dirty="0" smtClean="0"/>
              <a:t>) &amp; Sells(West,Nono,M1) -&gt; Criminal(West)</a:t>
            </a:r>
          </a:p>
          <a:p>
            <a:pPr marL="514350" indent="-514350">
              <a:buFont typeface="+mj-lt"/>
              <a:buAutoNum type="arabicParenR" startAt="18"/>
            </a:pPr>
            <a:r>
              <a:rPr lang="en-US" dirty="0" smtClean="0">
                <a:solidFill>
                  <a:schemeClr val="accent5"/>
                </a:solidFill>
              </a:rPr>
              <a:t>Enemy(</a:t>
            </a:r>
            <a:r>
              <a:rPr lang="en-US" dirty="0" err="1" smtClean="0">
                <a:solidFill>
                  <a:schemeClr val="accent5"/>
                </a:solidFill>
              </a:rPr>
              <a:t>Nono,America</a:t>
            </a:r>
            <a:r>
              <a:rPr lang="en-US" dirty="0" smtClean="0">
                <a:solidFill>
                  <a:schemeClr val="accent5"/>
                </a:solidFill>
              </a:rPr>
              <a:t>) -&gt; Hostile(</a:t>
            </a:r>
            <a:r>
              <a:rPr lang="en-US" dirty="0" err="1" smtClean="0">
                <a:solidFill>
                  <a:schemeClr val="accent5"/>
                </a:solidFill>
              </a:rPr>
              <a:t>Nono</a:t>
            </a:r>
            <a:r>
              <a:rPr lang="en-US" dirty="0" smtClean="0">
                <a:solidFill>
                  <a:schemeClr val="accent5"/>
                </a:solidFill>
              </a:rPr>
              <a:t>)</a:t>
            </a:r>
          </a:p>
          <a:p>
            <a:pPr marL="914400" lvl="1" indent="-514350"/>
            <a:r>
              <a:rPr lang="en-US" dirty="0" smtClean="0">
                <a:solidFill>
                  <a:schemeClr val="accent5"/>
                </a:solidFill>
              </a:rPr>
              <a:t>5, Universal Elimination</a:t>
            </a:r>
          </a:p>
          <a:p>
            <a:pPr marL="914400" lvl="1" indent="-514350">
              <a:buFont typeface="+mj-lt"/>
              <a:buAutoNum type="arabicParenR" startAt="15"/>
            </a:pPr>
            <a:endParaRPr lang="en-US" dirty="0" smtClean="0">
              <a:solidFill>
                <a:schemeClr val="accent5"/>
              </a:solidFill>
            </a:endParaRP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Prove:  West is a Criminal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447800"/>
            <a:ext cx="3124200" cy="4525963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FAx,y,z</a:t>
            </a:r>
            <a:r>
              <a:rPr lang="en-US" dirty="0" smtClean="0"/>
              <a:t>[(American(x)&amp; Weapon(y)&amp;Nation(z)&amp; Hostile(z)&amp; Sells(</a:t>
            </a:r>
            <a:r>
              <a:rPr lang="en-US" dirty="0" err="1" smtClean="0"/>
              <a:t>x,z,y</a:t>
            </a:r>
            <a:r>
              <a:rPr lang="en-US" dirty="0" smtClean="0"/>
              <a:t>)) -&gt; Criminal(x)]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EX x [Owns(</a:t>
            </a:r>
            <a:r>
              <a:rPr lang="en-US" dirty="0" err="1" smtClean="0"/>
              <a:t>Nono,x</a:t>
            </a:r>
            <a:r>
              <a:rPr lang="en-US" dirty="0" smtClean="0"/>
              <a:t>) &amp; Missile(x)]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FA x [Owns(</a:t>
            </a:r>
            <a:r>
              <a:rPr lang="en-US" dirty="0" err="1" smtClean="0"/>
              <a:t>Nono,x</a:t>
            </a:r>
            <a:r>
              <a:rPr lang="en-US" dirty="0" smtClean="0"/>
              <a:t>) &amp; Missile(x)) -&gt; Sells(West, </a:t>
            </a:r>
            <a:r>
              <a:rPr lang="en-US" dirty="0" err="1" smtClean="0"/>
              <a:t>Nono,x</a:t>
            </a:r>
            <a:r>
              <a:rPr lang="en-US" dirty="0" smtClean="0"/>
              <a:t>)]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FA x [Missile(x) -&gt; Weapon(x)]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FA x [Enemy(</a:t>
            </a:r>
            <a:r>
              <a:rPr lang="en-US" dirty="0" err="1" smtClean="0"/>
              <a:t>x,America</a:t>
            </a:r>
            <a:r>
              <a:rPr lang="en-US" dirty="0" smtClean="0"/>
              <a:t>) -&gt; Hostile(x)]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American(West)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Nation(</a:t>
            </a:r>
            <a:r>
              <a:rPr lang="en-US" dirty="0" err="1" smtClean="0"/>
              <a:t>Nono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Enemy(</a:t>
            </a:r>
            <a:r>
              <a:rPr lang="en-US" dirty="0" err="1" smtClean="0"/>
              <a:t>Nono</a:t>
            </a:r>
            <a:r>
              <a:rPr lang="en-US" dirty="0" smtClean="0"/>
              <a:t>, America)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Nation(America)</a:t>
            </a:r>
          </a:p>
          <a:p>
            <a:pPr marL="514350" indent="-51435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2800" y="1371600"/>
            <a:ext cx="5791200" cy="5486400"/>
          </a:xfrm>
        </p:spPr>
        <p:txBody>
          <a:bodyPr rIns="0">
            <a:normAutofit fontScale="62500" lnSpcReduction="20000"/>
          </a:bodyPr>
          <a:lstStyle/>
          <a:p>
            <a:pPr marL="514350" indent="-514350">
              <a:buFont typeface="+mj-lt"/>
              <a:buAutoNum type="arabicParenR" startAt="10"/>
            </a:pPr>
            <a:r>
              <a:rPr lang="en-US" dirty="0" smtClean="0"/>
              <a:t>Owns(Nono,M1) &amp; Missile(M1)</a:t>
            </a:r>
          </a:p>
          <a:p>
            <a:pPr marL="514350" indent="-514350">
              <a:buFont typeface="+mj-lt"/>
              <a:buAutoNum type="arabicParenR" startAt="10"/>
            </a:pPr>
            <a:r>
              <a:rPr lang="en-US" dirty="0" smtClean="0"/>
              <a:t>Owns(</a:t>
            </a:r>
            <a:r>
              <a:rPr lang="en-US" dirty="0" err="1" smtClean="0"/>
              <a:t>Nono</a:t>
            </a:r>
            <a:r>
              <a:rPr lang="en-US" dirty="0" smtClean="0"/>
              <a:t>, M1)</a:t>
            </a:r>
          </a:p>
          <a:p>
            <a:pPr marL="514350" indent="-514350">
              <a:buFont typeface="+mj-lt"/>
              <a:buAutoNum type="arabicParenR" startAt="12"/>
            </a:pPr>
            <a:r>
              <a:rPr lang="en-US" dirty="0" smtClean="0"/>
              <a:t>Missile(M1)</a:t>
            </a:r>
          </a:p>
          <a:p>
            <a:pPr marL="514350" indent="-514350">
              <a:buFont typeface="+mj-lt"/>
              <a:buAutoNum type="arabicParenR" startAt="13"/>
            </a:pPr>
            <a:r>
              <a:rPr lang="en-US" dirty="0" smtClean="0"/>
              <a:t>Missile(M1) -&gt; Weapon(M1)</a:t>
            </a:r>
          </a:p>
          <a:p>
            <a:pPr marL="514350" indent="-514350">
              <a:buFont typeface="+mj-lt"/>
              <a:buAutoNum type="arabicParenR" startAt="14"/>
            </a:pPr>
            <a:r>
              <a:rPr lang="en-US" dirty="0" smtClean="0"/>
              <a:t>Weapon(M1)</a:t>
            </a:r>
          </a:p>
          <a:p>
            <a:pPr marL="514350" indent="-514350">
              <a:buFont typeface="+mj-lt"/>
              <a:buAutoNum type="arabicParenR" startAt="15"/>
            </a:pPr>
            <a:r>
              <a:rPr lang="en-US" dirty="0" smtClean="0"/>
              <a:t>Owns(Nono,M1) &amp; Missile(M1) -&gt; Sells(West,Nono,M1)</a:t>
            </a:r>
          </a:p>
          <a:p>
            <a:pPr marL="514350" indent="-514350">
              <a:buFont typeface="+mj-lt"/>
              <a:buAutoNum type="arabicParenR" startAt="16"/>
            </a:pPr>
            <a:r>
              <a:rPr lang="en-US" dirty="0" smtClean="0"/>
              <a:t>Sells(West,Nono,M1)</a:t>
            </a:r>
          </a:p>
          <a:p>
            <a:pPr marL="514350" indent="-514350">
              <a:buFont typeface="+mj-lt"/>
              <a:buAutoNum type="arabicParenR" startAt="17"/>
            </a:pPr>
            <a:r>
              <a:rPr lang="en-US" dirty="0" smtClean="0"/>
              <a:t>American(West) &amp; Weapon(M1) &amp; Nation(</a:t>
            </a:r>
            <a:r>
              <a:rPr lang="en-US" dirty="0" err="1" smtClean="0"/>
              <a:t>Nono</a:t>
            </a:r>
            <a:r>
              <a:rPr lang="en-US" dirty="0" smtClean="0"/>
              <a:t>) &amp; Hostile(</a:t>
            </a:r>
            <a:r>
              <a:rPr lang="en-US" dirty="0" err="1" smtClean="0"/>
              <a:t>Nono</a:t>
            </a:r>
            <a:r>
              <a:rPr lang="en-US" dirty="0" smtClean="0"/>
              <a:t>) &amp; Sells(West,Nono,M1) -&gt; Criminal(West)</a:t>
            </a:r>
          </a:p>
          <a:p>
            <a:pPr marL="514350" indent="-514350">
              <a:buFont typeface="+mj-lt"/>
              <a:buAutoNum type="arabicParenR" startAt="18"/>
            </a:pPr>
            <a:r>
              <a:rPr lang="en-US" dirty="0" smtClean="0"/>
              <a:t>Enemy(</a:t>
            </a:r>
            <a:r>
              <a:rPr lang="en-US" dirty="0" err="1" smtClean="0"/>
              <a:t>Nono,America</a:t>
            </a:r>
            <a:r>
              <a:rPr lang="en-US" dirty="0" smtClean="0"/>
              <a:t>) -&gt; Hostile(</a:t>
            </a:r>
            <a:r>
              <a:rPr lang="en-US" dirty="0" err="1" smtClean="0"/>
              <a:t>Nono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arenR" startAt="19"/>
            </a:pPr>
            <a:r>
              <a:rPr lang="en-US" dirty="0" smtClean="0">
                <a:solidFill>
                  <a:schemeClr val="accent5"/>
                </a:solidFill>
              </a:rPr>
              <a:t>Hostile(</a:t>
            </a:r>
            <a:r>
              <a:rPr lang="en-US" dirty="0" err="1" smtClean="0">
                <a:solidFill>
                  <a:schemeClr val="accent5"/>
                </a:solidFill>
              </a:rPr>
              <a:t>Nono</a:t>
            </a:r>
            <a:r>
              <a:rPr lang="en-US" dirty="0" smtClean="0">
                <a:solidFill>
                  <a:schemeClr val="accent5"/>
                </a:solidFill>
              </a:rPr>
              <a:t>)</a:t>
            </a:r>
          </a:p>
          <a:p>
            <a:pPr marL="914400" lvl="1" indent="-514350"/>
            <a:r>
              <a:rPr lang="en-US" dirty="0" smtClean="0">
                <a:solidFill>
                  <a:schemeClr val="accent5"/>
                </a:solidFill>
              </a:rPr>
              <a:t>8, 18, Modus Ponens</a:t>
            </a:r>
          </a:p>
          <a:p>
            <a:pPr marL="914400" lvl="1" indent="-514350">
              <a:buFont typeface="+mj-lt"/>
              <a:buAutoNum type="arabicParenR" startAt="15"/>
            </a:pPr>
            <a:endParaRPr lang="en-US" dirty="0" smtClean="0">
              <a:solidFill>
                <a:schemeClr val="accent5"/>
              </a:solidFill>
            </a:endParaRP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Prove:  West is a Criminal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447800"/>
            <a:ext cx="3124200" cy="4525963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FAx,y,z</a:t>
            </a:r>
            <a:r>
              <a:rPr lang="en-US" dirty="0" smtClean="0"/>
              <a:t>[(American(x)&amp; Weapon(y)&amp;Nation(z)&amp; Hostile(z)&amp; Sells(</a:t>
            </a:r>
            <a:r>
              <a:rPr lang="en-US" dirty="0" err="1" smtClean="0"/>
              <a:t>x,z,y</a:t>
            </a:r>
            <a:r>
              <a:rPr lang="en-US" dirty="0" smtClean="0"/>
              <a:t>)) -&gt; Criminal(x)]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EX x [Owns(</a:t>
            </a:r>
            <a:r>
              <a:rPr lang="en-US" dirty="0" err="1" smtClean="0"/>
              <a:t>Nono,x</a:t>
            </a:r>
            <a:r>
              <a:rPr lang="en-US" dirty="0" smtClean="0"/>
              <a:t>) &amp; Missile(x)]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FA x [Owns(</a:t>
            </a:r>
            <a:r>
              <a:rPr lang="en-US" dirty="0" err="1" smtClean="0"/>
              <a:t>Nono,x</a:t>
            </a:r>
            <a:r>
              <a:rPr lang="en-US" dirty="0" smtClean="0"/>
              <a:t>) &amp; Missile(x)) -&gt; Sells(West, </a:t>
            </a:r>
            <a:r>
              <a:rPr lang="en-US" dirty="0" err="1" smtClean="0"/>
              <a:t>Nono,x</a:t>
            </a:r>
            <a:r>
              <a:rPr lang="en-US" dirty="0" smtClean="0"/>
              <a:t>)]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FA x [Missile(x) -&gt; Weapon(x)]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FA x [Enemy(</a:t>
            </a:r>
            <a:r>
              <a:rPr lang="en-US" dirty="0" err="1" smtClean="0"/>
              <a:t>x,America</a:t>
            </a:r>
            <a:r>
              <a:rPr lang="en-US" dirty="0" smtClean="0"/>
              <a:t>) -&gt; Hostile(x)]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American(West)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Nation(</a:t>
            </a:r>
            <a:r>
              <a:rPr lang="en-US" dirty="0" err="1" smtClean="0"/>
              <a:t>Nono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Enemy(</a:t>
            </a:r>
            <a:r>
              <a:rPr lang="en-US" dirty="0" err="1" smtClean="0"/>
              <a:t>Nono</a:t>
            </a:r>
            <a:r>
              <a:rPr lang="en-US" dirty="0" smtClean="0"/>
              <a:t>, America)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Nation(America)</a:t>
            </a:r>
          </a:p>
          <a:p>
            <a:pPr marL="514350" indent="-51435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2800" y="1371600"/>
            <a:ext cx="5791200" cy="5486400"/>
          </a:xfrm>
        </p:spPr>
        <p:txBody>
          <a:bodyPr rIns="0">
            <a:normAutofit fontScale="62500" lnSpcReduction="20000"/>
          </a:bodyPr>
          <a:lstStyle/>
          <a:p>
            <a:pPr marL="514350" indent="-514350">
              <a:buFont typeface="+mj-lt"/>
              <a:buAutoNum type="arabicParenR" startAt="10"/>
            </a:pPr>
            <a:r>
              <a:rPr lang="en-US" dirty="0" smtClean="0"/>
              <a:t>Owns(Nono,M1) &amp; Missile(M1)</a:t>
            </a:r>
          </a:p>
          <a:p>
            <a:pPr marL="514350" indent="-514350">
              <a:buFont typeface="+mj-lt"/>
              <a:buAutoNum type="arabicParenR" startAt="10"/>
            </a:pPr>
            <a:r>
              <a:rPr lang="en-US" dirty="0" smtClean="0"/>
              <a:t>Owns(</a:t>
            </a:r>
            <a:r>
              <a:rPr lang="en-US" dirty="0" err="1" smtClean="0"/>
              <a:t>Nono</a:t>
            </a:r>
            <a:r>
              <a:rPr lang="en-US" dirty="0" smtClean="0"/>
              <a:t>, M1)</a:t>
            </a:r>
          </a:p>
          <a:p>
            <a:pPr marL="514350" indent="-514350">
              <a:buFont typeface="+mj-lt"/>
              <a:buAutoNum type="arabicParenR" startAt="12"/>
            </a:pPr>
            <a:r>
              <a:rPr lang="en-US" dirty="0" smtClean="0"/>
              <a:t>Missile(M1)</a:t>
            </a:r>
          </a:p>
          <a:p>
            <a:pPr marL="514350" indent="-514350">
              <a:buFont typeface="+mj-lt"/>
              <a:buAutoNum type="arabicParenR" startAt="13"/>
            </a:pPr>
            <a:r>
              <a:rPr lang="en-US" dirty="0" smtClean="0"/>
              <a:t>Missile(M1) -&gt; Weapon(M1)</a:t>
            </a:r>
          </a:p>
          <a:p>
            <a:pPr marL="514350" indent="-514350">
              <a:buFont typeface="+mj-lt"/>
              <a:buAutoNum type="arabicParenR" startAt="14"/>
            </a:pPr>
            <a:r>
              <a:rPr lang="en-US" dirty="0" smtClean="0"/>
              <a:t>Weapon(M1)</a:t>
            </a:r>
          </a:p>
          <a:p>
            <a:pPr marL="514350" indent="-514350">
              <a:buFont typeface="+mj-lt"/>
              <a:buAutoNum type="arabicParenR" startAt="15"/>
            </a:pPr>
            <a:r>
              <a:rPr lang="en-US" dirty="0" smtClean="0"/>
              <a:t>Owns(Nono,M1) &amp; Missile(M1) -&gt; Sells(West,Nono,M1)</a:t>
            </a:r>
          </a:p>
          <a:p>
            <a:pPr marL="514350" indent="-514350">
              <a:buFont typeface="+mj-lt"/>
              <a:buAutoNum type="arabicParenR" startAt="16"/>
            </a:pPr>
            <a:r>
              <a:rPr lang="en-US" dirty="0" smtClean="0"/>
              <a:t>Sells(West,Nono,M1)</a:t>
            </a:r>
          </a:p>
          <a:p>
            <a:pPr marL="514350" indent="-514350">
              <a:buFont typeface="+mj-lt"/>
              <a:buAutoNum type="arabicParenR" startAt="17"/>
            </a:pPr>
            <a:r>
              <a:rPr lang="en-US" dirty="0" smtClean="0"/>
              <a:t>American(West) &amp; Weapon(M1) &amp; Nation(</a:t>
            </a:r>
            <a:r>
              <a:rPr lang="en-US" dirty="0" err="1" smtClean="0"/>
              <a:t>Nono</a:t>
            </a:r>
            <a:r>
              <a:rPr lang="en-US" dirty="0" smtClean="0"/>
              <a:t>) &amp; Hostile(</a:t>
            </a:r>
            <a:r>
              <a:rPr lang="en-US" dirty="0" err="1" smtClean="0"/>
              <a:t>Nono</a:t>
            </a:r>
            <a:r>
              <a:rPr lang="en-US" dirty="0" smtClean="0"/>
              <a:t>) &amp; Sells(West,Nono,M1) -&gt; Criminal(West)</a:t>
            </a:r>
          </a:p>
          <a:p>
            <a:pPr marL="514350" indent="-514350">
              <a:buFont typeface="+mj-lt"/>
              <a:buAutoNum type="arabicParenR" startAt="18"/>
            </a:pPr>
            <a:r>
              <a:rPr lang="en-US" dirty="0" smtClean="0"/>
              <a:t>Enemy(</a:t>
            </a:r>
            <a:r>
              <a:rPr lang="en-US" dirty="0" err="1" smtClean="0"/>
              <a:t>Nono,America</a:t>
            </a:r>
            <a:r>
              <a:rPr lang="en-US" dirty="0" smtClean="0"/>
              <a:t>) -&gt; Hostile(</a:t>
            </a:r>
            <a:r>
              <a:rPr lang="en-US" dirty="0" err="1" smtClean="0"/>
              <a:t>Nono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arenR" startAt="19"/>
            </a:pPr>
            <a:r>
              <a:rPr lang="en-US" dirty="0" smtClean="0"/>
              <a:t>Hostile(</a:t>
            </a:r>
            <a:r>
              <a:rPr lang="en-US" dirty="0" err="1" smtClean="0"/>
              <a:t>Nono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arenR" startAt="20"/>
            </a:pPr>
            <a:r>
              <a:rPr lang="en-US" dirty="0" smtClean="0">
                <a:solidFill>
                  <a:schemeClr val="accent5"/>
                </a:solidFill>
              </a:rPr>
              <a:t>American(West) &amp; Weapon(M1) &amp; Nation(</a:t>
            </a:r>
            <a:r>
              <a:rPr lang="en-US" dirty="0" err="1" smtClean="0">
                <a:solidFill>
                  <a:schemeClr val="accent5"/>
                </a:solidFill>
              </a:rPr>
              <a:t>Nono</a:t>
            </a:r>
            <a:r>
              <a:rPr lang="en-US" dirty="0" smtClean="0">
                <a:solidFill>
                  <a:schemeClr val="accent5"/>
                </a:solidFill>
              </a:rPr>
              <a:t>) &amp; Hostile(</a:t>
            </a:r>
            <a:r>
              <a:rPr lang="en-US" dirty="0" err="1" smtClean="0">
                <a:solidFill>
                  <a:schemeClr val="accent5"/>
                </a:solidFill>
              </a:rPr>
              <a:t>Nono</a:t>
            </a:r>
            <a:r>
              <a:rPr lang="en-US" dirty="0" smtClean="0">
                <a:solidFill>
                  <a:schemeClr val="accent5"/>
                </a:solidFill>
              </a:rPr>
              <a:t>) &amp; Sells(West,Nono,M1)</a:t>
            </a:r>
          </a:p>
          <a:p>
            <a:pPr marL="914400" lvl="1" indent="-514350"/>
            <a:r>
              <a:rPr lang="en-US" dirty="0" smtClean="0">
                <a:solidFill>
                  <a:schemeClr val="accent5"/>
                </a:solidFill>
              </a:rPr>
              <a:t>6, 7, 14, 16, 19, And Introduction</a:t>
            </a:r>
          </a:p>
          <a:p>
            <a:pPr marL="914400" lvl="1" indent="-514350">
              <a:buFont typeface="+mj-lt"/>
              <a:buAutoNum type="arabicParenR" startAt="15"/>
            </a:pPr>
            <a:endParaRPr lang="en-US" dirty="0" smtClean="0">
              <a:solidFill>
                <a:schemeClr val="accent5"/>
              </a:solidFill>
            </a:endParaRP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Prove:  West is a Criminal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447800"/>
            <a:ext cx="3124200" cy="4525963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FAx,y,z</a:t>
            </a:r>
            <a:r>
              <a:rPr lang="en-US" dirty="0" smtClean="0"/>
              <a:t>[(American(x)&amp; Weapon(y)&amp;Nation(z)&amp; Hostile(z)&amp; Sells(</a:t>
            </a:r>
            <a:r>
              <a:rPr lang="en-US" dirty="0" err="1" smtClean="0"/>
              <a:t>x,z,y</a:t>
            </a:r>
            <a:r>
              <a:rPr lang="en-US" dirty="0" smtClean="0"/>
              <a:t>)) -&gt; Criminal(x)]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EX x [Owns(</a:t>
            </a:r>
            <a:r>
              <a:rPr lang="en-US" dirty="0" err="1" smtClean="0"/>
              <a:t>Nono,x</a:t>
            </a:r>
            <a:r>
              <a:rPr lang="en-US" dirty="0" smtClean="0"/>
              <a:t>) &amp; Missile(x)]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FA x [Owns(</a:t>
            </a:r>
            <a:r>
              <a:rPr lang="en-US" dirty="0" err="1" smtClean="0"/>
              <a:t>Nono,x</a:t>
            </a:r>
            <a:r>
              <a:rPr lang="en-US" dirty="0" smtClean="0"/>
              <a:t>) &amp; Missile(x)) -&gt; Sells(West, </a:t>
            </a:r>
            <a:r>
              <a:rPr lang="en-US" dirty="0" err="1" smtClean="0"/>
              <a:t>Nono,x</a:t>
            </a:r>
            <a:r>
              <a:rPr lang="en-US" dirty="0" smtClean="0"/>
              <a:t>)]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FA x [Missile(x) -&gt; Weapon(x)]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FA x [Enemy(</a:t>
            </a:r>
            <a:r>
              <a:rPr lang="en-US" dirty="0" err="1" smtClean="0"/>
              <a:t>x,America</a:t>
            </a:r>
            <a:r>
              <a:rPr lang="en-US" dirty="0" smtClean="0"/>
              <a:t>) -&gt; Hostile(x)]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American(West)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Nation(</a:t>
            </a:r>
            <a:r>
              <a:rPr lang="en-US" dirty="0" err="1" smtClean="0"/>
              <a:t>Nono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Enemy(</a:t>
            </a:r>
            <a:r>
              <a:rPr lang="en-US" dirty="0" err="1" smtClean="0"/>
              <a:t>Nono</a:t>
            </a:r>
            <a:r>
              <a:rPr lang="en-US" dirty="0" smtClean="0"/>
              <a:t>, America)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Nation(America)</a:t>
            </a:r>
          </a:p>
          <a:p>
            <a:pPr marL="514350" indent="-51435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2800" y="1371600"/>
            <a:ext cx="5791200" cy="5486400"/>
          </a:xfrm>
        </p:spPr>
        <p:txBody>
          <a:bodyPr rIns="0">
            <a:normAutofit fontScale="62500" lnSpcReduction="20000"/>
          </a:bodyPr>
          <a:lstStyle/>
          <a:p>
            <a:pPr marL="514350" indent="-514350">
              <a:buFont typeface="+mj-lt"/>
              <a:buAutoNum type="arabicParenR" startAt="10"/>
            </a:pPr>
            <a:r>
              <a:rPr lang="en-US" dirty="0" smtClean="0"/>
              <a:t>Owns(Nono,M1) &amp; Missile(M1)</a:t>
            </a:r>
          </a:p>
          <a:p>
            <a:pPr marL="514350" indent="-514350">
              <a:buFont typeface="+mj-lt"/>
              <a:buAutoNum type="arabicParenR" startAt="10"/>
            </a:pPr>
            <a:r>
              <a:rPr lang="en-US" dirty="0" smtClean="0"/>
              <a:t>Owns(</a:t>
            </a:r>
            <a:r>
              <a:rPr lang="en-US" dirty="0" err="1" smtClean="0"/>
              <a:t>Nono</a:t>
            </a:r>
            <a:r>
              <a:rPr lang="en-US" dirty="0" smtClean="0"/>
              <a:t>, M1)</a:t>
            </a:r>
          </a:p>
          <a:p>
            <a:pPr marL="514350" indent="-514350">
              <a:buFont typeface="+mj-lt"/>
              <a:buAutoNum type="arabicParenR" startAt="12"/>
            </a:pPr>
            <a:r>
              <a:rPr lang="en-US" dirty="0" smtClean="0"/>
              <a:t>Missile(M1)</a:t>
            </a:r>
          </a:p>
          <a:p>
            <a:pPr marL="514350" indent="-514350">
              <a:buFont typeface="+mj-lt"/>
              <a:buAutoNum type="arabicParenR" startAt="13"/>
            </a:pPr>
            <a:r>
              <a:rPr lang="en-US" dirty="0" smtClean="0"/>
              <a:t>Missile(M1) -&gt; Weapon(M1)</a:t>
            </a:r>
          </a:p>
          <a:p>
            <a:pPr marL="514350" indent="-514350">
              <a:buFont typeface="+mj-lt"/>
              <a:buAutoNum type="arabicParenR" startAt="14"/>
            </a:pPr>
            <a:r>
              <a:rPr lang="en-US" dirty="0" smtClean="0"/>
              <a:t>Weapon(M1)</a:t>
            </a:r>
          </a:p>
          <a:p>
            <a:pPr marL="514350" indent="-514350">
              <a:buFont typeface="+mj-lt"/>
              <a:buAutoNum type="arabicParenR" startAt="15"/>
            </a:pPr>
            <a:r>
              <a:rPr lang="en-US" dirty="0" smtClean="0"/>
              <a:t>Owns(Nono,M1) &amp; Missile(M1) -&gt; Sells(West,Nono,M1)</a:t>
            </a:r>
          </a:p>
          <a:p>
            <a:pPr marL="514350" indent="-514350">
              <a:buFont typeface="+mj-lt"/>
              <a:buAutoNum type="arabicParenR" startAt="16"/>
            </a:pPr>
            <a:r>
              <a:rPr lang="en-US" dirty="0" smtClean="0"/>
              <a:t>Sells(West,Nono,M1)</a:t>
            </a:r>
          </a:p>
          <a:p>
            <a:pPr marL="514350" indent="-514350">
              <a:buFont typeface="+mj-lt"/>
              <a:buAutoNum type="arabicParenR" startAt="17"/>
            </a:pPr>
            <a:r>
              <a:rPr lang="en-US" dirty="0" smtClean="0"/>
              <a:t>American(West) &amp; Weapon(M1) &amp; Nation(</a:t>
            </a:r>
            <a:r>
              <a:rPr lang="en-US" dirty="0" err="1" smtClean="0"/>
              <a:t>Nono</a:t>
            </a:r>
            <a:r>
              <a:rPr lang="en-US" dirty="0" smtClean="0"/>
              <a:t>) &amp; Hostile(</a:t>
            </a:r>
            <a:r>
              <a:rPr lang="en-US" dirty="0" err="1" smtClean="0"/>
              <a:t>Nono</a:t>
            </a:r>
            <a:r>
              <a:rPr lang="en-US" dirty="0" smtClean="0"/>
              <a:t>) &amp; Sells(West,Nono,M1) -&gt; Criminal(West)</a:t>
            </a:r>
          </a:p>
          <a:p>
            <a:pPr marL="514350" indent="-514350">
              <a:buFont typeface="+mj-lt"/>
              <a:buAutoNum type="arabicParenR" startAt="18"/>
            </a:pPr>
            <a:r>
              <a:rPr lang="en-US" dirty="0" smtClean="0"/>
              <a:t>Enemy(</a:t>
            </a:r>
            <a:r>
              <a:rPr lang="en-US" dirty="0" err="1" smtClean="0"/>
              <a:t>Nono,America</a:t>
            </a:r>
            <a:r>
              <a:rPr lang="en-US" dirty="0" smtClean="0"/>
              <a:t>) -&gt; Hostile(</a:t>
            </a:r>
            <a:r>
              <a:rPr lang="en-US" dirty="0" err="1" smtClean="0"/>
              <a:t>Nono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arenR" startAt="19"/>
            </a:pPr>
            <a:r>
              <a:rPr lang="en-US" dirty="0" smtClean="0"/>
              <a:t>Hostile(</a:t>
            </a:r>
            <a:r>
              <a:rPr lang="en-US" dirty="0" err="1" smtClean="0"/>
              <a:t>Nono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arenR" startAt="20"/>
            </a:pPr>
            <a:r>
              <a:rPr lang="en-US" dirty="0" smtClean="0"/>
              <a:t>American(West) &amp; Weapon(M1) &amp; Nation(</a:t>
            </a:r>
            <a:r>
              <a:rPr lang="en-US" dirty="0" err="1" smtClean="0"/>
              <a:t>Nono</a:t>
            </a:r>
            <a:r>
              <a:rPr lang="en-US" dirty="0" smtClean="0"/>
              <a:t>) &amp; Hostile(</a:t>
            </a:r>
            <a:r>
              <a:rPr lang="en-US" dirty="0" err="1" smtClean="0"/>
              <a:t>Nono</a:t>
            </a:r>
            <a:r>
              <a:rPr lang="en-US" dirty="0" smtClean="0"/>
              <a:t>) &amp; Sells(West,Nono,M1)</a:t>
            </a:r>
          </a:p>
          <a:p>
            <a:pPr marL="514350" indent="-514350">
              <a:buFont typeface="+mj-lt"/>
              <a:buAutoNum type="arabicParenR" startAt="21"/>
            </a:pPr>
            <a:r>
              <a:rPr lang="en-US" dirty="0" smtClean="0">
                <a:solidFill>
                  <a:srgbClr val="FF0000"/>
                </a:solidFill>
              </a:rPr>
              <a:t>Criminal(West)</a:t>
            </a:r>
          </a:p>
          <a:p>
            <a:pPr marL="914400" lvl="1" indent="-514350"/>
            <a:r>
              <a:rPr lang="en-US" dirty="0" smtClean="0">
                <a:solidFill>
                  <a:schemeClr val="accent5"/>
                </a:solidFill>
              </a:rPr>
              <a:t>17, 20, Modus Ponens</a:t>
            </a:r>
          </a:p>
          <a:p>
            <a:pPr marL="914400" lvl="1" indent="-514350">
              <a:buFont typeface="+mj-lt"/>
              <a:buAutoNum type="arabicParenR" startAt="15"/>
            </a:pPr>
            <a:endParaRPr lang="en-US" dirty="0" smtClean="0">
              <a:solidFill>
                <a:schemeClr val="accent5"/>
              </a:solidFill>
            </a:endParaRP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FOPC and the </a:t>
            </a:r>
            <a:r>
              <a:rPr lang="en-US" dirty="0" err="1" smtClean="0">
                <a:solidFill>
                  <a:srgbClr val="FF0000"/>
                </a:solidFill>
              </a:rPr>
              <a:t>Wumpus</a:t>
            </a:r>
            <a:r>
              <a:rPr lang="en-US" dirty="0" smtClean="0">
                <a:solidFill>
                  <a:srgbClr val="FF0000"/>
                </a:solidFill>
              </a:rPr>
              <a:t> World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Perception rules</a:t>
            </a:r>
          </a:p>
          <a:p>
            <a:pPr lvl="1"/>
            <a:r>
              <a:rPr lang="en-US" dirty="0" smtClean="0"/>
              <a:t>   </a:t>
            </a:r>
            <a:r>
              <a:rPr lang="en-US" dirty="0" err="1" smtClean="0"/>
              <a:t>b,g,t</a:t>
            </a:r>
            <a:r>
              <a:rPr lang="en-US" dirty="0" smtClean="0"/>
              <a:t> Percept([</a:t>
            </a:r>
            <a:r>
              <a:rPr lang="en-US" dirty="0" err="1" smtClean="0"/>
              <a:t>Smell,b,g</a:t>
            </a:r>
            <a:r>
              <a:rPr lang="en-US" dirty="0" smtClean="0"/>
              <a:t>],t) -&gt; Smelled(t)</a:t>
            </a:r>
          </a:p>
          <a:p>
            <a:pPr lvl="1"/>
            <a:r>
              <a:rPr lang="en-US" dirty="0" smtClean="0"/>
              <a:t>Here we are indicating a Percept occurring at time t</a:t>
            </a:r>
          </a:p>
          <a:p>
            <a:pPr lvl="1"/>
            <a:r>
              <a:rPr lang="en-US" dirty="0" smtClean="0"/>
              <a:t>   </a:t>
            </a:r>
            <a:r>
              <a:rPr lang="en-US" dirty="0" err="1" smtClean="0"/>
              <a:t>s,b,t</a:t>
            </a:r>
            <a:r>
              <a:rPr lang="en-US" dirty="0" smtClean="0"/>
              <a:t> Percept([</a:t>
            </a:r>
            <a:r>
              <a:rPr lang="en-US" dirty="0" err="1" smtClean="0"/>
              <a:t>s,b,Glitter</a:t>
            </a:r>
            <a:r>
              <a:rPr lang="en-US" dirty="0" smtClean="0"/>
              <a:t>],t) -&gt; </a:t>
            </a:r>
            <a:r>
              <a:rPr lang="en-US" dirty="0" err="1" smtClean="0"/>
              <a:t>AtGold</a:t>
            </a:r>
            <a:r>
              <a:rPr lang="en-US" dirty="0" smtClean="0"/>
              <a:t>(t)</a:t>
            </a:r>
          </a:p>
          <a:p>
            <a:r>
              <a:rPr lang="en-US" dirty="0" smtClean="0"/>
              <a:t>We can use FOPC to write rules for selecting actions:</a:t>
            </a:r>
          </a:p>
          <a:p>
            <a:pPr lvl="1"/>
            <a:r>
              <a:rPr lang="en-US" dirty="0" smtClean="0"/>
              <a:t>Reflex agent:     t </a:t>
            </a:r>
            <a:r>
              <a:rPr lang="en-US" dirty="0" err="1" smtClean="0"/>
              <a:t>AtGold</a:t>
            </a:r>
            <a:r>
              <a:rPr lang="en-US" dirty="0" smtClean="0"/>
              <a:t>(t) -&gt; Action(Grab, t)</a:t>
            </a:r>
          </a:p>
          <a:p>
            <a:pPr lvl="1"/>
            <a:r>
              <a:rPr lang="en-US" dirty="0" smtClean="0"/>
              <a:t>Reflex agent with internal state:                                           		t </a:t>
            </a:r>
            <a:r>
              <a:rPr lang="en-US" dirty="0" err="1" smtClean="0"/>
              <a:t>AtGold</a:t>
            </a:r>
            <a:r>
              <a:rPr lang="en-US" dirty="0" smtClean="0"/>
              <a:t>(t) &amp; -Holding(</a:t>
            </a:r>
            <a:r>
              <a:rPr lang="en-US" dirty="0" err="1" smtClean="0"/>
              <a:t>Gold,t</a:t>
            </a:r>
            <a:r>
              <a:rPr lang="en-US" dirty="0" smtClean="0"/>
              <a:t>) -&gt; Action(Grab, t)</a:t>
            </a:r>
          </a:p>
          <a:p>
            <a:pPr lvl="1"/>
            <a:r>
              <a:rPr lang="en-US" dirty="0" smtClean="0"/>
              <a:t>Holding(</a:t>
            </a:r>
            <a:r>
              <a:rPr lang="en-US" dirty="0" err="1" smtClean="0"/>
              <a:t>Gold,t</a:t>
            </a:r>
            <a:r>
              <a:rPr lang="en-US" dirty="0" smtClean="0"/>
              <a:t>) cannot be observed, so keeping track of change is essential</a:t>
            </a:r>
            <a:endParaRPr lang="en-US" dirty="0"/>
          </a:p>
        </p:txBody>
      </p:sp>
      <p:graphicFrame>
        <p:nvGraphicFramePr>
          <p:cNvPr id="80898" name="Object 2"/>
          <p:cNvGraphicFramePr>
            <a:graphicFrameLocks noChangeAspect="1"/>
          </p:cNvGraphicFramePr>
          <p:nvPr/>
        </p:nvGraphicFramePr>
        <p:xfrm>
          <a:off x="1219200" y="2057400"/>
          <a:ext cx="287338" cy="304800"/>
        </p:xfrm>
        <a:graphic>
          <a:graphicData uri="http://schemas.openxmlformats.org/presentationml/2006/ole">
            <p:oleObj spid="_x0000_s198658" name="Equation" r:id="rId3" imgW="152268" imgH="164957" progId="Equation.3">
              <p:embed/>
            </p:oleObj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1219200" y="2819400"/>
          <a:ext cx="287338" cy="304800"/>
        </p:xfrm>
        <a:graphic>
          <a:graphicData uri="http://schemas.openxmlformats.org/presentationml/2006/ole">
            <p:oleObj spid="_x0000_s198659" name="Equation" r:id="rId4" imgW="152268" imgH="164957" progId="Equation.3">
              <p:embed/>
            </p:oleObj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2989262" y="3733800"/>
          <a:ext cx="287338" cy="304800"/>
        </p:xfrm>
        <a:graphic>
          <a:graphicData uri="http://schemas.openxmlformats.org/presentationml/2006/ole">
            <p:oleObj spid="_x0000_s198660" name="Equation" r:id="rId5" imgW="152268" imgH="164957" progId="Equation.3">
              <p:embed/>
            </p:oleObj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2151062" y="4419600"/>
          <a:ext cx="287338" cy="304800"/>
        </p:xfrm>
        <a:graphic>
          <a:graphicData uri="http://schemas.openxmlformats.org/presentationml/2006/ole">
            <p:oleObj spid="_x0000_s198661" name="Equation" r:id="rId6" imgW="152268" imgH="164957" progId="Equation.3">
              <p:embed/>
            </p:oleObj>
          </a:graphicData>
        </a:graphic>
      </p:graphicFrame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Deducing Hidden Properties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Properties of locations:</a:t>
            </a:r>
          </a:p>
          <a:p>
            <a:r>
              <a:rPr lang="en-US" dirty="0" smtClean="0"/>
              <a:t>Squares are breezy near a pit</a:t>
            </a:r>
          </a:p>
          <a:p>
            <a:pPr lvl="1"/>
            <a:r>
              <a:rPr lang="en-US" dirty="0" smtClean="0"/>
              <a:t>Diagnostic rule:  infer cause from effect</a:t>
            </a:r>
          </a:p>
          <a:p>
            <a:pPr lvl="2"/>
            <a:r>
              <a:rPr lang="en-US" dirty="0" smtClean="0"/>
              <a:t>   y Breezy(y) -&gt;    x Pit(x) &amp; Adjacent(</a:t>
            </a:r>
            <a:r>
              <a:rPr lang="en-US" dirty="0" err="1" smtClean="0"/>
              <a:t>x,y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Causal rule:  infer effect from cause</a:t>
            </a:r>
          </a:p>
          <a:p>
            <a:pPr lvl="2"/>
            <a:r>
              <a:rPr lang="en-US" dirty="0" smtClean="0"/>
              <a:t>     </a:t>
            </a:r>
            <a:r>
              <a:rPr lang="en-US" dirty="0" err="1" smtClean="0"/>
              <a:t>x,y</a:t>
            </a:r>
            <a:r>
              <a:rPr lang="en-US" dirty="0" smtClean="0"/>
              <a:t> Pit(x) &amp; Adjacent(</a:t>
            </a:r>
            <a:r>
              <a:rPr lang="en-US" dirty="0" err="1" smtClean="0"/>
              <a:t>x,y</a:t>
            </a:r>
            <a:r>
              <a:rPr lang="en-US" dirty="0" smtClean="0"/>
              <a:t>) -&gt; Breezy(y)</a:t>
            </a:r>
          </a:p>
          <a:p>
            <a:r>
              <a:rPr lang="en-US" dirty="0" smtClean="0"/>
              <a:t>Neither of these is complete</a:t>
            </a:r>
          </a:p>
          <a:p>
            <a:r>
              <a:rPr lang="en-US" dirty="0" smtClean="0"/>
              <a:t>For example, causal rule doesn’t say whether squares far away from pits can be breezy</a:t>
            </a:r>
          </a:p>
          <a:p>
            <a:r>
              <a:rPr lang="en-US" dirty="0" smtClean="0"/>
              <a:t>Definition for Breezy predicate</a:t>
            </a:r>
          </a:p>
          <a:p>
            <a:pPr lvl="1"/>
            <a:r>
              <a:rPr lang="en-US" dirty="0" smtClean="0"/>
              <a:t>   Breezy(y) &lt;-&gt; [   Pit(x) &amp; Adjacent(</a:t>
            </a:r>
            <a:r>
              <a:rPr lang="en-US" dirty="0" err="1" smtClean="0"/>
              <a:t>x,y</a:t>
            </a:r>
            <a:r>
              <a:rPr lang="en-US" dirty="0" smtClean="0"/>
              <a:t>)]</a:t>
            </a:r>
            <a:endParaRPr lang="en-US" dirty="0"/>
          </a:p>
        </p:txBody>
      </p:sp>
      <p:graphicFrame>
        <p:nvGraphicFramePr>
          <p:cNvPr id="81922" name="Object 2"/>
          <p:cNvGraphicFramePr>
            <a:graphicFrameLocks noChangeAspect="1"/>
          </p:cNvGraphicFramePr>
          <p:nvPr/>
        </p:nvGraphicFramePr>
        <p:xfrm>
          <a:off x="1295400" y="5715000"/>
          <a:ext cx="287337" cy="304800"/>
        </p:xfrm>
        <a:graphic>
          <a:graphicData uri="http://schemas.openxmlformats.org/presentationml/2006/ole">
            <p:oleObj spid="_x0000_s199682" name="Equation" r:id="rId3" imgW="152268" imgH="164957" progId="Equation.3">
              <p:embed/>
            </p:oleObj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1693863" y="3581400"/>
          <a:ext cx="287337" cy="304800"/>
        </p:xfrm>
        <a:graphic>
          <a:graphicData uri="http://schemas.openxmlformats.org/presentationml/2006/ole">
            <p:oleObj spid="_x0000_s199683" name="Equation" r:id="rId4" imgW="152268" imgH="164957" progId="Equation.3">
              <p:embed/>
            </p:oleObj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1600200" y="2895600"/>
          <a:ext cx="287337" cy="304800"/>
        </p:xfrm>
        <a:graphic>
          <a:graphicData uri="http://schemas.openxmlformats.org/presentationml/2006/ole">
            <p:oleObj spid="_x0000_s199684" name="Equation" r:id="rId5" imgW="152268" imgH="164957" progId="Equation.3">
              <p:embed/>
            </p:oleObj>
          </a:graphicData>
        </a:graphic>
      </p:graphicFrame>
      <p:graphicFrame>
        <p:nvGraphicFramePr>
          <p:cNvPr id="81926" name="Object 6"/>
          <p:cNvGraphicFramePr>
            <a:graphicFrameLocks noChangeAspect="1"/>
          </p:cNvGraphicFramePr>
          <p:nvPr/>
        </p:nvGraphicFramePr>
        <p:xfrm>
          <a:off x="3429000" y="5715000"/>
          <a:ext cx="203200" cy="304800"/>
        </p:xfrm>
        <a:graphic>
          <a:graphicData uri="http://schemas.openxmlformats.org/presentationml/2006/ole">
            <p:oleObj spid="_x0000_s199685" name="Equation" r:id="rId6" imgW="126835" imgH="152202" progId="Equation.3">
              <p:embed/>
            </p:oleObj>
          </a:graphicData>
        </a:graphic>
      </p:graphicFrame>
      <p:graphicFrame>
        <p:nvGraphicFramePr>
          <p:cNvPr id="9" name="Object 6"/>
          <p:cNvGraphicFramePr>
            <a:graphicFrameLocks noChangeAspect="1"/>
          </p:cNvGraphicFramePr>
          <p:nvPr/>
        </p:nvGraphicFramePr>
        <p:xfrm>
          <a:off x="3429000" y="2895600"/>
          <a:ext cx="203200" cy="304800"/>
        </p:xfrm>
        <a:graphic>
          <a:graphicData uri="http://schemas.openxmlformats.org/presentationml/2006/ole">
            <p:oleObj spid="_x0000_s199686" name="Equation" r:id="rId7" imgW="126835" imgH="152202" progId="Equation.3">
              <p:embed/>
            </p:oleObj>
          </a:graphicData>
        </a:graphic>
      </p:graphicFrame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Inference As Search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38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Operators are inference rules </a:t>
            </a:r>
          </a:p>
          <a:p>
            <a:r>
              <a:rPr lang="en-US" dirty="0" smtClean="0"/>
              <a:t>States are sets of sentences </a:t>
            </a:r>
          </a:p>
          <a:p>
            <a:r>
              <a:rPr lang="en-US" dirty="0" smtClean="0"/>
              <a:t>Goal test checks state to see if it contains query sentence </a:t>
            </a:r>
          </a:p>
          <a:p>
            <a:r>
              <a:rPr lang="en-US" dirty="0" smtClean="0"/>
              <a:t>AI, UE, MP a common inference pattern, but generate a huge branching factor </a:t>
            </a:r>
          </a:p>
          <a:p>
            <a:r>
              <a:rPr lang="en-US" dirty="0" smtClean="0"/>
              <a:t>We need a single, more powerful inference rule </a:t>
            </a:r>
          </a:p>
          <a:p>
            <a:endParaRPr lang="en-US" dirty="0"/>
          </a:p>
        </p:txBody>
      </p:sp>
      <p:pic>
        <p:nvPicPr>
          <p:cNvPr id="798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4518152"/>
            <a:ext cx="7467600" cy="2339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Generalized Modus Ponens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If we have a rule</a:t>
            </a:r>
          </a:p>
          <a:p>
            <a:pPr lvl="1"/>
            <a:r>
              <a:rPr lang="en-US" dirty="0" smtClean="0"/>
              <a:t>p1(x) &amp; p2(x) &amp; p3(</a:t>
            </a:r>
            <a:r>
              <a:rPr lang="en-US" dirty="0" err="1" smtClean="0"/>
              <a:t>x,y</a:t>
            </a:r>
            <a:r>
              <a:rPr lang="en-US" dirty="0" smtClean="0"/>
              <a:t>) &amp; p4(y) &amp; p5(</a:t>
            </a:r>
            <a:r>
              <a:rPr lang="en-US" dirty="0" err="1" smtClean="0"/>
              <a:t>x,y</a:t>
            </a:r>
            <a:r>
              <a:rPr lang="en-US" dirty="0" smtClean="0"/>
              <a:t>) -&gt; q(</a:t>
            </a:r>
            <a:r>
              <a:rPr lang="en-US" dirty="0" err="1" smtClean="0"/>
              <a:t>x,y</a:t>
            </a:r>
            <a:r>
              <a:rPr lang="en-US" dirty="0" smtClean="0"/>
              <a:t>)</a:t>
            </a:r>
          </a:p>
          <a:p>
            <a:r>
              <a:rPr lang="en-US" dirty="0" smtClean="0"/>
              <a:t>Each p involves universal / existential quantifiers</a:t>
            </a:r>
          </a:p>
          <a:p>
            <a:r>
              <a:rPr lang="en-US" dirty="0" smtClean="0"/>
              <a:t>Assume each antecedent appears in KB</a:t>
            </a:r>
          </a:p>
          <a:p>
            <a:pPr lvl="1"/>
            <a:r>
              <a:rPr lang="en-US" dirty="0" smtClean="0"/>
              <a:t>p1(WSU)</a:t>
            </a:r>
          </a:p>
          <a:p>
            <a:pPr lvl="1"/>
            <a:r>
              <a:rPr lang="en-US" dirty="0" smtClean="0"/>
              <a:t>p2(WSU)</a:t>
            </a:r>
          </a:p>
          <a:p>
            <a:pPr lvl="1"/>
            <a:r>
              <a:rPr lang="en-US" dirty="0" smtClean="0"/>
              <a:t>p3(WSU, Washington)</a:t>
            </a:r>
          </a:p>
          <a:p>
            <a:pPr lvl="1"/>
            <a:r>
              <a:rPr lang="en-US" dirty="0" smtClean="0"/>
              <a:t>p4(Washington)</a:t>
            </a:r>
          </a:p>
          <a:p>
            <a:pPr lvl="1"/>
            <a:r>
              <a:rPr lang="en-US" dirty="0" smtClean="0"/>
              <a:t>p5(WSU, Washington)</a:t>
            </a:r>
          </a:p>
          <a:p>
            <a:r>
              <a:rPr lang="en-US" dirty="0" smtClean="0"/>
              <a:t>If we find a way to “match” the variables</a:t>
            </a:r>
          </a:p>
          <a:p>
            <a:r>
              <a:rPr lang="en-US" dirty="0" smtClean="0"/>
              <a:t>Then we can infer q(WSU, Washington)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WW Environment Properties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Observable?</a:t>
            </a:r>
          </a:p>
          <a:p>
            <a:pPr lvl="1"/>
            <a:r>
              <a:rPr lang="en-US" dirty="0" smtClean="0"/>
              <a:t>Partial</a:t>
            </a:r>
          </a:p>
          <a:p>
            <a:r>
              <a:rPr lang="en-US" dirty="0" smtClean="0"/>
              <a:t>Deterministic?</a:t>
            </a:r>
          </a:p>
          <a:p>
            <a:pPr lvl="1"/>
            <a:r>
              <a:rPr lang="en-US" dirty="0" smtClean="0"/>
              <a:t>Yes</a:t>
            </a:r>
          </a:p>
          <a:p>
            <a:r>
              <a:rPr lang="en-US" dirty="0" smtClean="0"/>
              <a:t>Episodic?</a:t>
            </a:r>
          </a:p>
          <a:p>
            <a:pPr lvl="1"/>
            <a:r>
              <a:rPr lang="en-US" dirty="0" smtClean="0"/>
              <a:t>Sequential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Static?</a:t>
            </a:r>
          </a:p>
          <a:p>
            <a:pPr lvl="1"/>
            <a:r>
              <a:rPr lang="en-US" dirty="0" smtClean="0"/>
              <a:t>Yes (for now), </a:t>
            </a:r>
            <a:r>
              <a:rPr lang="en-US" dirty="0" err="1" smtClean="0"/>
              <a:t>wumpus</a:t>
            </a:r>
            <a:r>
              <a:rPr lang="en-US" dirty="0" smtClean="0"/>
              <a:t> and pits do not move</a:t>
            </a:r>
          </a:p>
          <a:p>
            <a:r>
              <a:rPr lang="en-US" dirty="0" smtClean="0"/>
              <a:t>Discrete?</a:t>
            </a:r>
          </a:p>
          <a:p>
            <a:pPr lvl="1"/>
            <a:r>
              <a:rPr lang="en-US" dirty="0" smtClean="0"/>
              <a:t>Yes</a:t>
            </a:r>
          </a:p>
          <a:p>
            <a:r>
              <a:rPr lang="en-US" dirty="0" smtClean="0"/>
              <a:t>Single agent?</a:t>
            </a:r>
          </a:p>
          <a:p>
            <a:pPr lvl="1"/>
            <a:r>
              <a:rPr lang="en-US" dirty="0" smtClean="0"/>
              <a:t>Multi (</a:t>
            </a:r>
            <a:r>
              <a:rPr lang="en-US" dirty="0" err="1" smtClean="0"/>
              <a:t>wumpus</a:t>
            </a:r>
            <a:r>
              <a:rPr lang="en-US" dirty="0" smtClean="0"/>
              <a:t>, eventually other agents)</a:t>
            </a:r>
            <a:endParaRPr lang="en-US" dirty="0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GMP Example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Rule:  Missile(x) &amp; Owns(</a:t>
            </a:r>
            <a:r>
              <a:rPr lang="en-US" dirty="0" err="1" smtClean="0"/>
              <a:t>Nono</a:t>
            </a:r>
            <a:r>
              <a:rPr lang="en-US" dirty="0" smtClean="0"/>
              <a:t>, x) -&gt; Sells(West, </a:t>
            </a:r>
            <a:r>
              <a:rPr lang="en-US" dirty="0" err="1" smtClean="0"/>
              <a:t>Nono,x</a:t>
            </a:r>
            <a:r>
              <a:rPr lang="en-US" dirty="0" smtClean="0"/>
              <a:t>)</a:t>
            </a:r>
          </a:p>
          <a:p>
            <a:r>
              <a:rPr lang="en-US" dirty="0" smtClean="0"/>
              <a:t>KB contains</a:t>
            </a:r>
          </a:p>
          <a:p>
            <a:pPr lvl="1"/>
            <a:r>
              <a:rPr lang="en-US" dirty="0" smtClean="0"/>
              <a:t>Missile(M1)</a:t>
            </a:r>
          </a:p>
          <a:p>
            <a:pPr lvl="1"/>
            <a:r>
              <a:rPr lang="en-US" dirty="0" smtClean="0"/>
              <a:t>Owns(Nono,M1)</a:t>
            </a:r>
          </a:p>
          <a:p>
            <a:r>
              <a:rPr lang="en-US" dirty="0" smtClean="0"/>
              <a:t>To apply, GMP, make sure instantiations of x are the same</a:t>
            </a:r>
          </a:p>
          <a:p>
            <a:r>
              <a:rPr lang="en-US" dirty="0" smtClean="0"/>
              <a:t>Variable matching process is called </a:t>
            </a:r>
            <a:r>
              <a:rPr lang="en-US" dirty="0" smtClean="0">
                <a:solidFill>
                  <a:srgbClr val="FF0000"/>
                </a:solidFill>
              </a:rPr>
              <a:t>unification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Keeping Track Of Change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1"/>
            <a:ext cx="9144000" cy="2286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Facts hold in </a:t>
            </a:r>
            <a:r>
              <a:rPr lang="en-US" dirty="0" smtClean="0">
                <a:solidFill>
                  <a:schemeClr val="accent5"/>
                </a:solidFill>
              </a:rPr>
              <a:t>situations</a:t>
            </a:r>
            <a:r>
              <a:rPr lang="en-US" dirty="0" smtClean="0"/>
              <a:t>, rather than forever</a:t>
            </a:r>
          </a:p>
          <a:p>
            <a:pPr lvl="1"/>
            <a:r>
              <a:rPr lang="en-US" dirty="0" smtClean="0"/>
              <a:t>Example, Holding(</a:t>
            </a:r>
            <a:r>
              <a:rPr lang="en-US" dirty="0" err="1" smtClean="0"/>
              <a:t>Gold,Now</a:t>
            </a:r>
            <a:r>
              <a:rPr lang="en-US" dirty="0" smtClean="0"/>
              <a:t>) rather than Holding(Gold)</a:t>
            </a:r>
          </a:p>
          <a:p>
            <a:r>
              <a:rPr lang="en-US" dirty="0" smtClean="0">
                <a:solidFill>
                  <a:schemeClr val="accent5"/>
                </a:solidFill>
              </a:rPr>
              <a:t>Situation calculus </a:t>
            </a:r>
            <a:r>
              <a:rPr lang="en-US" dirty="0" smtClean="0"/>
              <a:t>is one way to represent change in FOPC</a:t>
            </a:r>
          </a:p>
          <a:p>
            <a:pPr lvl="1"/>
            <a:r>
              <a:rPr lang="en-US" dirty="0" smtClean="0"/>
              <a:t>Adds a situation argument to each time-dependent predicate</a:t>
            </a:r>
          </a:p>
          <a:p>
            <a:pPr lvl="1"/>
            <a:r>
              <a:rPr lang="en-US" dirty="0" smtClean="0"/>
              <a:t>Example, Now in Holding(</a:t>
            </a:r>
            <a:r>
              <a:rPr lang="en-US" dirty="0" err="1" smtClean="0"/>
              <a:t>Gold,Now</a:t>
            </a:r>
            <a:r>
              <a:rPr lang="en-US" dirty="0" smtClean="0"/>
              <a:t>) denotes a situation</a:t>
            </a:r>
          </a:p>
          <a:p>
            <a:r>
              <a:rPr lang="en-US" dirty="0" smtClean="0"/>
              <a:t>Situations are connected by the Result function</a:t>
            </a:r>
          </a:p>
          <a:p>
            <a:pPr lvl="1"/>
            <a:r>
              <a:rPr lang="en-US" dirty="0" smtClean="0"/>
              <a:t>Result(</a:t>
            </a:r>
            <a:r>
              <a:rPr lang="en-US" dirty="0" err="1" smtClean="0"/>
              <a:t>a,s</a:t>
            </a:r>
            <a:r>
              <a:rPr lang="en-US" dirty="0" smtClean="0"/>
              <a:t>) is the situation that results from applying action a in s</a:t>
            </a:r>
          </a:p>
        </p:txBody>
      </p:sp>
      <p:pic>
        <p:nvPicPr>
          <p:cNvPr id="829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3143250"/>
            <a:ext cx="411480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Describing Actions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00FF00"/>
                </a:solidFill>
              </a:rPr>
              <a:t>Effect</a:t>
            </a:r>
            <a:r>
              <a:rPr lang="en-US" dirty="0" smtClean="0"/>
              <a:t> axiom: describe changes due to action </a:t>
            </a:r>
          </a:p>
          <a:p>
            <a:pPr lvl="1"/>
            <a:r>
              <a:rPr lang="en-US" dirty="0" smtClean="0"/>
              <a:t>   s </a:t>
            </a:r>
            <a:r>
              <a:rPr lang="en-US" dirty="0" err="1" smtClean="0"/>
              <a:t>AtGold</a:t>
            </a:r>
            <a:r>
              <a:rPr lang="en-US" dirty="0" smtClean="0"/>
              <a:t>(s) -&gt; Holding(Gold, Result(Grab, s)) </a:t>
            </a:r>
          </a:p>
          <a:p>
            <a:r>
              <a:rPr lang="en-US" dirty="0" smtClean="0">
                <a:solidFill>
                  <a:srgbClr val="00FF00"/>
                </a:solidFill>
              </a:rPr>
              <a:t>Frame</a:t>
            </a:r>
            <a:r>
              <a:rPr lang="en-US" dirty="0" smtClean="0"/>
              <a:t> axiom--describe </a:t>
            </a:r>
            <a:r>
              <a:rPr lang="en-US" b="1" dirty="0" smtClean="0"/>
              <a:t>non-changes</a:t>
            </a:r>
            <a:r>
              <a:rPr lang="en-US" dirty="0" smtClean="0"/>
              <a:t> due to action </a:t>
            </a:r>
          </a:p>
          <a:p>
            <a:pPr lvl="1"/>
            <a:r>
              <a:rPr lang="en-US" dirty="0" smtClean="0"/>
              <a:t>   s </a:t>
            </a:r>
            <a:r>
              <a:rPr lang="en-US" dirty="0" err="1" smtClean="0"/>
              <a:t>HaveArrow</a:t>
            </a:r>
            <a:r>
              <a:rPr lang="en-US" dirty="0" smtClean="0"/>
              <a:t>(s) -&gt; </a:t>
            </a:r>
            <a:r>
              <a:rPr lang="en-US" dirty="0" err="1" smtClean="0"/>
              <a:t>HaveArrow</a:t>
            </a:r>
            <a:r>
              <a:rPr lang="en-US" dirty="0" smtClean="0"/>
              <a:t>(Result(Grab, s))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00FF00"/>
                </a:solidFill>
              </a:rPr>
              <a:t>Frame problem</a:t>
            </a:r>
            <a:r>
              <a:rPr lang="en-US" dirty="0" smtClean="0"/>
              <a:t>: find an elegant way to handle non-change </a:t>
            </a:r>
            <a:br>
              <a:rPr lang="en-US" dirty="0" smtClean="0"/>
            </a:br>
            <a:r>
              <a:rPr lang="en-US" dirty="0" smtClean="0"/>
              <a:t>(a) Representation--avoid frame axioms </a:t>
            </a:r>
            <a:br>
              <a:rPr lang="en-US" dirty="0" smtClean="0"/>
            </a:br>
            <a:r>
              <a:rPr lang="en-US" dirty="0" smtClean="0"/>
              <a:t>(b) Inference--avoid repeated ``copy-</a:t>
            </a:r>
            <a:r>
              <a:rPr lang="en-US" dirty="0" err="1" smtClean="0"/>
              <a:t>overs</a:t>
            </a:r>
            <a:r>
              <a:rPr lang="en-US" dirty="0" smtClean="0"/>
              <a:t>'' to keep track of state </a:t>
            </a:r>
          </a:p>
          <a:p>
            <a:r>
              <a:rPr lang="en-US" dirty="0" smtClean="0"/>
              <a:t>Qualification problem : true descriptions of real actions require endless caveats - what if gold is slippery or nailed down or …</a:t>
            </a:r>
          </a:p>
          <a:p>
            <a:r>
              <a:rPr lang="en-US" dirty="0" smtClean="0"/>
              <a:t>Ramification problem : real actions have many secondary consequences - what about the dust on the gold, wear and tear on gloves, …</a:t>
            </a:r>
          </a:p>
          <a:p>
            <a:endParaRPr lang="en-US" dirty="0"/>
          </a:p>
        </p:txBody>
      </p:sp>
      <p:graphicFrame>
        <p:nvGraphicFramePr>
          <p:cNvPr id="83970" name="Object 2"/>
          <p:cNvGraphicFramePr>
            <a:graphicFrameLocks noChangeAspect="1"/>
          </p:cNvGraphicFramePr>
          <p:nvPr/>
        </p:nvGraphicFramePr>
        <p:xfrm>
          <a:off x="1219200" y="2514600"/>
          <a:ext cx="287338" cy="304800"/>
        </p:xfrm>
        <a:graphic>
          <a:graphicData uri="http://schemas.openxmlformats.org/presentationml/2006/ole">
            <p:oleObj spid="_x0000_s83970" name="Equation" r:id="rId3" imgW="152268" imgH="164957" progId="Equation.3">
              <p:embed/>
            </p:oleObj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1219200" y="1905000"/>
          <a:ext cx="287338" cy="304800"/>
        </p:xfrm>
        <a:graphic>
          <a:graphicData uri="http://schemas.openxmlformats.org/presentationml/2006/ole">
            <p:oleObj spid="_x0000_s83971" name="Equation" r:id="rId4" imgW="152268" imgH="164957" progId="Equation.3">
              <p:embed/>
            </p:oleObj>
          </a:graphicData>
        </a:graphic>
      </p:graphicFrame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Describing Actions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Successor-state axioms solve the representational frame problem</a:t>
            </a:r>
          </a:p>
          <a:p>
            <a:r>
              <a:rPr lang="en-US" dirty="0" smtClean="0"/>
              <a:t>Each axiom is about a predicate (not an action per se)</a:t>
            </a:r>
          </a:p>
          <a:p>
            <a:pPr lvl="1"/>
            <a:r>
              <a:rPr lang="en-US" dirty="0" smtClean="0"/>
              <a:t>P true </a:t>
            </a:r>
            <a:r>
              <a:rPr lang="en-US" dirty="0" err="1" smtClean="0"/>
              <a:t>afterwords</a:t>
            </a:r>
            <a:r>
              <a:rPr lang="en-US" dirty="0" smtClean="0"/>
              <a:t> &lt;-&gt;</a:t>
            </a:r>
          </a:p>
          <a:p>
            <a:pPr lvl="2"/>
            <a:r>
              <a:rPr lang="en-US" dirty="0" smtClean="0"/>
              <a:t>[an action made P true</a:t>
            </a:r>
          </a:p>
          <a:p>
            <a:pPr lvl="2"/>
            <a:r>
              <a:rPr lang="en-US" dirty="0" smtClean="0"/>
              <a:t>v P true already and no action made P false]</a:t>
            </a:r>
          </a:p>
          <a:p>
            <a:r>
              <a:rPr lang="en-US" dirty="0" smtClean="0"/>
              <a:t>For holding the gold</a:t>
            </a:r>
          </a:p>
          <a:p>
            <a:pPr lvl="1"/>
            <a:r>
              <a:rPr lang="en-US" dirty="0" smtClean="0"/>
              <a:t>     </a:t>
            </a:r>
            <a:r>
              <a:rPr lang="en-US" dirty="0" err="1" smtClean="0"/>
              <a:t>a,s</a:t>
            </a:r>
            <a:r>
              <a:rPr lang="en-US" dirty="0" smtClean="0"/>
              <a:t> Holding(Gold, Result(</a:t>
            </a:r>
            <a:r>
              <a:rPr lang="en-US" dirty="0" err="1" smtClean="0"/>
              <a:t>a,s</a:t>
            </a:r>
            <a:r>
              <a:rPr lang="en-US" dirty="0" smtClean="0"/>
              <a:t>)) &lt;-&gt;                              ((a = Grab &amp; </a:t>
            </a:r>
            <a:r>
              <a:rPr lang="en-US" dirty="0" err="1" smtClean="0"/>
              <a:t>AtGold</a:t>
            </a:r>
            <a:r>
              <a:rPr lang="en-US" dirty="0" smtClean="0"/>
              <a:t>(s)) v (Holding(</a:t>
            </a:r>
            <a:r>
              <a:rPr lang="en-US" dirty="0" err="1" smtClean="0"/>
              <a:t>gold,s</a:t>
            </a:r>
            <a:r>
              <a:rPr lang="en-US" dirty="0" smtClean="0"/>
              <a:t>) &amp; a != Release))</a:t>
            </a:r>
            <a:endParaRPr lang="en-US" dirty="0"/>
          </a:p>
        </p:txBody>
      </p:sp>
      <p:graphicFrame>
        <p:nvGraphicFramePr>
          <p:cNvPr id="84994" name="Object 2"/>
          <p:cNvGraphicFramePr>
            <a:graphicFrameLocks noChangeAspect="1"/>
          </p:cNvGraphicFramePr>
          <p:nvPr/>
        </p:nvGraphicFramePr>
        <p:xfrm>
          <a:off x="1447800" y="4724400"/>
          <a:ext cx="287338" cy="304800"/>
        </p:xfrm>
        <a:graphic>
          <a:graphicData uri="http://schemas.openxmlformats.org/presentationml/2006/ole">
            <p:oleObj spid="_x0000_s84994" name="Equation" r:id="rId3" imgW="152268" imgH="164957" progId="Equation.3">
              <p:embed/>
            </p:oleObj>
          </a:graphicData>
        </a:graphic>
      </p:graphicFrame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Generating Plans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Initial condition in KB</a:t>
            </a:r>
          </a:p>
          <a:p>
            <a:pPr lvl="1"/>
            <a:r>
              <a:rPr lang="en-US" dirty="0" smtClean="0"/>
              <a:t>At(Agent, [1,1], S0)</a:t>
            </a:r>
          </a:p>
          <a:p>
            <a:pPr lvl="1"/>
            <a:r>
              <a:rPr lang="en-US" dirty="0" smtClean="0"/>
              <a:t>At(Gold, [1,2], S0)</a:t>
            </a:r>
          </a:p>
          <a:p>
            <a:r>
              <a:rPr lang="en-US" dirty="0" smtClean="0"/>
              <a:t>Query</a:t>
            </a:r>
          </a:p>
          <a:p>
            <a:pPr lvl="1"/>
            <a:r>
              <a:rPr lang="en-US" dirty="0" smtClean="0"/>
              <a:t>Ask(KB,    s Holding(</a:t>
            </a:r>
            <a:r>
              <a:rPr lang="en-US" dirty="0" err="1" smtClean="0"/>
              <a:t>Gold,s</a:t>
            </a:r>
            <a:r>
              <a:rPr lang="en-US" dirty="0" smtClean="0"/>
              <a:t>))</a:t>
            </a:r>
          </a:p>
          <a:p>
            <a:pPr lvl="1"/>
            <a:r>
              <a:rPr lang="en-US" dirty="0" smtClean="0"/>
              <a:t>In what situation will I be holding the gold?</a:t>
            </a:r>
          </a:p>
          <a:p>
            <a:r>
              <a:rPr lang="en-US" dirty="0" smtClean="0"/>
              <a:t>Answer:  {s/Result(Grab, Result(Forward, S0))}</a:t>
            </a:r>
          </a:p>
          <a:p>
            <a:pPr lvl="1"/>
            <a:r>
              <a:rPr lang="en-US" dirty="0" smtClean="0"/>
              <a:t>Go forward and then grab the gold</a:t>
            </a:r>
          </a:p>
          <a:p>
            <a:pPr lvl="1"/>
            <a:r>
              <a:rPr lang="en-US" dirty="0" smtClean="0"/>
              <a:t>This assumes that the agent is interested in plans starting at S0 and that S0 is the only situation described in the KB </a:t>
            </a:r>
            <a:endParaRPr lang="en-US" dirty="0"/>
          </a:p>
        </p:txBody>
      </p:sp>
      <p:graphicFrame>
        <p:nvGraphicFramePr>
          <p:cNvPr id="86018" name="Object 2"/>
          <p:cNvGraphicFramePr>
            <a:graphicFrameLocks noChangeAspect="1"/>
          </p:cNvGraphicFramePr>
          <p:nvPr/>
        </p:nvGraphicFramePr>
        <p:xfrm>
          <a:off x="2362200" y="3276600"/>
          <a:ext cx="203200" cy="304800"/>
        </p:xfrm>
        <a:graphic>
          <a:graphicData uri="http://schemas.openxmlformats.org/presentationml/2006/ole">
            <p:oleObj spid="_x0000_s86018" name="Equation" r:id="rId3" imgW="126835" imgH="152202" progId="Equation.3">
              <p:embed/>
            </p:oleObj>
          </a:graphicData>
        </a:graphic>
      </p:graphicFrame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Generating Plans:  A Better Way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Represent plans as action sequences [a1, a2, .., an}</a:t>
            </a:r>
          </a:p>
          <a:p>
            <a:r>
              <a:rPr lang="en-US" dirty="0" err="1" smtClean="0"/>
              <a:t>PlanResult</a:t>
            </a:r>
            <a:r>
              <a:rPr lang="en-US" dirty="0" smtClean="0"/>
              <a:t>(</a:t>
            </a:r>
            <a:r>
              <a:rPr lang="en-US" dirty="0" err="1" smtClean="0"/>
              <a:t>p,s</a:t>
            </a:r>
            <a:r>
              <a:rPr lang="en-US" dirty="0" smtClean="0"/>
              <a:t>) is the result of execute p (an action sequence) in 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Then query Ask(KB,    p Holding(</a:t>
            </a:r>
            <a:r>
              <a:rPr lang="en-US" dirty="0" err="1" smtClean="0"/>
              <a:t>Gold,PlanResult</a:t>
            </a:r>
            <a:r>
              <a:rPr lang="en-US" dirty="0" smtClean="0"/>
              <a:t>(p, S0)) has solution {p/[Forward, Grab]}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Definition of </a:t>
            </a:r>
            <a:r>
              <a:rPr lang="en-US" dirty="0" err="1" smtClean="0"/>
              <a:t>PlanResult</a:t>
            </a:r>
            <a:r>
              <a:rPr lang="en-US" dirty="0" smtClean="0"/>
              <a:t> in terms of Result:</a:t>
            </a:r>
          </a:p>
          <a:p>
            <a:pPr marL="742950" lvl="2" indent="-342900"/>
            <a:r>
              <a:rPr lang="en-US" dirty="0" smtClean="0"/>
              <a:t>   s </a:t>
            </a:r>
            <a:r>
              <a:rPr lang="en-US" dirty="0" err="1" smtClean="0"/>
              <a:t>PlanResult</a:t>
            </a:r>
            <a:r>
              <a:rPr lang="en-US" dirty="0" smtClean="0"/>
              <a:t>([], s) = s</a:t>
            </a:r>
          </a:p>
          <a:p>
            <a:pPr marL="742950" lvl="2" indent="-342900"/>
            <a:r>
              <a:rPr lang="en-US" dirty="0" smtClean="0"/>
              <a:t>   </a:t>
            </a:r>
            <a:r>
              <a:rPr lang="en-US" dirty="0" err="1" smtClean="0"/>
              <a:t>a,p,s</a:t>
            </a:r>
            <a:r>
              <a:rPr lang="en-US" dirty="0" smtClean="0"/>
              <a:t> </a:t>
            </a:r>
            <a:r>
              <a:rPr lang="en-US" dirty="0" err="1" smtClean="0"/>
              <a:t>PlanResult</a:t>
            </a:r>
            <a:r>
              <a:rPr lang="en-US" dirty="0" smtClean="0"/>
              <a:t>([</a:t>
            </a:r>
            <a:r>
              <a:rPr lang="en-US" dirty="0" err="1" smtClean="0"/>
              <a:t>a|p</a:t>
            </a:r>
            <a:r>
              <a:rPr lang="en-US" dirty="0" smtClean="0"/>
              <a:t>], s) = </a:t>
            </a:r>
            <a:r>
              <a:rPr lang="en-US" dirty="0" err="1" smtClean="0"/>
              <a:t>PlanResult</a:t>
            </a:r>
            <a:r>
              <a:rPr lang="en-US" dirty="0" smtClean="0"/>
              <a:t>(p, Result(</a:t>
            </a:r>
            <a:r>
              <a:rPr lang="en-US" dirty="0" err="1" smtClean="0"/>
              <a:t>a,s</a:t>
            </a:r>
            <a:r>
              <a:rPr lang="en-US" dirty="0" smtClean="0"/>
              <a:t>))</a:t>
            </a:r>
          </a:p>
          <a:p>
            <a:pPr marL="342900" lvl="1" indent="-342900"/>
            <a:r>
              <a:rPr lang="en-US" dirty="0" smtClean="0"/>
              <a:t>Planning systems are special-purpose </a:t>
            </a:r>
            <a:r>
              <a:rPr lang="en-US" dirty="0" err="1" smtClean="0"/>
              <a:t>reasoners</a:t>
            </a:r>
            <a:r>
              <a:rPr lang="en-US" dirty="0" smtClean="0"/>
              <a:t> designed to do this type of inference more efficiently than a general-purpose </a:t>
            </a:r>
            <a:r>
              <a:rPr lang="en-US" dirty="0" err="1" smtClean="0"/>
              <a:t>reasoner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87042" name="Object 2"/>
          <p:cNvGraphicFramePr>
            <a:graphicFrameLocks noChangeAspect="1"/>
          </p:cNvGraphicFramePr>
          <p:nvPr/>
        </p:nvGraphicFramePr>
        <p:xfrm>
          <a:off x="1219200" y="4038600"/>
          <a:ext cx="287338" cy="304800"/>
        </p:xfrm>
        <a:graphic>
          <a:graphicData uri="http://schemas.openxmlformats.org/presentationml/2006/ole">
            <p:oleObj spid="_x0000_s87042" name="Equation" r:id="rId3" imgW="152268" imgH="164957" progId="Equation.3">
              <p:embed/>
            </p:oleObj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1219200" y="4295775"/>
          <a:ext cx="287338" cy="304800"/>
        </p:xfrm>
        <a:graphic>
          <a:graphicData uri="http://schemas.openxmlformats.org/presentationml/2006/ole">
            <p:oleObj spid="_x0000_s87043" name="Equation" r:id="rId4" imgW="152268" imgH="164957" progId="Equation.3">
              <p:embed/>
            </p:oleObj>
          </a:graphicData>
        </a:graphic>
      </p:graphicFrame>
      <p:graphicFrame>
        <p:nvGraphicFramePr>
          <p:cNvPr id="87044" name="Object 4"/>
          <p:cNvGraphicFramePr>
            <a:graphicFrameLocks noChangeAspect="1"/>
          </p:cNvGraphicFramePr>
          <p:nvPr/>
        </p:nvGraphicFramePr>
        <p:xfrm>
          <a:off x="3581400" y="3244850"/>
          <a:ext cx="203200" cy="304800"/>
        </p:xfrm>
        <a:graphic>
          <a:graphicData uri="http://schemas.openxmlformats.org/presentationml/2006/ole">
            <p:oleObj spid="_x0000_s87044" name="Equation" r:id="rId5" imgW="126835" imgH="152202" progId="Equation.3">
              <p:embed/>
            </p:oleObj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1219200" y="4648200"/>
          <a:ext cx="287338" cy="304800"/>
        </p:xfrm>
        <a:graphic>
          <a:graphicData uri="http://schemas.openxmlformats.org/presentationml/2006/ole">
            <p:oleObj spid="_x0000_s87045" name="Equation" r:id="rId6" imgW="152268" imgH="164957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971</TotalTime>
  <Words>5115</Words>
  <Application>Microsoft Office PowerPoint</Application>
  <PresentationFormat>On-screen Show (4:3)</PresentationFormat>
  <Paragraphs>877</Paragraphs>
  <Slides>95</Slides>
  <Notes>44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95</vt:i4>
      </vt:variant>
    </vt:vector>
  </HeadingPairs>
  <TitlesOfParts>
    <vt:vector size="97" baseType="lpstr">
      <vt:lpstr>Office Theme</vt:lpstr>
      <vt:lpstr>Equation</vt:lpstr>
      <vt:lpstr>CptS 440 / 540 Artificial Intelligence</vt:lpstr>
      <vt:lpstr>Knowledge Representation</vt:lpstr>
      <vt:lpstr>Knowledge Representation</vt:lpstr>
      <vt:lpstr>Role of KR</vt:lpstr>
      <vt:lpstr>A Knowledge-Based Agent</vt:lpstr>
      <vt:lpstr>The Wumpus World Environment</vt:lpstr>
      <vt:lpstr>Percepts</vt:lpstr>
      <vt:lpstr>WW Agent Description</vt:lpstr>
      <vt:lpstr>WW Environment Properties</vt:lpstr>
      <vt:lpstr>Sample Run</vt:lpstr>
      <vt:lpstr>Sample Run</vt:lpstr>
      <vt:lpstr>Sample Run</vt:lpstr>
      <vt:lpstr>Sample Run</vt:lpstr>
      <vt:lpstr>Sample Run</vt:lpstr>
      <vt:lpstr>Sample Run</vt:lpstr>
      <vt:lpstr>Sample Run</vt:lpstr>
      <vt:lpstr>Sample Run</vt:lpstr>
      <vt:lpstr>Sample Run</vt:lpstr>
      <vt:lpstr>Representation, Reasoning and Logic</vt:lpstr>
      <vt:lpstr>Entailment</vt:lpstr>
      <vt:lpstr>Entailment Examples</vt:lpstr>
      <vt:lpstr>Models</vt:lpstr>
      <vt:lpstr>Entailment in the Wumpus World</vt:lpstr>
      <vt:lpstr>Wumpus Models</vt:lpstr>
      <vt:lpstr>Wumpus Models</vt:lpstr>
      <vt:lpstr>Wumpus Models</vt:lpstr>
      <vt:lpstr>Wumpus Models</vt:lpstr>
      <vt:lpstr>Inference</vt:lpstr>
      <vt:lpstr>Definitions</vt:lpstr>
      <vt:lpstr>Logics</vt:lpstr>
      <vt:lpstr>Examples</vt:lpstr>
      <vt:lpstr>Propositional Logic</vt:lpstr>
      <vt:lpstr>Propositional Logic</vt:lpstr>
      <vt:lpstr>Rules of Inference for Propositional Logic</vt:lpstr>
      <vt:lpstr>Normal Forms</vt:lpstr>
      <vt:lpstr>Proof methods</vt:lpstr>
      <vt:lpstr>Wumpus World KB</vt:lpstr>
      <vt:lpstr>An Agent for the Wumpus World</vt:lpstr>
      <vt:lpstr>Limitations of Propositional Logic</vt:lpstr>
      <vt:lpstr>First-Order Predicate Calculus</vt:lpstr>
      <vt:lpstr>FOPC Models</vt:lpstr>
      <vt:lpstr>Example</vt:lpstr>
      <vt:lpstr>FOPC Syntax</vt:lpstr>
      <vt:lpstr>Definitions</vt:lpstr>
      <vt:lpstr>Universal Quantifiers</vt:lpstr>
      <vt:lpstr>Existential Quantifier</vt:lpstr>
      <vt:lpstr>DeMorgan Rules</vt:lpstr>
      <vt:lpstr>Other Properties</vt:lpstr>
      <vt:lpstr>Examples</vt:lpstr>
      <vt:lpstr>Examples</vt:lpstr>
      <vt:lpstr>Examples</vt:lpstr>
      <vt:lpstr>Examples</vt:lpstr>
      <vt:lpstr>Examples</vt:lpstr>
      <vt:lpstr>Examples</vt:lpstr>
      <vt:lpstr>Examples</vt:lpstr>
      <vt:lpstr>Examples</vt:lpstr>
      <vt:lpstr>Examples</vt:lpstr>
      <vt:lpstr>Examples</vt:lpstr>
      <vt:lpstr>Examples</vt:lpstr>
      <vt:lpstr>Examples</vt:lpstr>
      <vt:lpstr>Examples</vt:lpstr>
      <vt:lpstr>Examples</vt:lpstr>
      <vt:lpstr>Examples</vt:lpstr>
      <vt:lpstr>Examples</vt:lpstr>
      <vt:lpstr>Examples</vt:lpstr>
      <vt:lpstr>Examples</vt:lpstr>
      <vt:lpstr>Examples</vt:lpstr>
      <vt:lpstr>Higher-Order Logic</vt:lpstr>
      <vt:lpstr>Additional Operators</vt:lpstr>
      <vt:lpstr>Example Proof</vt:lpstr>
      <vt:lpstr>Example Proof</vt:lpstr>
      <vt:lpstr>Example Proof</vt:lpstr>
      <vt:lpstr>Example Proof</vt:lpstr>
      <vt:lpstr>Prove:  West is a Criminal</vt:lpstr>
      <vt:lpstr>Prove:  West is a Criminal</vt:lpstr>
      <vt:lpstr>Prove:  West is a Criminal</vt:lpstr>
      <vt:lpstr>Prove:  West is a Criminal</vt:lpstr>
      <vt:lpstr>Prove:  West is a Criminal</vt:lpstr>
      <vt:lpstr>Prove:  West is a Criminal</vt:lpstr>
      <vt:lpstr>Prove:  West is a Criminal</vt:lpstr>
      <vt:lpstr>Prove:  West is a Criminal</vt:lpstr>
      <vt:lpstr>Prove:  West is a Criminal</vt:lpstr>
      <vt:lpstr>Prove:  West is a Criminal</vt:lpstr>
      <vt:lpstr>Prove:  West is a Criminal</vt:lpstr>
      <vt:lpstr>Prove:  West is a Criminal</vt:lpstr>
      <vt:lpstr>FOPC and the Wumpus World</vt:lpstr>
      <vt:lpstr>Deducing Hidden Properties</vt:lpstr>
      <vt:lpstr>Inference As Search</vt:lpstr>
      <vt:lpstr>Generalized Modus Ponens</vt:lpstr>
      <vt:lpstr>GMP Example</vt:lpstr>
      <vt:lpstr>Keeping Track Of Change</vt:lpstr>
      <vt:lpstr>Describing Actions</vt:lpstr>
      <vt:lpstr>Describing Actions</vt:lpstr>
      <vt:lpstr>Generating Plans</vt:lpstr>
      <vt:lpstr>Generating Plans:  A Better Way</vt:lpstr>
    </vt:vector>
  </TitlesOfParts>
  <Company>EECS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CptS 440 / 540 Artificial Intelligence</dc:title>
  <dc:creator>EECS</dc:creator>
  <cp:lastModifiedBy>Diane Cook</cp:lastModifiedBy>
  <cp:revision>179</cp:revision>
  <dcterms:created xsi:type="dcterms:W3CDTF">2009-03-31T16:17:12Z</dcterms:created>
  <dcterms:modified xsi:type="dcterms:W3CDTF">2009-09-23T21:19:48Z</dcterms:modified>
</cp:coreProperties>
</file>