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notesSlides/notesSlide4.xml" ContentType="application/vnd.openxmlformats-officedocument.presentationml.notesSlide+xml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587" r:id="rId2"/>
    <p:sldId id="588" r:id="rId3"/>
    <p:sldId id="512" r:id="rId4"/>
    <p:sldId id="524" r:id="rId5"/>
    <p:sldId id="530" r:id="rId6"/>
    <p:sldId id="642" r:id="rId7"/>
    <p:sldId id="545" r:id="rId8"/>
    <p:sldId id="550" r:id="rId9"/>
    <p:sldId id="552" r:id="rId10"/>
    <p:sldId id="586" r:id="rId11"/>
    <p:sldId id="556" r:id="rId12"/>
    <p:sldId id="557" r:id="rId13"/>
    <p:sldId id="558" r:id="rId14"/>
    <p:sldId id="559" r:id="rId15"/>
    <p:sldId id="560" r:id="rId16"/>
    <p:sldId id="561" r:id="rId17"/>
    <p:sldId id="562" r:id="rId18"/>
    <p:sldId id="563" r:id="rId19"/>
    <p:sldId id="564" r:id="rId20"/>
    <p:sldId id="565" r:id="rId21"/>
    <p:sldId id="566" r:id="rId22"/>
    <p:sldId id="568" r:id="rId23"/>
    <p:sldId id="569" r:id="rId24"/>
    <p:sldId id="570" r:id="rId25"/>
    <p:sldId id="571" r:id="rId26"/>
    <p:sldId id="572" r:id="rId27"/>
    <p:sldId id="573" r:id="rId28"/>
    <p:sldId id="574" r:id="rId29"/>
    <p:sldId id="575" r:id="rId30"/>
    <p:sldId id="576" r:id="rId31"/>
    <p:sldId id="577" r:id="rId32"/>
    <p:sldId id="578" r:id="rId33"/>
    <p:sldId id="579" r:id="rId34"/>
    <p:sldId id="580" r:id="rId35"/>
    <p:sldId id="581" r:id="rId36"/>
    <p:sldId id="582" r:id="rId37"/>
    <p:sldId id="583" r:id="rId38"/>
    <p:sldId id="584" r:id="rId39"/>
    <p:sldId id="589" r:id="rId40"/>
    <p:sldId id="590" r:id="rId41"/>
    <p:sldId id="591" r:id="rId42"/>
    <p:sldId id="592" r:id="rId43"/>
    <p:sldId id="593" r:id="rId44"/>
    <p:sldId id="594" r:id="rId45"/>
    <p:sldId id="595" r:id="rId46"/>
    <p:sldId id="596" r:id="rId47"/>
    <p:sldId id="597" r:id="rId48"/>
    <p:sldId id="598" r:id="rId49"/>
    <p:sldId id="599" r:id="rId50"/>
    <p:sldId id="600" r:id="rId51"/>
    <p:sldId id="601" r:id="rId52"/>
    <p:sldId id="602" r:id="rId53"/>
    <p:sldId id="603" r:id="rId54"/>
    <p:sldId id="604" r:id="rId55"/>
    <p:sldId id="605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333" autoAdjust="0"/>
  </p:normalViewPr>
  <p:slideViewPr>
    <p:cSldViewPr>
      <p:cViewPr varScale="1">
        <p:scale>
          <a:sx n="101" d="100"/>
          <a:sy n="101" d="100"/>
        </p:scale>
        <p:origin x="-8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4" Type="http://schemas.openxmlformats.org/officeDocument/2006/relationships/image" Target="../media/image9.wmf"/><Relationship Id="rId1" Type="http://schemas.openxmlformats.org/officeDocument/2006/relationships/image" Target="../media/image6.wmf"/><Relationship Id="rId2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Relationship Id="rId2" Type="http://schemas.openxmlformats.org/officeDocument/2006/relationships/image" Target="../media/image12.wmf"/><Relationship Id="rId3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B26A7-A4BB-4FC7-B9A4-651736ADF8CB}" type="datetimeFigureOut">
              <a:rPr lang="en-US" smtClean="0"/>
              <a:t>10/21/14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B72A3-7CAD-4E54-9CCB-4B395CB63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91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F773E-3D1E-4E8B-8BEF-AD352015E77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67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F773E-3D1E-4E8B-8BEF-AD352015E77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67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F773E-3D1E-4E8B-8BEF-AD352015E77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67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Sigma2 = 16*16 / (16+16) = 256/32 = 8 -&gt; 2.83</a:t>
            </a:r>
          </a:p>
          <a:p>
            <a:r>
              <a:rPr lang="en-US" dirty="0" smtClean="0"/>
              <a:t>Q=(10*16+12*16)/)=(160+192)/32)=11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E92B1-E710-FB43-8A45-D9666BB33B2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36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5.w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6.wmf"/><Relationship Id="rId7" Type="http://schemas.openxmlformats.org/officeDocument/2006/relationships/image" Target="../media/image5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5.w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6.wmf"/><Relationship Id="rId7" Type="http://schemas.openxmlformats.org/officeDocument/2006/relationships/image" Target="../media/image54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7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7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8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microsoft.com/office/2007/relationships/hdphoto" Target="../media/hdphoto2.wdp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microsoft.com/office/2007/relationships/hdphoto" Target="../media/hdphoto2.wdp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microsoft.com/office/2007/relationships/hdphoto" Target="../media/hdphoto2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5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5" Type="http://schemas.microsoft.com/office/2007/relationships/hdphoto" Target="../media/hdphoto1.wdp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5" Type="http://schemas.microsoft.com/office/2007/relationships/hdphoto" Target="../media/hdphoto1.wdp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microsoft.com/office/2007/relationships/hdphoto" Target="../media/hdphoto1.wdp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4" Type="http://schemas.openxmlformats.org/officeDocument/2006/relationships/image" Target="NULL"/><Relationship Id="rId6" Type="http://schemas.openxmlformats.org/officeDocument/2006/relationships/image" Target="NULL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Relationship Id="rId3" Type="http://schemas.openxmlformats.org/officeDocument/2006/relationships/image" Target="NUL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4" Type="http://schemas.openxmlformats.org/officeDocument/2006/relationships/image" Target="NULL"/><Relationship Id="rId5" Type="http://schemas.openxmlformats.org/officeDocument/2006/relationships/oleObject" Target="../embeddings/oleObject16.bin"/><Relationship Id="rId6" Type="http://schemas.openxmlformats.org/officeDocument/2006/relationships/package" Target="../embeddings/Microsoft_Word_Document1.docx"/><Relationship Id="rId7" Type="http://schemas.openxmlformats.org/officeDocument/2006/relationships/image" Target="../media/image30.png"/><Relationship Id="rId8" Type="http://schemas.openxmlformats.org/officeDocument/2006/relationships/oleObject" Target="../embeddings/oleObject17.bin"/><Relationship Id="rId9" Type="http://schemas.openxmlformats.org/officeDocument/2006/relationships/package" Target="../embeddings/Microsoft_Word_Document2.docx"/><Relationship Id="rId10" Type="http://schemas.openxmlformats.org/officeDocument/2006/relationships/image" Target="../media/image31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4" Type="http://schemas.openxmlformats.org/officeDocument/2006/relationships/oleObject" Target="../embeddings/oleObject18.bin"/><Relationship Id="rId5" Type="http://schemas.openxmlformats.org/officeDocument/2006/relationships/package" Target="../embeddings/Microsoft_Word_Document3.docx"/><Relationship Id="rId6" Type="http://schemas.openxmlformats.org/officeDocument/2006/relationships/image" Target="../media/image32.emf"/><Relationship Id="rId7" Type="http://schemas.openxmlformats.org/officeDocument/2006/relationships/oleObject" Target="../embeddings/oleObject19.bin"/><Relationship Id="rId8" Type="http://schemas.openxmlformats.org/officeDocument/2006/relationships/package" Target="../embeddings/Microsoft_Word_Document4.docx"/><Relationship Id="rId9" Type="http://schemas.openxmlformats.org/officeDocument/2006/relationships/image" Target="../media/image33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NULL"/><Relationship Id="rId5" Type="http://schemas.openxmlformats.org/officeDocument/2006/relationships/oleObject" Target="../embeddings/oleObject20.bin"/><Relationship Id="rId6" Type="http://schemas.openxmlformats.org/officeDocument/2006/relationships/package" Target="../embeddings/Microsoft_Word_Document5.docx"/><Relationship Id="rId7" Type="http://schemas.openxmlformats.org/officeDocument/2006/relationships/image" Target="../media/image34.emf"/><Relationship Id="rId8" Type="http://schemas.openxmlformats.org/officeDocument/2006/relationships/oleObject" Target="../embeddings/oleObject21.bin"/><Relationship Id="rId9" Type="http://schemas.openxmlformats.org/officeDocument/2006/relationships/package" Target="../embeddings/Microsoft_Word_Document6.docx"/><Relationship Id="rId10" Type="http://schemas.openxmlformats.org/officeDocument/2006/relationships/image" Target="../media/image35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package" Target="../embeddings/Microsoft_Word_Document7.docx"/><Relationship Id="rId5" Type="http://schemas.openxmlformats.org/officeDocument/2006/relationships/image" Target="../media/image32.emf"/><Relationship Id="rId6" Type="http://schemas.openxmlformats.org/officeDocument/2006/relationships/oleObject" Target="../embeddings/oleObject23.bin"/><Relationship Id="rId7" Type="http://schemas.openxmlformats.org/officeDocument/2006/relationships/package" Target="../embeddings/Microsoft_Word_Document8.docx"/><Relationship Id="rId8" Type="http://schemas.openxmlformats.org/officeDocument/2006/relationships/image" Target="../media/image33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Relationship Id="rId3" Type="http://schemas.openxmlformats.org/officeDocument/2006/relationships/image" Target="NUL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NULL"/><Relationship Id="rId3" Type="http://schemas.openxmlformats.org/officeDocument/2006/relationships/image" Target="NUL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package" Target="../embeddings/Microsoft_Word_Document9.docx"/><Relationship Id="rId5" Type="http://schemas.openxmlformats.org/officeDocument/2006/relationships/image" Target="../media/image32.emf"/><Relationship Id="rId6" Type="http://schemas.openxmlformats.org/officeDocument/2006/relationships/oleObject" Target="../embeddings/oleObject25.bin"/><Relationship Id="rId7" Type="http://schemas.openxmlformats.org/officeDocument/2006/relationships/package" Target="../embeddings/Microsoft_Word_Document10.docx"/><Relationship Id="rId8" Type="http://schemas.openxmlformats.org/officeDocument/2006/relationships/image" Target="../media/image33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7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8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9.wmf"/><Relationship Id="rId11" Type="http://schemas.openxmlformats.org/officeDocument/2006/relationships/oleObject" Target="../embeddings/oleObject5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1.wmf"/><Relationship Id="rId5" Type="http://schemas.openxmlformats.org/officeDocument/2006/relationships/image" Target="../media/image46.png"/><Relationship Id="rId6" Type="http://schemas.openxmlformats.org/officeDocument/2006/relationships/oleObject" Target="../embeddings/oleObject7.bin"/><Relationship Id="rId7" Type="http://schemas.openxmlformats.org/officeDocument/2006/relationships/image" Target="../media/image12.wmf"/><Relationship Id="rId8" Type="http://schemas.openxmlformats.org/officeDocument/2006/relationships/oleObject" Target="../embeddings/oleObject8.bin"/><Relationship Id="rId9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Get an image into a ROS node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Find all the orange pixels (suggest HSV)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the midpoint of all the orange pixels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Explore the </a:t>
            </a:r>
            <a:r>
              <a:rPr lang="en-US" dirty="0" err="1" smtClean="0"/>
              <a:t>findContours</a:t>
            </a:r>
            <a:r>
              <a:rPr lang="en-US" dirty="0" smtClean="0"/>
              <a:t> and </a:t>
            </a:r>
            <a:r>
              <a:rPr lang="en-US" dirty="0" err="1" smtClean="0"/>
              <a:t>simpleBlobDetection</a:t>
            </a:r>
            <a:r>
              <a:rPr lang="en-US" dirty="0" smtClean="0"/>
              <a:t> functions in </a:t>
            </a:r>
            <a:r>
              <a:rPr lang="en-US" dirty="0" err="1" smtClean="0"/>
              <a:t>OpenCV</a:t>
            </a:r>
            <a:r>
              <a:rPr lang="en-US" dirty="0" smtClean="0"/>
              <a:t>. Give a 1-2 sentence description of both, and then use one of them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Extra credit: use a video rather than an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061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18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 the world is dynamic since</a:t>
            </a:r>
          </a:p>
          <a:p>
            <a:pPr lvl="1"/>
            <a:r>
              <a:rPr lang="en-US" dirty="0"/>
              <a:t>actions carried out by the robot,</a:t>
            </a:r>
          </a:p>
          <a:p>
            <a:pPr lvl="1"/>
            <a:r>
              <a:rPr lang="en-US" dirty="0"/>
              <a:t>actions carried out by other agents,</a:t>
            </a:r>
          </a:p>
          <a:p>
            <a:pPr lvl="1"/>
            <a:r>
              <a:rPr lang="en-US" dirty="0"/>
              <a:t>or just the time passing by</a:t>
            </a:r>
          </a:p>
          <a:p>
            <a:pPr>
              <a:buFontTx/>
              <a:buNone/>
            </a:pPr>
            <a:r>
              <a:rPr lang="en-US" dirty="0"/>
              <a:t>	change the world.</a:t>
            </a:r>
          </a:p>
          <a:p>
            <a:pPr>
              <a:buFontTx/>
              <a:buNone/>
            </a:pPr>
            <a:endParaRPr lang="en-US" dirty="0"/>
          </a:p>
          <a:p>
            <a:r>
              <a:rPr lang="en-US" dirty="0"/>
              <a:t>How can we incorporate such actions?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071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Actions </a:t>
            </a:r>
            <a:r>
              <a:rPr lang="en-US" sz="2400" dirty="0"/>
              <a:t>are never carried out with absolute certainty.</a:t>
            </a:r>
          </a:p>
          <a:p>
            <a:r>
              <a:rPr lang="en-US" sz="2400" dirty="0"/>
              <a:t>In contrast to measurements, </a:t>
            </a:r>
            <a:r>
              <a:rPr lang="en-US" sz="2400" u="sng" dirty="0"/>
              <a:t>actions generally increase the uncertainty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(Can you think of an exception?)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462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dirty="0"/>
                  <a:t>To incorporate the outcome of an action </a:t>
                </a:r>
                <a:r>
                  <a:rPr lang="en-US" i="1" dirty="0"/>
                  <a:t>u</a:t>
                </a:r>
                <a:r>
                  <a:rPr lang="en-US" dirty="0"/>
                  <a:t> into the current “belief”, we use the conditional </a:t>
                </a:r>
                <a:r>
                  <a:rPr lang="en-US" dirty="0" err="1"/>
                  <a:t>pdf</a:t>
                </a:r>
                <a:r>
                  <a:rPr lang="en-US" dirty="0"/>
                  <a:t> </a:t>
                </a:r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folHlink"/>
                          </a:solidFill>
                          <a:latin typeface="Cambria Math"/>
                        </a:rPr>
                        <m:t>𝑷</m:t>
                      </m:r>
                      <m:r>
                        <a:rPr lang="en-US" b="1" i="1" dirty="0" smtClean="0">
                          <a:solidFill>
                            <a:schemeClr val="folHlink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1" i="1" dirty="0" err="1">
                          <a:solidFill>
                            <a:schemeClr val="folHlink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1" i="1" dirty="0" err="1">
                          <a:solidFill>
                            <a:schemeClr val="folHlink"/>
                          </a:solidFill>
                          <a:latin typeface="Cambria Math"/>
                        </a:rPr>
                        <m:t>|</m:t>
                      </m:r>
                      <m:r>
                        <a:rPr lang="en-US" b="1" i="1" dirty="0" err="1">
                          <a:solidFill>
                            <a:schemeClr val="folHlink"/>
                          </a:solidFill>
                          <a:latin typeface="Cambria Math"/>
                        </a:rPr>
                        <m:t>𝒖</m:t>
                      </m:r>
                      <m:r>
                        <a:rPr lang="en-US" b="1" i="1" dirty="0" err="1">
                          <a:solidFill>
                            <a:schemeClr val="folHlink"/>
                          </a:solidFill>
                          <a:latin typeface="Cambria Math"/>
                        </a:rPr>
                        <m:t>,</m:t>
                      </m:r>
                      <m:r>
                        <a:rPr lang="en-US" b="1" i="1" dirty="0" err="1">
                          <a:solidFill>
                            <a:schemeClr val="folHlink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b="1" i="1" dirty="0">
                          <a:solidFill>
                            <a:schemeClr val="folHlink"/>
                          </a:solidFill>
                          <a:latin typeface="Cambria Math"/>
                        </a:rPr>
                        <m:t>’)</m:t>
                      </m:r>
                    </m:oMath>
                  </m:oMathPara>
                </a14:m>
                <a:endParaRPr lang="en-US" b="1" i="1" dirty="0">
                  <a:solidFill>
                    <a:schemeClr val="folHlink"/>
                  </a:solidFill>
                </a:endParaRP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:endParaRPr lang="en-US" i="1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This term specifies the </a:t>
                </a:r>
                <a:r>
                  <a:rPr lang="en-US" dirty="0" err="1"/>
                  <a:t>pdf</a:t>
                </a:r>
                <a:r>
                  <a:rPr lang="en-US" dirty="0"/>
                  <a:t> that </a:t>
                </a:r>
                <a:r>
                  <a:rPr lang="en-US" b="1" dirty="0">
                    <a:solidFill>
                      <a:schemeClr val="folHlink"/>
                    </a:solidFill>
                  </a:rPr>
                  <a:t>executing </a:t>
                </a:r>
                <a14:m>
                  <m:oMath xmlns="" xmlns:m="http://schemas.openxmlformats.org/officeDocument/2006/math">
                    <m:r>
                      <a:rPr lang="en-US" b="1" i="1" dirty="0" smtClean="0">
                        <a:solidFill>
                          <a:schemeClr val="folHlink"/>
                        </a:solidFill>
                        <a:latin typeface="Cambria Math"/>
                      </a:rPr>
                      <m:t>𝒖</m:t>
                    </m:r>
                  </m:oMath>
                </a14:m>
                <a:r>
                  <a:rPr lang="en-US" b="1" dirty="0">
                    <a:solidFill>
                      <a:schemeClr val="folHlink"/>
                    </a:solidFill>
                  </a:rPr>
                  <a:t> changes the state from </a:t>
                </a:r>
                <a14:m>
                  <m:oMath xmlns="" xmlns:m="http://schemas.openxmlformats.org/officeDocument/2006/math">
                    <m:r>
                      <a:rPr lang="en-US" b="1" i="1" dirty="0" smtClean="0">
                        <a:solidFill>
                          <a:schemeClr val="folHlink"/>
                        </a:solidFill>
                        <a:latin typeface="Cambria Math"/>
                      </a:rPr>
                      <m:t>𝒙</m:t>
                    </m:r>
                    <m:r>
                      <a:rPr lang="en-US" b="1" i="1" dirty="0" smtClean="0">
                        <a:solidFill>
                          <a:schemeClr val="folHlink"/>
                        </a:solidFill>
                        <a:latin typeface="Cambria Math"/>
                      </a:rPr>
                      <m:t>’ </m:t>
                    </m:r>
                  </m:oMath>
                </a14:m>
                <a:r>
                  <a:rPr lang="en-US" b="1" i="1" dirty="0">
                    <a:solidFill>
                      <a:schemeClr val="folHlink"/>
                    </a:solidFill>
                  </a:rPr>
                  <a:t>to </a:t>
                </a:r>
                <a14:m>
                  <m:oMath xmlns="" xmlns:m="http://schemas.openxmlformats.org/officeDocument/2006/math">
                    <m:r>
                      <a:rPr lang="en-US" b="1" i="1" dirty="0" smtClean="0">
                        <a:solidFill>
                          <a:schemeClr val="folHlink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i="1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593" t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8952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Closing the door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657350" y="1885950"/>
            <a:ext cx="5872163" cy="4306888"/>
            <a:chOff x="1317" y="1052"/>
            <a:chExt cx="3699" cy="2713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1317" y="1052"/>
              <a:ext cx="3699" cy="2713"/>
              <a:chOff x="1977" y="872"/>
              <a:chExt cx="3699" cy="2713"/>
            </a:xfrm>
          </p:grpSpPr>
          <p:sp>
            <p:nvSpPr>
              <p:cNvPr id="23" name="Freeform 6"/>
              <p:cNvSpPr>
                <a:spLocks/>
              </p:cNvSpPr>
              <p:nvPr/>
            </p:nvSpPr>
            <p:spPr bwMode="auto">
              <a:xfrm>
                <a:off x="1977" y="872"/>
                <a:ext cx="3699" cy="2712"/>
              </a:xfrm>
              <a:custGeom>
                <a:avLst/>
                <a:gdLst>
                  <a:gd name="T0" fmla="*/ 0 w 14798"/>
                  <a:gd name="T1" fmla="*/ 10845 h 10845"/>
                  <a:gd name="T2" fmla="*/ 0 w 14798"/>
                  <a:gd name="T3" fmla="*/ 2218 h 10845"/>
                  <a:gd name="T4" fmla="*/ 14798 w 14798"/>
                  <a:gd name="T5" fmla="*/ 0 h 10845"/>
                  <a:gd name="T6" fmla="*/ 14798 w 14798"/>
                  <a:gd name="T7" fmla="*/ 10845 h 10845"/>
                  <a:gd name="T8" fmla="*/ 0 w 14798"/>
                  <a:gd name="T9" fmla="*/ 10845 h 10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98" h="10845">
                    <a:moveTo>
                      <a:pt x="0" y="10845"/>
                    </a:moveTo>
                    <a:lnTo>
                      <a:pt x="0" y="2218"/>
                    </a:lnTo>
                    <a:lnTo>
                      <a:pt x="14798" y="0"/>
                    </a:lnTo>
                    <a:lnTo>
                      <a:pt x="14798" y="10845"/>
                    </a:lnTo>
                    <a:lnTo>
                      <a:pt x="0" y="10845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7"/>
              <p:cNvSpPr>
                <a:spLocks/>
              </p:cNvSpPr>
              <p:nvPr/>
            </p:nvSpPr>
            <p:spPr bwMode="auto">
              <a:xfrm>
                <a:off x="1977" y="872"/>
                <a:ext cx="3699" cy="2712"/>
              </a:xfrm>
              <a:custGeom>
                <a:avLst/>
                <a:gdLst>
                  <a:gd name="T0" fmla="*/ 0 w 14798"/>
                  <a:gd name="T1" fmla="*/ 10845 h 10845"/>
                  <a:gd name="T2" fmla="*/ 0 w 14798"/>
                  <a:gd name="T3" fmla="*/ 2218 h 10845"/>
                  <a:gd name="T4" fmla="*/ 14798 w 14798"/>
                  <a:gd name="T5" fmla="*/ 0 h 10845"/>
                  <a:gd name="T6" fmla="*/ 14798 w 14798"/>
                  <a:gd name="T7" fmla="*/ 10845 h 10845"/>
                  <a:gd name="T8" fmla="*/ 0 w 14798"/>
                  <a:gd name="T9" fmla="*/ 10845 h 10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798" h="10845">
                    <a:moveTo>
                      <a:pt x="0" y="10845"/>
                    </a:moveTo>
                    <a:lnTo>
                      <a:pt x="0" y="2218"/>
                    </a:lnTo>
                    <a:lnTo>
                      <a:pt x="14798" y="0"/>
                    </a:lnTo>
                    <a:lnTo>
                      <a:pt x="14798" y="10845"/>
                    </a:lnTo>
                    <a:lnTo>
                      <a:pt x="0" y="10845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8"/>
              <p:cNvSpPr>
                <a:spLocks/>
              </p:cNvSpPr>
              <p:nvPr/>
            </p:nvSpPr>
            <p:spPr bwMode="auto">
              <a:xfrm>
                <a:off x="3056" y="1427"/>
                <a:ext cx="1233" cy="2157"/>
              </a:xfrm>
              <a:custGeom>
                <a:avLst/>
                <a:gdLst>
                  <a:gd name="T0" fmla="*/ 0 w 4933"/>
                  <a:gd name="T1" fmla="*/ 617 h 8627"/>
                  <a:gd name="T2" fmla="*/ 4933 w 4933"/>
                  <a:gd name="T3" fmla="*/ 0 h 8627"/>
                  <a:gd name="T4" fmla="*/ 4933 w 4933"/>
                  <a:gd name="T5" fmla="*/ 8627 h 8627"/>
                  <a:gd name="T6" fmla="*/ 0 w 4933"/>
                  <a:gd name="T7" fmla="*/ 617 h 8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33" h="8627">
                    <a:moveTo>
                      <a:pt x="0" y="617"/>
                    </a:moveTo>
                    <a:lnTo>
                      <a:pt x="4933" y="0"/>
                    </a:lnTo>
                    <a:lnTo>
                      <a:pt x="4933" y="8627"/>
                    </a:lnTo>
                    <a:lnTo>
                      <a:pt x="0" y="6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3056" y="1427"/>
                <a:ext cx="1233" cy="2157"/>
              </a:xfrm>
              <a:custGeom>
                <a:avLst/>
                <a:gdLst>
                  <a:gd name="T0" fmla="*/ 0 w 4933"/>
                  <a:gd name="T1" fmla="*/ 617 h 8627"/>
                  <a:gd name="T2" fmla="*/ 4933 w 4933"/>
                  <a:gd name="T3" fmla="*/ 0 h 8627"/>
                  <a:gd name="T4" fmla="*/ 4933 w 4933"/>
                  <a:gd name="T5" fmla="*/ 8627 h 8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933" h="8627">
                    <a:moveTo>
                      <a:pt x="0" y="617"/>
                    </a:moveTo>
                    <a:lnTo>
                      <a:pt x="4933" y="0"/>
                    </a:lnTo>
                    <a:lnTo>
                      <a:pt x="4933" y="8627"/>
                    </a:lnTo>
                  </a:path>
                </a:pathLst>
              </a:custGeom>
              <a:noFill/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0"/>
              <p:cNvSpPr>
                <a:spLocks/>
              </p:cNvSpPr>
              <p:nvPr/>
            </p:nvSpPr>
            <p:spPr bwMode="auto">
              <a:xfrm>
                <a:off x="3056" y="1519"/>
                <a:ext cx="1079" cy="2065"/>
              </a:xfrm>
              <a:custGeom>
                <a:avLst/>
                <a:gdLst>
                  <a:gd name="T0" fmla="*/ 0 w 4316"/>
                  <a:gd name="T1" fmla="*/ 8257 h 8257"/>
                  <a:gd name="T2" fmla="*/ 0 w 4316"/>
                  <a:gd name="T3" fmla="*/ 247 h 8257"/>
                  <a:gd name="T4" fmla="*/ 4316 w 4316"/>
                  <a:gd name="T5" fmla="*/ 0 h 8257"/>
                  <a:gd name="T6" fmla="*/ 4316 w 4316"/>
                  <a:gd name="T7" fmla="*/ 8257 h 8257"/>
                  <a:gd name="T8" fmla="*/ 0 w 4316"/>
                  <a:gd name="T9" fmla="*/ 8257 h 8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16" h="8257">
                    <a:moveTo>
                      <a:pt x="0" y="8257"/>
                    </a:moveTo>
                    <a:lnTo>
                      <a:pt x="0" y="247"/>
                    </a:lnTo>
                    <a:lnTo>
                      <a:pt x="4316" y="0"/>
                    </a:lnTo>
                    <a:lnTo>
                      <a:pt x="4316" y="8257"/>
                    </a:lnTo>
                    <a:lnTo>
                      <a:pt x="0" y="8257"/>
                    </a:lnTo>
                    <a:close/>
                  </a:path>
                </a:pathLst>
              </a:custGeom>
              <a:solidFill>
                <a:srgbClr val="BE5F00"/>
              </a:solidFill>
              <a:ln w="158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11"/>
              <p:cNvSpPr>
                <a:spLocks noChangeShapeType="1"/>
              </p:cNvSpPr>
              <p:nvPr/>
            </p:nvSpPr>
            <p:spPr bwMode="auto">
              <a:xfrm>
                <a:off x="1977" y="3584"/>
                <a:ext cx="3699" cy="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12"/>
              <p:cNvSpPr>
                <a:spLocks noChangeShapeType="1"/>
              </p:cNvSpPr>
              <p:nvPr/>
            </p:nvSpPr>
            <p:spPr bwMode="auto">
              <a:xfrm flipV="1">
                <a:off x="1977" y="872"/>
                <a:ext cx="3699" cy="555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2130" y="2316"/>
              <a:ext cx="1307" cy="1447"/>
              <a:chOff x="421" y="2340"/>
              <a:chExt cx="1307" cy="1447"/>
            </a:xfrm>
          </p:grpSpPr>
          <p:sp>
            <p:nvSpPr>
              <p:cNvPr id="8" name="Rectangle 14"/>
              <p:cNvSpPr>
                <a:spLocks noChangeArrowheads="1"/>
              </p:cNvSpPr>
              <p:nvPr/>
            </p:nvSpPr>
            <p:spPr bwMode="auto">
              <a:xfrm>
                <a:off x="809" y="2428"/>
                <a:ext cx="34" cy="70"/>
              </a:xfrm>
              <a:prstGeom prst="rect">
                <a:avLst/>
              </a:prstGeom>
              <a:solidFill>
                <a:srgbClr val="0000FF"/>
              </a:solidFill>
              <a:ln w="1587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Rectangle 15"/>
              <p:cNvSpPr>
                <a:spLocks noChangeArrowheads="1"/>
              </p:cNvSpPr>
              <p:nvPr/>
            </p:nvSpPr>
            <p:spPr bwMode="auto">
              <a:xfrm>
                <a:off x="773" y="2393"/>
                <a:ext cx="210" cy="35"/>
              </a:xfrm>
              <a:prstGeom prst="rect">
                <a:avLst/>
              </a:prstGeom>
              <a:solidFill>
                <a:srgbClr val="0000FF"/>
              </a:solidFill>
              <a:ln w="1587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16"/>
              <p:cNvSpPr>
                <a:spLocks/>
              </p:cNvSpPr>
              <p:nvPr/>
            </p:nvSpPr>
            <p:spPr bwMode="auto">
              <a:xfrm>
                <a:off x="949" y="2340"/>
                <a:ext cx="69" cy="140"/>
              </a:xfrm>
              <a:custGeom>
                <a:avLst/>
                <a:gdLst>
                  <a:gd name="T0" fmla="*/ 0 w 280"/>
                  <a:gd name="T1" fmla="*/ 279 h 559"/>
                  <a:gd name="T2" fmla="*/ 280 w 280"/>
                  <a:gd name="T3" fmla="*/ 0 h 559"/>
                  <a:gd name="T4" fmla="*/ 280 w 280"/>
                  <a:gd name="T5" fmla="*/ 559 h 559"/>
                  <a:gd name="T6" fmla="*/ 0 w 280"/>
                  <a:gd name="T7" fmla="*/ 279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0" h="559">
                    <a:moveTo>
                      <a:pt x="0" y="279"/>
                    </a:moveTo>
                    <a:lnTo>
                      <a:pt x="280" y="0"/>
                    </a:lnTo>
                    <a:lnTo>
                      <a:pt x="280" y="559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7"/>
              <p:cNvSpPr>
                <a:spLocks/>
              </p:cNvSpPr>
              <p:nvPr/>
            </p:nvSpPr>
            <p:spPr bwMode="auto">
              <a:xfrm>
                <a:off x="949" y="2340"/>
                <a:ext cx="69" cy="140"/>
              </a:xfrm>
              <a:custGeom>
                <a:avLst/>
                <a:gdLst>
                  <a:gd name="T0" fmla="*/ 0 w 280"/>
                  <a:gd name="T1" fmla="*/ 279 h 559"/>
                  <a:gd name="T2" fmla="*/ 280 w 280"/>
                  <a:gd name="T3" fmla="*/ 0 h 559"/>
                  <a:gd name="T4" fmla="*/ 280 w 280"/>
                  <a:gd name="T5" fmla="*/ 559 h 559"/>
                  <a:gd name="T6" fmla="*/ 0 w 280"/>
                  <a:gd name="T7" fmla="*/ 279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0" h="559">
                    <a:moveTo>
                      <a:pt x="0" y="279"/>
                    </a:moveTo>
                    <a:lnTo>
                      <a:pt x="280" y="0"/>
                    </a:lnTo>
                    <a:lnTo>
                      <a:pt x="280" y="559"/>
                    </a:lnTo>
                    <a:lnTo>
                      <a:pt x="0" y="279"/>
                    </a:lnTo>
                  </a:path>
                </a:pathLst>
              </a:custGeom>
              <a:noFill/>
              <a:ln w="15875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8"/>
              <p:cNvSpPr>
                <a:spLocks/>
              </p:cNvSpPr>
              <p:nvPr/>
            </p:nvSpPr>
            <p:spPr bwMode="auto">
              <a:xfrm>
                <a:off x="1022" y="2563"/>
                <a:ext cx="594" cy="444"/>
              </a:xfrm>
              <a:custGeom>
                <a:avLst/>
                <a:gdLst>
                  <a:gd name="T0" fmla="*/ 0 w 2376"/>
                  <a:gd name="T1" fmla="*/ 1777 h 1777"/>
                  <a:gd name="T2" fmla="*/ 781 w 2376"/>
                  <a:gd name="T3" fmla="*/ 0 h 1777"/>
                  <a:gd name="T4" fmla="*/ 2376 w 2376"/>
                  <a:gd name="T5" fmla="*/ 526 h 1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76" h="1777">
                    <a:moveTo>
                      <a:pt x="0" y="1777"/>
                    </a:moveTo>
                    <a:lnTo>
                      <a:pt x="781" y="0"/>
                    </a:lnTo>
                    <a:lnTo>
                      <a:pt x="2376" y="526"/>
                    </a:lnTo>
                  </a:path>
                </a:pathLst>
              </a:custGeom>
              <a:noFill/>
              <a:ln w="8096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9"/>
              <p:cNvSpPr>
                <a:spLocks/>
              </p:cNvSpPr>
              <p:nvPr/>
            </p:nvSpPr>
            <p:spPr bwMode="auto">
              <a:xfrm>
                <a:off x="422" y="2491"/>
                <a:ext cx="787" cy="788"/>
              </a:xfrm>
              <a:custGeom>
                <a:avLst/>
                <a:gdLst>
                  <a:gd name="T0" fmla="*/ 3139 w 3145"/>
                  <a:gd name="T1" fmla="*/ 1712 h 3149"/>
                  <a:gd name="T2" fmla="*/ 3116 w 3145"/>
                  <a:gd name="T3" fmla="*/ 1875 h 3149"/>
                  <a:gd name="T4" fmla="*/ 3076 w 3145"/>
                  <a:gd name="T5" fmla="*/ 2035 h 3149"/>
                  <a:gd name="T6" fmla="*/ 3019 w 3145"/>
                  <a:gd name="T7" fmla="*/ 2191 h 3149"/>
                  <a:gd name="T8" fmla="*/ 2947 w 3145"/>
                  <a:gd name="T9" fmla="*/ 2339 h 3149"/>
                  <a:gd name="T10" fmla="*/ 2859 w 3145"/>
                  <a:gd name="T11" fmla="*/ 2479 h 3149"/>
                  <a:gd name="T12" fmla="*/ 2758 w 3145"/>
                  <a:gd name="T13" fmla="*/ 2610 h 3149"/>
                  <a:gd name="T14" fmla="*/ 2643 w 3145"/>
                  <a:gd name="T15" fmla="*/ 2729 h 3149"/>
                  <a:gd name="T16" fmla="*/ 2516 w 3145"/>
                  <a:gd name="T17" fmla="*/ 2835 h 3149"/>
                  <a:gd name="T18" fmla="*/ 2379 w 3145"/>
                  <a:gd name="T19" fmla="*/ 2927 h 3149"/>
                  <a:gd name="T20" fmla="*/ 2232 w 3145"/>
                  <a:gd name="T21" fmla="*/ 3003 h 3149"/>
                  <a:gd name="T22" fmla="*/ 2080 w 3145"/>
                  <a:gd name="T23" fmla="*/ 3065 h 3149"/>
                  <a:gd name="T24" fmla="*/ 1920 w 3145"/>
                  <a:gd name="T25" fmla="*/ 3110 h 3149"/>
                  <a:gd name="T26" fmla="*/ 1757 w 3145"/>
                  <a:gd name="T27" fmla="*/ 3137 h 3149"/>
                  <a:gd name="T28" fmla="*/ 1593 w 3145"/>
                  <a:gd name="T29" fmla="*/ 3149 h 3149"/>
                  <a:gd name="T30" fmla="*/ 1429 w 3145"/>
                  <a:gd name="T31" fmla="*/ 3143 h 3149"/>
                  <a:gd name="T32" fmla="*/ 1264 w 3145"/>
                  <a:gd name="T33" fmla="*/ 3118 h 3149"/>
                  <a:gd name="T34" fmla="*/ 1105 w 3145"/>
                  <a:gd name="T35" fmla="*/ 3078 h 3149"/>
                  <a:gd name="T36" fmla="*/ 950 w 3145"/>
                  <a:gd name="T37" fmla="*/ 3020 h 3149"/>
                  <a:gd name="T38" fmla="*/ 802 w 3145"/>
                  <a:gd name="T39" fmla="*/ 2947 h 3149"/>
                  <a:gd name="T40" fmla="*/ 663 w 3145"/>
                  <a:gd name="T41" fmla="*/ 2858 h 3149"/>
                  <a:gd name="T42" fmla="*/ 533 w 3145"/>
                  <a:gd name="T43" fmla="*/ 2756 h 3149"/>
                  <a:gd name="T44" fmla="*/ 415 w 3145"/>
                  <a:gd name="T45" fmla="*/ 2641 h 3149"/>
                  <a:gd name="T46" fmla="*/ 309 w 3145"/>
                  <a:gd name="T47" fmla="*/ 2513 h 3149"/>
                  <a:gd name="T48" fmla="*/ 219 w 3145"/>
                  <a:gd name="T49" fmla="*/ 2376 h 3149"/>
                  <a:gd name="T50" fmla="*/ 142 w 3145"/>
                  <a:gd name="T51" fmla="*/ 2229 h 3149"/>
                  <a:gd name="T52" fmla="*/ 82 w 3145"/>
                  <a:gd name="T53" fmla="*/ 2075 h 3149"/>
                  <a:gd name="T54" fmla="*/ 38 w 3145"/>
                  <a:gd name="T55" fmla="*/ 1916 h 3149"/>
                  <a:gd name="T56" fmla="*/ 9 w 3145"/>
                  <a:gd name="T57" fmla="*/ 1753 h 3149"/>
                  <a:gd name="T58" fmla="*/ 0 w 3145"/>
                  <a:gd name="T59" fmla="*/ 1588 h 3149"/>
                  <a:gd name="T60" fmla="*/ 6 w 3145"/>
                  <a:gd name="T61" fmla="*/ 1422 h 3149"/>
                  <a:gd name="T62" fmla="*/ 31 w 3145"/>
                  <a:gd name="T63" fmla="*/ 1259 h 3149"/>
                  <a:gd name="T64" fmla="*/ 72 w 3145"/>
                  <a:gd name="T65" fmla="*/ 1099 h 3149"/>
                  <a:gd name="T66" fmla="*/ 131 w 3145"/>
                  <a:gd name="T67" fmla="*/ 945 h 3149"/>
                  <a:gd name="T68" fmla="*/ 204 w 3145"/>
                  <a:gd name="T69" fmla="*/ 796 h 3149"/>
                  <a:gd name="T70" fmla="*/ 294 w 3145"/>
                  <a:gd name="T71" fmla="*/ 658 h 3149"/>
                  <a:gd name="T72" fmla="*/ 396 w 3145"/>
                  <a:gd name="T73" fmla="*/ 529 h 3149"/>
                  <a:gd name="T74" fmla="*/ 512 w 3145"/>
                  <a:gd name="T75" fmla="*/ 411 h 3149"/>
                  <a:gd name="T76" fmla="*/ 641 w 3145"/>
                  <a:gd name="T77" fmla="*/ 306 h 3149"/>
                  <a:gd name="T78" fmla="*/ 778 w 3145"/>
                  <a:gd name="T79" fmla="*/ 214 h 3149"/>
                  <a:gd name="T80" fmla="*/ 924 w 3145"/>
                  <a:gd name="T81" fmla="*/ 139 h 3149"/>
                  <a:gd name="T82" fmla="*/ 1078 w 3145"/>
                  <a:gd name="T83" fmla="*/ 78 h 3149"/>
                  <a:gd name="T84" fmla="*/ 1237 w 3145"/>
                  <a:gd name="T85" fmla="*/ 36 h 3149"/>
                  <a:gd name="T86" fmla="*/ 1400 w 3145"/>
                  <a:gd name="T87" fmla="*/ 9 h 3149"/>
                  <a:gd name="T88" fmla="*/ 1566 w 3145"/>
                  <a:gd name="T89" fmla="*/ 0 h 3149"/>
                  <a:gd name="T90" fmla="*/ 1730 w 3145"/>
                  <a:gd name="T91" fmla="*/ 7 h 3149"/>
                  <a:gd name="T92" fmla="*/ 1893 w 3145"/>
                  <a:gd name="T93" fmla="*/ 32 h 3149"/>
                  <a:gd name="T94" fmla="*/ 2054 w 3145"/>
                  <a:gd name="T95" fmla="*/ 75 h 3149"/>
                  <a:gd name="T96" fmla="*/ 2208 w 3145"/>
                  <a:gd name="T97" fmla="*/ 133 h 3149"/>
                  <a:gd name="T98" fmla="*/ 2355 w 3145"/>
                  <a:gd name="T99" fmla="*/ 208 h 3149"/>
                  <a:gd name="T100" fmla="*/ 2494 w 3145"/>
                  <a:gd name="T101" fmla="*/ 297 h 3149"/>
                  <a:gd name="T102" fmla="*/ 2622 w 3145"/>
                  <a:gd name="T103" fmla="*/ 402 h 3149"/>
                  <a:gd name="T104" fmla="*/ 2740 w 3145"/>
                  <a:gd name="T105" fmla="*/ 518 h 3149"/>
                  <a:gd name="T106" fmla="*/ 2843 w 3145"/>
                  <a:gd name="T107" fmla="*/ 646 h 3149"/>
                  <a:gd name="T108" fmla="*/ 2934 w 3145"/>
                  <a:gd name="T109" fmla="*/ 785 h 3149"/>
                  <a:gd name="T110" fmla="*/ 3009 w 3145"/>
                  <a:gd name="T111" fmla="*/ 932 h 3149"/>
                  <a:gd name="T112" fmla="*/ 3068 w 3145"/>
                  <a:gd name="T113" fmla="*/ 1086 h 3149"/>
                  <a:gd name="T114" fmla="*/ 3111 w 3145"/>
                  <a:gd name="T115" fmla="*/ 1245 h 3149"/>
                  <a:gd name="T116" fmla="*/ 3137 w 3145"/>
                  <a:gd name="T117" fmla="*/ 1409 h 3149"/>
                  <a:gd name="T118" fmla="*/ 3145 w 3145"/>
                  <a:gd name="T119" fmla="*/ 1574 h 3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145" h="3149">
                    <a:moveTo>
                      <a:pt x="3145" y="1574"/>
                    </a:moveTo>
                    <a:lnTo>
                      <a:pt x="3145" y="1602"/>
                    </a:lnTo>
                    <a:lnTo>
                      <a:pt x="3145" y="1629"/>
                    </a:lnTo>
                    <a:lnTo>
                      <a:pt x="3143" y="1656"/>
                    </a:lnTo>
                    <a:lnTo>
                      <a:pt x="3141" y="1684"/>
                    </a:lnTo>
                    <a:lnTo>
                      <a:pt x="3139" y="1712"/>
                    </a:lnTo>
                    <a:lnTo>
                      <a:pt x="3137" y="1739"/>
                    </a:lnTo>
                    <a:lnTo>
                      <a:pt x="3133" y="1766"/>
                    </a:lnTo>
                    <a:lnTo>
                      <a:pt x="3130" y="1794"/>
                    </a:lnTo>
                    <a:lnTo>
                      <a:pt x="3125" y="1821"/>
                    </a:lnTo>
                    <a:lnTo>
                      <a:pt x="3121" y="1848"/>
                    </a:lnTo>
                    <a:lnTo>
                      <a:pt x="3116" y="1875"/>
                    </a:lnTo>
                    <a:lnTo>
                      <a:pt x="3111" y="1902"/>
                    </a:lnTo>
                    <a:lnTo>
                      <a:pt x="3105" y="1929"/>
                    </a:lnTo>
                    <a:lnTo>
                      <a:pt x="3098" y="1956"/>
                    </a:lnTo>
                    <a:lnTo>
                      <a:pt x="3092" y="1982"/>
                    </a:lnTo>
                    <a:lnTo>
                      <a:pt x="3084" y="2010"/>
                    </a:lnTo>
                    <a:lnTo>
                      <a:pt x="3076" y="2035"/>
                    </a:lnTo>
                    <a:lnTo>
                      <a:pt x="3068" y="2063"/>
                    </a:lnTo>
                    <a:lnTo>
                      <a:pt x="3059" y="2088"/>
                    </a:lnTo>
                    <a:lnTo>
                      <a:pt x="3050" y="2114"/>
                    </a:lnTo>
                    <a:lnTo>
                      <a:pt x="3040" y="2140"/>
                    </a:lnTo>
                    <a:lnTo>
                      <a:pt x="3029" y="2166"/>
                    </a:lnTo>
                    <a:lnTo>
                      <a:pt x="3019" y="2191"/>
                    </a:lnTo>
                    <a:lnTo>
                      <a:pt x="3009" y="2216"/>
                    </a:lnTo>
                    <a:lnTo>
                      <a:pt x="2997" y="2241"/>
                    </a:lnTo>
                    <a:lnTo>
                      <a:pt x="2985" y="2266"/>
                    </a:lnTo>
                    <a:lnTo>
                      <a:pt x="2973" y="2291"/>
                    </a:lnTo>
                    <a:lnTo>
                      <a:pt x="2960" y="2315"/>
                    </a:lnTo>
                    <a:lnTo>
                      <a:pt x="2947" y="2339"/>
                    </a:lnTo>
                    <a:lnTo>
                      <a:pt x="2934" y="2364"/>
                    </a:lnTo>
                    <a:lnTo>
                      <a:pt x="2919" y="2387"/>
                    </a:lnTo>
                    <a:lnTo>
                      <a:pt x="2905" y="2410"/>
                    </a:lnTo>
                    <a:lnTo>
                      <a:pt x="2890" y="2434"/>
                    </a:lnTo>
                    <a:lnTo>
                      <a:pt x="2875" y="2457"/>
                    </a:lnTo>
                    <a:lnTo>
                      <a:pt x="2859" y="2479"/>
                    </a:lnTo>
                    <a:lnTo>
                      <a:pt x="2843" y="2502"/>
                    </a:lnTo>
                    <a:lnTo>
                      <a:pt x="2826" y="2524"/>
                    </a:lnTo>
                    <a:lnTo>
                      <a:pt x="2809" y="2546"/>
                    </a:lnTo>
                    <a:lnTo>
                      <a:pt x="2793" y="2567"/>
                    </a:lnTo>
                    <a:lnTo>
                      <a:pt x="2776" y="2589"/>
                    </a:lnTo>
                    <a:lnTo>
                      <a:pt x="2758" y="2610"/>
                    </a:lnTo>
                    <a:lnTo>
                      <a:pt x="2740" y="2630"/>
                    </a:lnTo>
                    <a:lnTo>
                      <a:pt x="2720" y="2651"/>
                    </a:lnTo>
                    <a:lnTo>
                      <a:pt x="2702" y="2670"/>
                    </a:lnTo>
                    <a:lnTo>
                      <a:pt x="2683" y="2690"/>
                    </a:lnTo>
                    <a:lnTo>
                      <a:pt x="2662" y="2709"/>
                    </a:lnTo>
                    <a:lnTo>
                      <a:pt x="2643" y="2729"/>
                    </a:lnTo>
                    <a:lnTo>
                      <a:pt x="2622" y="2747"/>
                    </a:lnTo>
                    <a:lnTo>
                      <a:pt x="2601" y="2765"/>
                    </a:lnTo>
                    <a:lnTo>
                      <a:pt x="2580" y="2783"/>
                    </a:lnTo>
                    <a:lnTo>
                      <a:pt x="2560" y="2800"/>
                    </a:lnTo>
                    <a:lnTo>
                      <a:pt x="2538" y="2818"/>
                    </a:lnTo>
                    <a:lnTo>
                      <a:pt x="2516" y="2835"/>
                    </a:lnTo>
                    <a:lnTo>
                      <a:pt x="2494" y="2850"/>
                    </a:lnTo>
                    <a:lnTo>
                      <a:pt x="2472" y="2867"/>
                    </a:lnTo>
                    <a:lnTo>
                      <a:pt x="2448" y="2883"/>
                    </a:lnTo>
                    <a:lnTo>
                      <a:pt x="2425" y="2897"/>
                    </a:lnTo>
                    <a:lnTo>
                      <a:pt x="2402" y="2912"/>
                    </a:lnTo>
                    <a:lnTo>
                      <a:pt x="2379" y="2927"/>
                    </a:lnTo>
                    <a:lnTo>
                      <a:pt x="2355" y="2941"/>
                    </a:lnTo>
                    <a:lnTo>
                      <a:pt x="2331" y="2954"/>
                    </a:lnTo>
                    <a:lnTo>
                      <a:pt x="2306" y="2967"/>
                    </a:lnTo>
                    <a:lnTo>
                      <a:pt x="2283" y="2980"/>
                    </a:lnTo>
                    <a:lnTo>
                      <a:pt x="2257" y="2991"/>
                    </a:lnTo>
                    <a:lnTo>
                      <a:pt x="2232" y="3003"/>
                    </a:lnTo>
                    <a:lnTo>
                      <a:pt x="2208" y="3015"/>
                    </a:lnTo>
                    <a:lnTo>
                      <a:pt x="2182" y="3026"/>
                    </a:lnTo>
                    <a:lnTo>
                      <a:pt x="2157" y="3037"/>
                    </a:lnTo>
                    <a:lnTo>
                      <a:pt x="2131" y="3046"/>
                    </a:lnTo>
                    <a:lnTo>
                      <a:pt x="2106" y="3056"/>
                    </a:lnTo>
                    <a:lnTo>
                      <a:pt x="2080" y="3065"/>
                    </a:lnTo>
                    <a:lnTo>
                      <a:pt x="2054" y="3074"/>
                    </a:lnTo>
                    <a:lnTo>
                      <a:pt x="2027" y="3082"/>
                    </a:lnTo>
                    <a:lnTo>
                      <a:pt x="2001" y="3090"/>
                    </a:lnTo>
                    <a:lnTo>
                      <a:pt x="1974" y="3097"/>
                    </a:lnTo>
                    <a:lnTo>
                      <a:pt x="1948" y="3104"/>
                    </a:lnTo>
                    <a:lnTo>
                      <a:pt x="1920" y="3110"/>
                    </a:lnTo>
                    <a:lnTo>
                      <a:pt x="1893" y="3115"/>
                    </a:lnTo>
                    <a:lnTo>
                      <a:pt x="1866" y="3121"/>
                    </a:lnTo>
                    <a:lnTo>
                      <a:pt x="1839" y="3126"/>
                    </a:lnTo>
                    <a:lnTo>
                      <a:pt x="1812" y="3131"/>
                    </a:lnTo>
                    <a:lnTo>
                      <a:pt x="1785" y="3135"/>
                    </a:lnTo>
                    <a:lnTo>
                      <a:pt x="1757" y="3137"/>
                    </a:lnTo>
                    <a:lnTo>
                      <a:pt x="1730" y="3141"/>
                    </a:lnTo>
                    <a:lnTo>
                      <a:pt x="1703" y="3144"/>
                    </a:lnTo>
                    <a:lnTo>
                      <a:pt x="1676" y="3145"/>
                    </a:lnTo>
                    <a:lnTo>
                      <a:pt x="1649" y="3146"/>
                    </a:lnTo>
                    <a:lnTo>
                      <a:pt x="1620" y="3148"/>
                    </a:lnTo>
                    <a:lnTo>
                      <a:pt x="1593" y="3149"/>
                    </a:lnTo>
                    <a:lnTo>
                      <a:pt x="1566" y="3149"/>
                    </a:lnTo>
                    <a:lnTo>
                      <a:pt x="1537" y="3149"/>
                    </a:lnTo>
                    <a:lnTo>
                      <a:pt x="1510" y="3148"/>
                    </a:lnTo>
                    <a:lnTo>
                      <a:pt x="1483" y="3146"/>
                    </a:lnTo>
                    <a:lnTo>
                      <a:pt x="1456" y="3145"/>
                    </a:lnTo>
                    <a:lnTo>
                      <a:pt x="1429" y="3143"/>
                    </a:lnTo>
                    <a:lnTo>
                      <a:pt x="1400" y="3140"/>
                    </a:lnTo>
                    <a:lnTo>
                      <a:pt x="1373" y="3136"/>
                    </a:lnTo>
                    <a:lnTo>
                      <a:pt x="1346" y="3132"/>
                    </a:lnTo>
                    <a:lnTo>
                      <a:pt x="1319" y="3128"/>
                    </a:lnTo>
                    <a:lnTo>
                      <a:pt x="1292" y="3123"/>
                    </a:lnTo>
                    <a:lnTo>
                      <a:pt x="1264" y="3118"/>
                    </a:lnTo>
                    <a:lnTo>
                      <a:pt x="1237" y="3113"/>
                    </a:lnTo>
                    <a:lnTo>
                      <a:pt x="1211" y="3106"/>
                    </a:lnTo>
                    <a:lnTo>
                      <a:pt x="1184" y="3100"/>
                    </a:lnTo>
                    <a:lnTo>
                      <a:pt x="1157" y="3093"/>
                    </a:lnTo>
                    <a:lnTo>
                      <a:pt x="1131" y="3086"/>
                    </a:lnTo>
                    <a:lnTo>
                      <a:pt x="1105" y="3078"/>
                    </a:lnTo>
                    <a:lnTo>
                      <a:pt x="1078" y="3069"/>
                    </a:lnTo>
                    <a:lnTo>
                      <a:pt x="1052" y="3060"/>
                    </a:lnTo>
                    <a:lnTo>
                      <a:pt x="1026" y="3051"/>
                    </a:lnTo>
                    <a:lnTo>
                      <a:pt x="1000" y="3042"/>
                    </a:lnTo>
                    <a:lnTo>
                      <a:pt x="976" y="3031"/>
                    </a:lnTo>
                    <a:lnTo>
                      <a:pt x="950" y="3020"/>
                    </a:lnTo>
                    <a:lnTo>
                      <a:pt x="925" y="3009"/>
                    </a:lnTo>
                    <a:lnTo>
                      <a:pt x="899" y="2998"/>
                    </a:lnTo>
                    <a:lnTo>
                      <a:pt x="875" y="2986"/>
                    </a:lnTo>
                    <a:lnTo>
                      <a:pt x="850" y="2973"/>
                    </a:lnTo>
                    <a:lnTo>
                      <a:pt x="826" y="2960"/>
                    </a:lnTo>
                    <a:lnTo>
                      <a:pt x="802" y="2947"/>
                    </a:lnTo>
                    <a:lnTo>
                      <a:pt x="778" y="2933"/>
                    </a:lnTo>
                    <a:lnTo>
                      <a:pt x="754" y="2919"/>
                    </a:lnTo>
                    <a:lnTo>
                      <a:pt x="731" y="2905"/>
                    </a:lnTo>
                    <a:lnTo>
                      <a:pt x="708" y="2889"/>
                    </a:lnTo>
                    <a:lnTo>
                      <a:pt x="685" y="2875"/>
                    </a:lnTo>
                    <a:lnTo>
                      <a:pt x="663" y="2858"/>
                    </a:lnTo>
                    <a:lnTo>
                      <a:pt x="641" y="2842"/>
                    </a:lnTo>
                    <a:lnTo>
                      <a:pt x="619" y="2826"/>
                    </a:lnTo>
                    <a:lnTo>
                      <a:pt x="597" y="2809"/>
                    </a:lnTo>
                    <a:lnTo>
                      <a:pt x="575" y="2792"/>
                    </a:lnTo>
                    <a:lnTo>
                      <a:pt x="554" y="2774"/>
                    </a:lnTo>
                    <a:lnTo>
                      <a:pt x="533" y="2756"/>
                    </a:lnTo>
                    <a:lnTo>
                      <a:pt x="512" y="2738"/>
                    </a:lnTo>
                    <a:lnTo>
                      <a:pt x="492" y="2718"/>
                    </a:lnTo>
                    <a:lnTo>
                      <a:pt x="472" y="2700"/>
                    </a:lnTo>
                    <a:lnTo>
                      <a:pt x="453" y="2681"/>
                    </a:lnTo>
                    <a:lnTo>
                      <a:pt x="434" y="2660"/>
                    </a:lnTo>
                    <a:lnTo>
                      <a:pt x="415" y="2641"/>
                    </a:lnTo>
                    <a:lnTo>
                      <a:pt x="396" y="2620"/>
                    </a:lnTo>
                    <a:lnTo>
                      <a:pt x="378" y="2599"/>
                    </a:lnTo>
                    <a:lnTo>
                      <a:pt x="361" y="2579"/>
                    </a:lnTo>
                    <a:lnTo>
                      <a:pt x="343" y="2557"/>
                    </a:lnTo>
                    <a:lnTo>
                      <a:pt x="326" y="2535"/>
                    </a:lnTo>
                    <a:lnTo>
                      <a:pt x="309" y="2513"/>
                    </a:lnTo>
                    <a:lnTo>
                      <a:pt x="294" y="2491"/>
                    </a:lnTo>
                    <a:lnTo>
                      <a:pt x="278" y="2469"/>
                    </a:lnTo>
                    <a:lnTo>
                      <a:pt x="263" y="2445"/>
                    </a:lnTo>
                    <a:lnTo>
                      <a:pt x="247" y="2422"/>
                    </a:lnTo>
                    <a:lnTo>
                      <a:pt x="233" y="2399"/>
                    </a:lnTo>
                    <a:lnTo>
                      <a:pt x="219" y="2376"/>
                    </a:lnTo>
                    <a:lnTo>
                      <a:pt x="204" y="2351"/>
                    </a:lnTo>
                    <a:lnTo>
                      <a:pt x="192" y="2328"/>
                    </a:lnTo>
                    <a:lnTo>
                      <a:pt x="179" y="2303"/>
                    </a:lnTo>
                    <a:lnTo>
                      <a:pt x="166" y="2279"/>
                    </a:lnTo>
                    <a:lnTo>
                      <a:pt x="154" y="2254"/>
                    </a:lnTo>
                    <a:lnTo>
                      <a:pt x="142" y="2229"/>
                    </a:lnTo>
                    <a:lnTo>
                      <a:pt x="131" y="2204"/>
                    </a:lnTo>
                    <a:lnTo>
                      <a:pt x="120" y="2179"/>
                    </a:lnTo>
                    <a:lnTo>
                      <a:pt x="110" y="2153"/>
                    </a:lnTo>
                    <a:lnTo>
                      <a:pt x="100" y="2127"/>
                    </a:lnTo>
                    <a:lnTo>
                      <a:pt x="91" y="2101"/>
                    </a:lnTo>
                    <a:lnTo>
                      <a:pt x="82" y="2075"/>
                    </a:lnTo>
                    <a:lnTo>
                      <a:pt x="72" y="2048"/>
                    </a:lnTo>
                    <a:lnTo>
                      <a:pt x="65" y="2022"/>
                    </a:lnTo>
                    <a:lnTo>
                      <a:pt x="57" y="1997"/>
                    </a:lnTo>
                    <a:lnTo>
                      <a:pt x="50" y="1969"/>
                    </a:lnTo>
                    <a:lnTo>
                      <a:pt x="43" y="1942"/>
                    </a:lnTo>
                    <a:lnTo>
                      <a:pt x="38" y="1916"/>
                    </a:lnTo>
                    <a:lnTo>
                      <a:pt x="31" y="1889"/>
                    </a:lnTo>
                    <a:lnTo>
                      <a:pt x="26" y="1862"/>
                    </a:lnTo>
                    <a:lnTo>
                      <a:pt x="21" y="1835"/>
                    </a:lnTo>
                    <a:lnTo>
                      <a:pt x="17" y="1808"/>
                    </a:lnTo>
                    <a:lnTo>
                      <a:pt x="13" y="1781"/>
                    </a:lnTo>
                    <a:lnTo>
                      <a:pt x="9" y="1753"/>
                    </a:lnTo>
                    <a:lnTo>
                      <a:pt x="6" y="1725"/>
                    </a:lnTo>
                    <a:lnTo>
                      <a:pt x="4" y="1698"/>
                    </a:lnTo>
                    <a:lnTo>
                      <a:pt x="3" y="1671"/>
                    </a:lnTo>
                    <a:lnTo>
                      <a:pt x="1" y="1643"/>
                    </a:lnTo>
                    <a:lnTo>
                      <a:pt x="0" y="1615"/>
                    </a:lnTo>
                    <a:lnTo>
                      <a:pt x="0" y="1588"/>
                    </a:lnTo>
                    <a:lnTo>
                      <a:pt x="0" y="1561"/>
                    </a:lnTo>
                    <a:lnTo>
                      <a:pt x="0" y="1532"/>
                    </a:lnTo>
                    <a:lnTo>
                      <a:pt x="1" y="1505"/>
                    </a:lnTo>
                    <a:lnTo>
                      <a:pt x="3" y="1478"/>
                    </a:lnTo>
                    <a:lnTo>
                      <a:pt x="4" y="1451"/>
                    </a:lnTo>
                    <a:lnTo>
                      <a:pt x="6" y="1422"/>
                    </a:lnTo>
                    <a:lnTo>
                      <a:pt x="9" y="1395"/>
                    </a:lnTo>
                    <a:lnTo>
                      <a:pt x="13" y="1368"/>
                    </a:lnTo>
                    <a:lnTo>
                      <a:pt x="17" y="1341"/>
                    </a:lnTo>
                    <a:lnTo>
                      <a:pt x="21" y="1314"/>
                    </a:lnTo>
                    <a:lnTo>
                      <a:pt x="26" y="1286"/>
                    </a:lnTo>
                    <a:lnTo>
                      <a:pt x="31" y="1259"/>
                    </a:lnTo>
                    <a:lnTo>
                      <a:pt x="38" y="1232"/>
                    </a:lnTo>
                    <a:lnTo>
                      <a:pt x="43" y="1205"/>
                    </a:lnTo>
                    <a:lnTo>
                      <a:pt x="50" y="1179"/>
                    </a:lnTo>
                    <a:lnTo>
                      <a:pt x="57" y="1152"/>
                    </a:lnTo>
                    <a:lnTo>
                      <a:pt x="65" y="1126"/>
                    </a:lnTo>
                    <a:lnTo>
                      <a:pt x="72" y="1099"/>
                    </a:lnTo>
                    <a:lnTo>
                      <a:pt x="82" y="1073"/>
                    </a:lnTo>
                    <a:lnTo>
                      <a:pt x="91" y="1047"/>
                    </a:lnTo>
                    <a:lnTo>
                      <a:pt x="100" y="1021"/>
                    </a:lnTo>
                    <a:lnTo>
                      <a:pt x="110" y="995"/>
                    </a:lnTo>
                    <a:lnTo>
                      <a:pt x="120" y="970"/>
                    </a:lnTo>
                    <a:lnTo>
                      <a:pt x="131" y="945"/>
                    </a:lnTo>
                    <a:lnTo>
                      <a:pt x="142" y="919"/>
                    </a:lnTo>
                    <a:lnTo>
                      <a:pt x="154" y="895"/>
                    </a:lnTo>
                    <a:lnTo>
                      <a:pt x="166" y="870"/>
                    </a:lnTo>
                    <a:lnTo>
                      <a:pt x="179" y="845"/>
                    </a:lnTo>
                    <a:lnTo>
                      <a:pt x="192" y="821"/>
                    </a:lnTo>
                    <a:lnTo>
                      <a:pt x="204" y="796"/>
                    </a:lnTo>
                    <a:lnTo>
                      <a:pt x="219" y="773"/>
                    </a:lnTo>
                    <a:lnTo>
                      <a:pt x="233" y="750"/>
                    </a:lnTo>
                    <a:lnTo>
                      <a:pt x="247" y="726"/>
                    </a:lnTo>
                    <a:lnTo>
                      <a:pt x="263" y="703"/>
                    </a:lnTo>
                    <a:lnTo>
                      <a:pt x="277" y="680"/>
                    </a:lnTo>
                    <a:lnTo>
                      <a:pt x="294" y="658"/>
                    </a:lnTo>
                    <a:lnTo>
                      <a:pt x="309" y="635"/>
                    </a:lnTo>
                    <a:lnTo>
                      <a:pt x="326" y="613"/>
                    </a:lnTo>
                    <a:lnTo>
                      <a:pt x="343" y="592"/>
                    </a:lnTo>
                    <a:lnTo>
                      <a:pt x="361" y="570"/>
                    </a:lnTo>
                    <a:lnTo>
                      <a:pt x="378" y="549"/>
                    </a:lnTo>
                    <a:lnTo>
                      <a:pt x="396" y="529"/>
                    </a:lnTo>
                    <a:lnTo>
                      <a:pt x="415" y="508"/>
                    </a:lnTo>
                    <a:lnTo>
                      <a:pt x="434" y="487"/>
                    </a:lnTo>
                    <a:lnTo>
                      <a:pt x="453" y="468"/>
                    </a:lnTo>
                    <a:lnTo>
                      <a:pt x="472" y="448"/>
                    </a:lnTo>
                    <a:lnTo>
                      <a:pt x="492" y="429"/>
                    </a:lnTo>
                    <a:lnTo>
                      <a:pt x="512" y="411"/>
                    </a:lnTo>
                    <a:lnTo>
                      <a:pt x="533" y="393"/>
                    </a:lnTo>
                    <a:lnTo>
                      <a:pt x="554" y="375"/>
                    </a:lnTo>
                    <a:lnTo>
                      <a:pt x="575" y="357"/>
                    </a:lnTo>
                    <a:lnTo>
                      <a:pt x="597" y="340"/>
                    </a:lnTo>
                    <a:lnTo>
                      <a:pt x="619" y="323"/>
                    </a:lnTo>
                    <a:lnTo>
                      <a:pt x="641" y="306"/>
                    </a:lnTo>
                    <a:lnTo>
                      <a:pt x="663" y="289"/>
                    </a:lnTo>
                    <a:lnTo>
                      <a:pt x="685" y="274"/>
                    </a:lnTo>
                    <a:lnTo>
                      <a:pt x="708" y="258"/>
                    </a:lnTo>
                    <a:lnTo>
                      <a:pt x="731" y="244"/>
                    </a:lnTo>
                    <a:lnTo>
                      <a:pt x="754" y="228"/>
                    </a:lnTo>
                    <a:lnTo>
                      <a:pt x="778" y="214"/>
                    </a:lnTo>
                    <a:lnTo>
                      <a:pt x="802" y="201"/>
                    </a:lnTo>
                    <a:lnTo>
                      <a:pt x="826" y="188"/>
                    </a:lnTo>
                    <a:lnTo>
                      <a:pt x="850" y="175"/>
                    </a:lnTo>
                    <a:lnTo>
                      <a:pt x="875" y="163"/>
                    </a:lnTo>
                    <a:lnTo>
                      <a:pt x="899" y="151"/>
                    </a:lnTo>
                    <a:lnTo>
                      <a:pt x="924" y="139"/>
                    </a:lnTo>
                    <a:lnTo>
                      <a:pt x="950" y="128"/>
                    </a:lnTo>
                    <a:lnTo>
                      <a:pt x="976" y="117"/>
                    </a:lnTo>
                    <a:lnTo>
                      <a:pt x="1000" y="107"/>
                    </a:lnTo>
                    <a:lnTo>
                      <a:pt x="1026" y="97"/>
                    </a:lnTo>
                    <a:lnTo>
                      <a:pt x="1052" y="87"/>
                    </a:lnTo>
                    <a:lnTo>
                      <a:pt x="1078" y="78"/>
                    </a:lnTo>
                    <a:lnTo>
                      <a:pt x="1105" y="71"/>
                    </a:lnTo>
                    <a:lnTo>
                      <a:pt x="1131" y="63"/>
                    </a:lnTo>
                    <a:lnTo>
                      <a:pt x="1157" y="55"/>
                    </a:lnTo>
                    <a:lnTo>
                      <a:pt x="1184" y="47"/>
                    </a:lnTo>
                    <a:lnTo>
                      <a:pt x="1211" y="41"/>
                    </a:lnTo>
                    <a:lnTo>
                      <a:pt x="1237" y="36"/>
                    </a:lnTo>
                    <a:lnTo>
                      <a:pt x="1264" y="29"/>
                    </a:lnTo>
                    <a:lnTo>
                      <a:pt x="1292" y="24"/>
                    </a:lnTo>
                    <a:lnTo>
                      <a:pt x="1319" y="20"/>
                    </a:lnTo>
                    <a:lnTo>
                      <a:pt x="1346" y="15"/>
                    </a:lnTo>
                    <a:lnTo>
                      <a:pt x="1373" y="12"/>
                    </a:lnTo>
                    <a:lnTo>
                      <a:pt x="1400" y="9"/>
                    </a:lnTo>
                    <a:lnTo>
                      <a:pt x="1427" y="6"/>
                    </a:lnTo>
                    <a:lnTo>
                      <a:pt x="1456" y="3"/>
                    </a:lnTo>
                    <a:lnTo>
                      <a:pt x="1483" y="2"/>
                    </a:lnTo>
                    <a:lnTo>
                      <a:pt x="1510" y="1"/>
                    </a:lnTo>
                    <a:lnTo>
                      <a:pt x="1537" y="0"/>
                    </a:lnTo>
                    <a:lnTo>
                      <a:pt x="1566" y="0"/>
                    </a:lnTo>
                    <a:lnTo>
                      <a:pt x="1593" y="0"/>
                    </a:lnTo>
                    <a:lnTo>
                      <a:pt x="1620" y="0"/>
                    </a:lnTo>
                    <a:lnTo>
                      <a:pt x="1647" y="1"/>
                    </a:lnTo>
                    <a:lnTo>
                      <a:pt x="1676" y="2"/>
                    </a:lnTo>
                    <a:lnTo>
                      <a:pt x="1703" y="5"/>
                    </a:lnTo>
                    <a:lnTo>
                      <a:pt x="1730" y="7"/>
                    </a:lnTo>
                    <a:lnTo>
                      <a:pt x="1757" y="10"/>
                    </a:lnTo>
                    <a:lnTo>
                      <a:pt x="1785" y="14"/>
                    </a:lnTo>
                    <a:lnTo>
                      <a:pt x="1812" y="18"/>
                    </a:lnTo>
                    <a:lnTo>
                      <a:pt x="1839" y="22"/>
                    </a:lnTo>
                    <a:lnTo>
                      <a:pt x="1866" y="27"/>
                    </a:lnTo>
                    <a:lnTo>
                      <a:pt x="1893" y="32"/>
                    </a:lnTo>
                    <a:lnTo>
                      <a:pt x="1920" y="38"/>
                    </a:lnTo>
                    <a:lnTo>
                      <a:pt x="1948" y="45"/>
                    </a:lnTo>
                    <a:lnTo>
                      <a:pt x="1974" y="51"/>
                    </a:lnTo>
                    <a:lnTo>
                      <a:pt x="2001" y="59"/>
                    </a:lnTo>
                    <a:lnTo>
                      <a:pt x="2027" y="67"/>
                    </a:lnTo>
                    <a:lnTo>
                      <a:pt x="2054" y="75"/>
                    </a:lnTo>
                    <a:lnTo>
                      <a:pt x="2080" y="84"/>
                    </a:lnTo>
                    <a:lnTo>
                      <a:pt x="2106" y="93"/>
                    </a:lnTo>
                    <a:lnTo>
                      <a:pt x="2131" y="102"/>
                    </a:lnTo>
                    <a:lnTo>
                      <a:pt x="2157" y="112"/>
                    </a:lnTo>
                    <a:lnTo>
                      <a:pt x="2182" y="122"/>
                    </a:lnTo>
                    <a:lnTo>
                      <a:pt x="2208" y="133"/>
                    </a:lnTo>
                    <a:lnTo>
                      <a:pt x="2232" y="144"/>
                    </a:lnTo>
                    <a:lnTo>
                      <a:pt x="2257" y="156"/>
                    </a:lnTo>
                    <a:lnTo>
                      <a:pt x="2282" y="169"/>
                    </a:lnTo>
                    <a:lnTo>
                      <a:pt x="2306" y="182"/>
                    </a:lnTo>
                    <a:lnTo>
                      <a:pt x="2331" y="195"/>
                    </a:lnTo>
                    <a:lnTo>
                      <a:pt x="2355" y="208"/>
                    </a:lnTo>
                    <a:lnTo>
                      <a:pt x="2379" y="222"/>
                    </a:lnTo>
                    <a:lnTo>
                      <a:pt x="2402" y="236"/>
                    </a:lnTo>
                    <a:lnTo>
                      <a:pt x="2425" y="250"/>
                    </a:lnTo>
                    <a:lnTo>
                      <a:pt x="2448" y="266"/>
                    </a:lnTo>
                    <a:lnTo>
                      <a:pt x="2470" y="282"/>
                    </a:lnTo>
                    <a:lnTo>
                      <a:pt x="2494" y="297"/>
                    </a:lnTo>
                    <a:lnTo>
                      <a:pt x="2516" y="314"/>
                    </a:lnTo>
                    <a:lnTo>
                      <a:pt x="2538" y="331"/>
                    </a:lnTo>
                    <a:lnTo>
                      <a:pt x="2560" y="347"/>
                    </a:lnTo>
                    <a:lnTo>
                      <a:pt x="2580" y="366"/>
                    </a:lnTo>
                    <a:lnTo>
                      <a:pt x="2601" y="384"/>
                    </a:lnTo>
                    <a:lnTo>
                      <a:pt x="2622" y="402"/>
                    </a:lnTo>
                    <a:lnTo>
                      <a:pt x="2643" y="420"/>
                    </a:lnTo>
                    <a:lnTo>
                      <a:pt x="2662" y="439"/>
                    </a:lnTo>
                    <a:lnTo>
                      <a:pt x="2683" y="457"/>
                    </a:lnTo>
                    <a:lnTo>
                      <a:pt x="2702" y="478"/>
                    </a:lnTo>
                    <a:lnTo>
                      <a:pt x="2720" y="498"/>
                    </a:lnTo>
                    <a:lnTo>
                      <a:pt x="2740" y="518"/>
                    </a:lnTo>
                    <a:lnTo>
                      <a:pt x="2758" y="539"/>
                    </a:lnTo>
                    <a:lnTo>
                      <a:pt x="2776" y="560"/>
                    </a:lnTo>
                    <a:lnTo>
                      <a:pt x="2793" y="580"/>
                    </a:lnTo>
                    <a:lnTo>
                      <a:pt x="2809" y="602"/>
                    </a:lnTo>
                    <a:lnTo>
                      <a:pt x="2826" y="624"/>
                    </a:lnTo>
                    <a:lnTo>
                      <a:pt x="2843" y="646"/>
                    </a:lnTo>
                    <a:lnTo>
                      <a:pt x="2859" y="668"/>
                    </a:lnTo>
                    <a:lnTo>
                      <a:pt x="2875" y="692"/>
                    </a:lnTo>
                    <a:lnTo>
                      <a:pt x="2890" y="715"/>
                    </a:lnTo>
                    <a:lnTo>
                      <a:pt x="2905" y="737"/>
                    </a:lnTo>
                    <a:lnTo>
                      <a:pt x="2919" y="761"/>
                    </a:lnTo>
                    <a:lnTo>
                      <a:pt x="2934" y="785"/>
                    </a:lnTo>
                    <a:lnTo>
                      <a:pt x="2947" y="809"/>
                    </a:lnTo>
                    <a:lnTo>
                      <a:pt x="2960" y="833"/>
                    </a:lnTo>
                    <a:lnTo>
                      <a:pt x="2973" y="857"/>
                    </a:lnTo>
                    <a:lnTo>
                      <a:pt x="2985" y="882"/>
                    </a:lnTo>
                    <a:lnTo>
                      <a:pt x="2997" y="906"/>
                    </a:lnTo>
                    <a:lnTo>
                      <a:pt x="3009" y="932"/>
                    </a:lnTo>
                    <a:lnTo>
                      <a:pt x="3019" y="957"/>
                    </a:lnTo>
                    <a:lnTo>
                      <a:pt x="3029" y="983"/>
                    </a:lnTo>
                    <a:lnTo>
                      <a:pt x="3040" y="1008"/>
                    </a:lnTo>
                    <a:lnTo>
                      <a:pt x="3050" y="1034"/>
                    </a:lnTo>
                    <a:lnTo>
                      <a:pt x="3059" y="1060"/>
                    </a:lnTo>
                    <a:lnTo>
                      <a:pt x="3068" y="1086"/>
                    </a:lnTo>
                    <a:lnTo>
                      <a:pt x="3076" y="1112"/>
                    </a:lnTo>
                    <a:lnTo>
                      <a:pt x="3084" y="1139"/>
                    </a:lnTo>
                    <a:lnTo>
                      <a:pt x="3092" y="1165"/>
                    </a:lnTo>
                    <a:lnTo>
                      <a:pt x="3098" y="1192"/>
                    </a:lnTo>
                    <a:lnTo>
                      <a:pt x="3105" y="1219"/>
                    </a:lnTo>
                    <a:lnTo>
                      <a:pt x="3111" y="1245"/>
                    </a:lnTo>
                    <a:lnTo>
                      <a:pt x="3116" y="1272"/>
                    </a:lnTo>
                    <a:lnTo>
                      <a:pt x="3121" y="1299"/>
                    </a:lnTo>
                    <a:lnTo>
                      <a:pt x="3125" y="1327"/>
                    </a:lnTo>
                    <a:lnTo>
                      <a:pt x="3130" y="1354"/>
                    </a:lnTo>
                    <a:lnTo>
                      <a:pt x="3133" y="1382"/>
                    </a:lnTo>
                    <a:lnTo>
                      <a:pt x="3137" y="1409"/>
                    </a:lnTo>
                    <a:lnTo>
                      <a:pt x="3139" y="1437"/>
                    </a:lnTo>
                    <a:lnTo>
                      <a:pt x="3141" y="1464"/>
                    </a:lnTo>
                    <a:lnTo>
                      <a:pt x="3143" y="1491"/>
                    </a:lnTo>
                    <a:lnTo>
                      <a:pt x="3145" y="1519"/>
                    </a:lnTo>
                    <a:lnTo>
                      <a:pt x="3145" y="1546"/>
                    </a:lnTo>
                    <a:lnTo>
                      <a:pt x="3145" y="1574"/>
                    </a:lnTo>
                    <a:close/>
                  </a:path>
                </a:pathLst>
              </a:custGeom>
              <a:solidFill>
                <a:srgbClr val="FFFFFF"/>
              </a:solidFill>
              <a:ln w="8096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Oval 20"/>
              <p:cNvSpPr>
                <a:spLocks noChangeArrowheads="1"/>
              </p:cNvSpPr>
              <p:nvPr/>
            </p:nvSpPr>
            <p:spPr bwMode="auto">
              <a:xfrm>
                <a:off x="428" y="3557"/>
                <a:ext cx="230" cy="230"/>
              </a:xfrm>
              <a:prstGeom prst="ellipse">
                <a:avLst/>
              </a:prstGeom>
              <a:solidFill>
                <a:srgbClr val="0000FF"/>
              </a:solidFill>
              <a:ln w="158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Oval 21"/>
              <p:cNvSpPr>
                <a:spLocks noChangeArrowheads="1"/>
              </p:cNvSpPr>
              <p:nvPr/>
            </p:nvSpPr>
            <p:spPr bwMode="auto">
              <a:xfrm>
                <a:off x="714" y="3557"/>
                <a:ext cx="230" cy="230"/>
              </a:xfrm>
              <a:prstGeom prst="ellipse">
                <a:avLst/>
              </a:prstGeom>
              <a:solidFill>
                <a:srgbClr val="0000FF"/>
              </a:solidFill>
              <a:ln w="158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Oval 22"/>
              <p:cNvSpPr>
                <a:spLocks noChangeArrowheads="1"/>
              </p:cNvSpPr>
              <p:nvPr/>
            </p:nvSpPr>
            <p:spPr bwMode="auto">
              <a:xfrm>
                <a:off x="993" y="3557"/>
                <a:ext cx="230" cy="230"/>
              </a:xfrm>
              <a:prstGeom prst="ellipse">
                <a:avLst/>
              </a:prstGeom>
              <a:solidFill>
                <a:srgbClr val="0000FF"/>
              </a:solidFill>
              <a:ln w="158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Rectangle 23"/>
              <p:cNvSpPr>
                <a:spLocks noChangeArrowheads="1"/>
              </p:cNvSpPr>
              <p:nvPr/>
            </p:nvSpPr>
            <p:spPr bwMode="auto">
              <a:xfrm>
                <a:off x="421" y="2885"/>
                <a:ext cx="788" cy="78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Rectangle 24"/>
              <p:cNvSpPr>
                <a:spLocks noChangeArrowheads="1"/>
              </p:cNvSpPr>
              <p:nvPr/>
            </p:nvSpPr>
            <p:spPr bwMode="auto">
              <a:xfrm>
                <a:off x="421" y="2885"/>
                <a:ext cx="788" cy="787"/>
              </a:xfrm>
              <a:prstGeom prst="rect">
                <a:avLst/>
              </a:prstGeom>
              <a:noFill/>
              <a:ln w="80963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Rectangle 25"/>
              <p:cNvSpPr>
                <a:spLocks noChangeArrowheads="1"/>
              </p:cNvSpPr>
              <p:nvPr/>
            </p:nvSpPr>
            <p:spPr bwMode="auto">
              <a:xfrm>
                <a:off x="895" y="2964"/>
                <a:ext cx="314" cy="158"/>
              </a:xfrm>
              <a:prstGeom prst="rect">
                <a:avLst/>
              </a:prstGeom>
              <a:noFill/>
              <a:ln w="15875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26"/>
              <p:cNvSpPr>
                <a:spLocks/>
              </p:cNvSpPr>
              <p:nvPr/>
            </p:nvSpPr>
            <p:spPr bwMode="auto">
              <a:xfrm>
                <a:off x="988" y="2707"/>
                <a:ext cx="632" cy="316"/>
              </a:xfrm>
              <a:custGeom>
                <a:avLst/>
                <a:gdLst>
                  <a:gd name="T0" fmla="*/ 0 w 2526"/>
                  <a:gd name="T1" fmla="*/ 1262 h 1262"/>
                  <a:gd name="T2" fmla="*/ 948 w 2526"/>
                  <a:gd name="T3" fmla="*/ 0 h 1262"/>
                  <a:gd name="T4" fmla="*/ 2526 w 2526"/>
                  <a:gd name="T5" fmla="*/ 1262 h 1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26" h="1262">
                    <a:moveTo>
                      <a:pt x="0" y="1262"/>
                    </a:moveTo>
                    <a:lnTo>
                      <a:pt x="948" y="0"/>
                    </a:lnTo>
                    <a:lnTo>
                      <a:pt x="2526" y="1262"/>
                    </a:lnTo>
                  </a:path>
                </a:pathLst>
              </a:custGeom>
              <a:noFill/>
              <a:ln w="8096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7"/>
              <p:cNvSpPr>
                <a:spLocks/>
              </p:cNvSpPr>
              <p:nvPr/>
            </p:nvSpPr>
            <p:spPr bwMode="auto">
              <a:xfrm>
                <a:off x="1538" y="2930"/>
                <a:ext cx="190" cy="176"/>
              </a:xfrm>
              <a:custGeom>
                <a:avLst/>
                <a:gdLst>
                  <a:gd name="T0" fmla="*/ 260 w 762"/>
                  <a:gd name="T1" fmla="*/ 706 h 706"/>
                  <a:gd name="T2" fmla="*/ 0 w 762"/>
                  <a:gd name="T3" fmla="*/ 553 h 706"/>
                  <a:gd name="T4" fmla="*/ 446 w 762"/>
                  <a:gd name="T5" fmla="*/ 0 h 706"/>
                  <a:gd name="T6" fmla="*/ 762 w 762"/>
                  <a:gd name="T7" fmla="*/ 183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2" h="706">
                    <a:moveTo>
                      <a:pt x="260" y="706"/>
                    </a:moveTo>
                    <a:lnTo>
                      <a:pt x="0" y="553"/>
                    </a:lnTo>
                    <a:lnTo>
                      <a:pt x="446" y="0"/>
                    </a:lnTo>
                    <a:lnTo>
                      <a:pt x="762" y="183"/>
                    </a:lnTo>
                  </a:path>
                </a:pathLst>
              </a:custGeom>
              <a:noFill/>
              <a:ln w="8096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8"/>
              <p:cNvSpPr>
                <a:spLocks/>
              </p:cNvSpPr>
              <p:nvPr/>
            </p:nvSpPr>
            <p:spPr bwMode="auto">
              <a:xfrm>
                <a:off x="1570" y="2625"/>
                <a:ext cx="144" cy="172"/>
              </a:xfrm>
              <a:custGeom>
                <a:avLst/>
                <a:gdLst>
                  <a:gd name="T0" fmla="*/ 341 w 576"/>
                  <a:gd name="T1" fmla="*/ 687 h 687"/>
                  <a:gd name="T2" fmla="*/ 0 w 576"/>
                  <a:gd name="T3" fmla="*/ 554 h 687"/>
                  <a:gd name="T4" fmla="*/ 286 w 576"/>
                  <a:gd name="T5" fmla="*/ 0 h 687"/>
                  <a:gd name="T6" fmla="*/ 576 w 576"/>
                  <a:gd name="T7" fmla="*/ 77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6" h="687">
                    <a:moveTo>
                      <a:pt x="341" y="687"/>
                    </a:moveTo>
                    <a:lnTo>
                      <a:pt x="0" y="554"/>
                    </a:lnTo>
                    <a:lnTo>
                      <a:pt x="286" y="0"/>
                    </a:lnTo>
                    <a:lnTo>
                      <a:pt x="576" y="77"/>
                    </a:lnTo>
                  </a:path>
                </a:pathLst>
              </a:custGeom>
              <a:noFill/>
              <a:ln w="8096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Oval 29"/>
            <p:cNvSpPr>
              <a:spLocks noChangeArrowheads="1"/>
            </p:cNvSpPr>
            <p:nvPr/>
          </p:nvSpPr>
          <p:spPr bwMode="auto">
            <a:xfrm>
              <a:off x="3324" y="2664"/>
              <a:ext cx="132" cy="14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6371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90000"/>
                  </a:lnSpc>
                  <a:buFontTx/>
                  <a:buNone/>
                </a:pPr>
                <a:r>
                  <a:rPr lang="en-US" dirty="0"/>
                  <a:t>for :</a:t>
                </a:r>
              </a:p>
              <a:p>
                <a:pPr marL="0" indent="0">
                  <a:lnSpc>
                    <a:spcPct val="90000"/>
                  </a:lnSpc>
                  <a:buFontTx/>
                  <a:buNone/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FontTx/>
                  <a:buNone/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FontTx/>
                  <a:buNone/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FontTx/>
                  <a:buNone/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FontTx/>
                  <a:buNone/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FontTx/>
                  <a:buNone/>
                </a:pPr>
                <a:endParaRPr lang="en-US" dirty="0"/>
              </a:p>
              <a:p>
                <a:pPr marL="0" indent="0">
                  <a:lnSpc>
                    <a:spcPct val="90000"/>
                  </a:lnSpc>
                  <a:buFontTx/>
                  <a:buNone/>
                </a:pPr>
                <a:r>
                  <a:rPr lang="en-US" dirty="0"/>
                  <a:t>If the door is open, the action “close door” succeeds in 90% of all cases.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259" t="-1852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hm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33600"/>
            <a:ext cx="5943600" cy="156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431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Integrating the Outcome of Actions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21416"/>
              </p:ext>
            </p:extLst>
          </p:nvPr>
        </p:nvGraphicFramePr>
        <p:xfrm>
          <a:off x="750889" y="2400559"/>
          <a:ext cx="4986217" cy="74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1" name="Equation" r:id="rId3" imgW="1866600" imgH="279360" progId="Equation.3">
                  <p:embed/>
                </p:oleObj>
              </mc:Choice>
              <mc:Fallback>
                <p:oleObj name="Equation" r:id="rId3" imgW="18666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889" y="2400559"/>
                        <a:ext cx="4986217" cy="746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664263"/>
              </p:ext>
            </p:extLst>
          </p:nvPr>
        </p:nvGraphicFramePr>
        <p:xfrm>
          <a:off x="820739" y="4407158"/>
          <a:ext cx="4665661" cy="66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2" name="Equation" r:id="rId5" imgW="1790640" imgH="253800" progId="Equation.3">
                  <p:embed/>
                </p:oleObj>
              </mc:Choice>
              <mc:Fallback>
                <p:oleObj name="Equation" r:id="rId5" imgW="1790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9" y="4407158"/>
                        <a:ext cx="4665661" cy="66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89786" y="1644908"/>
            <a:ext cx="7587526" cy="4832092"/>
            <a:chOff x="589786" y="1644908"/>
            <a:chExt cx="7587526" cy="48320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589786" y="1644908"/>
                  <a:ext cx="7587526" cy="48320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buClr>
                      <a:schemeClr val="folHlink"/>
                    </a:buClr>
                    <a:buSzPct val="75000"/>
                    <a:buFont typeface="Wingdings" pitchFamily="2" charset="2"/>
                    <a:buNone/>
                  </a:pPr>
                  <a:r>
                    <a:rPr lang="en-US" sz="2800" dirty="0" smtClean="0">
                      <a:latin typeface="Verdana" pitchFamily="34" charset="0"/>
                    </a:rPr>
                    <a:t>Continuous case:</a:t>
                  </a:r>
                </a:p>
                <a:p>
                  <a:pPr>
                    <a:buClr>
                      <a:schemeClr val="folHlink"/>
                    </a:buClr>
                    <a:buSzPct val="75000"/>
                    <a:buFont typeface="Wingdings" pitchFamily="2" charset="2"/>
                    <a:buNone/>
                  </a:pPr>
                  <a:endParaRPr lang="en-US" sz="2800" dirty="0">
                    <a:latin typeface="Verdana" pitchFamily="34" charset="0"/>
                  </a:endParaRPr>
                </a:p>
                <a:p>
                  <a:pPr>
                    <a:buClr>
                      <a:schemeClr val="folHlink"/>
                    </a:buClr>
                    <a:buSzPct val="75000"/>
                    <a:buFont typeface="Wingdings" pitchFamily="2" charset="2"/>
                    <a:buNone/>
                  </a:pPr>
                  <a:endParaRPr lang="en-US" sz="2800" dirty="0">
                    <a:latin typeface="Verdana" pitchFamily="34" charset="0"/>
                  </a:endParaRPr>
                </a:p>
                <a:p>
                  <a:pPr>
                    <a:buClr>
                      <a:schemeClr val="folHlink"/>
                    </a:buClr>
                    <a:buSzPct val="75000"/>
                    <a:buFont typeface="Wingdings" pitchFamily="2" charset="2"/>
                    <a:buNone/>
                  </a:pPr>
                  <a:endParaRPr lang="en-US" sz="2800" dirty="0">
                    <a:latin typeface="Verdana" pitchFamily="34" charset="0"/>
                  </a:endParaRPr>
                </a:p>
                <a:p>
                  <a:pPr>
                    <a:buClr>
                      <a:schemeClr val="folHlink"/>
                    </a:buClr>
                    <a:buSzPct val="75000"/>
                    <a:buFont typeface="Wingdings" pitchFamily="2" charset="2"/>
                    <a:buNone/>
                  </a:pPr>
                  <a:endParaRPr lang="en-US" sz="2800" dirty="0">
                    <a:latin typeface="Verdana" pitchFamily="34" charset="0"/>
                  </a:endParaRPr>
                </a:p>
                <a:p>
                  <a:pPr>
                    <a:buClr>
                      <a:schemeClr val="folHlink"/>
                    </a:buClr>
                    <a:buSzPct val="75000"/>
                    <a:buFont typeface="Wingdings" pitchFamily="2" charset="2"/>
                    <a:buNone/>
                  </a:pPr>
                  <a:r>
                    <a:rPr lang="en-US" sz="2800" dirty="0">
                      <a:latin typeface="Verdana" pitchFamily="34" charset="0"/>
                    </a:rPr>
                    <a:t>Discrete case</a:t>
                  </a:r>
                  <a:r>
                    <a:rPr lang="en-US" sz="2800" dirty="0" smtClean="0">
                      <a:latin typeface="Verdana" pitchFamily="34" charset="0"/>
                    </a:rPr>
                    <a:t>:</a:t>
                  </a:r>
                </a:p>
                <a:p>
                  <a:pPr>
                    <a:buClr>
                      <a:schemeClr val="folHlink"/>
                    </a:buClr>
                    <a:buSzPct val="75000"/>
                    <a:buFont typeface="Wingdings" pitchFamily="2" charset="2"/>
                    <a:buNone/>
                  </a:pPr>
                  <a:endParaRPr lang="en-US" sz="2800" dirty="0">
                    <a:latin typeface="Verdana" pitchFamily="34" charset="0"/>
                  </a:endParaRPr>
                </a:p>
                <a:p>
                  <a:pPr>
                    <a:buClr>
                      <a:schemeClr val="folHlink"/>
                    </a:buClr>
                    <a:buSzPct val="75000"/>
                    <a:buFont typeface="Wingdings" pitchFamily="2" charset="2"/>
                    <a:buNone/>
                  </a:pPr>
                  <a:endParaRPr lang="en-US" sz="2800" dirty="0" smtClean="0">
                    <a:latin typeface="Verdana" pitchFamily="34" charset="0"/>
                  </a:endParaRPr>
                </a:p>
                <a:p>
                  <a:pPr>
                    <a:buClr>
                      <a:schemeClr val="folHlink"/>
                    </a:buClr>
                    <a:buSzPct val="75000"/>
                    <a:buFont typeface="Wingdings" pitchFamily="2" charset="2"/>
                    <a:buNone/>
                  </a:pPr>
                  <a:endParaRPr lang="en-US" sz="2800" b="0" i="1" dirty="0" smtClean="0">
                    <a:latin typeface="Cambria Math"/>
                  </a:endParaRPr>
                </a:p>
                <a:p>
                  <a:pPr>
                    <a:buClr>
                      <a:schemeClr val="folHlink"/>
                    </a:buClr>
                    <a:buSzPct val="75000"/>
                    <a:buFont typeface="Wingdings" pitchFamily="2" charset="2"/>
                    <a:buNone/>
                  </a:pPr>
                  <a14:m>
                    <m:oMathPara xmlns=""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𝑐𝑙𝑜𝑠𝑒𝑑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𝑢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𝑐𝑙𝑜𝑠𝑒𝑑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𝑜𝑝𝑒𝑛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𝑜𝑝𝑒𝑛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sz="2800" b="0" i="1" dirty="0" smtClean="0">
                    <a:latin typeface="Cambria Math"/>
                  </a:endParaRPr>
                </a:p>
                <a:p>
                  <a:pPr>
                    <a:buClr>
                      <a:schemeClr val="folHlink"/>
                    </a:buClr>
                    <a:buSzPct val="75000"/>
                    <a:buFont typeface="Wingdings" pitchFamily="2" charset="2"/>
                    <a:buNone/>
                  </a:pPr>
                  <a:r>
                    <a:rPr lang="en-US" sz="2800" b="0" dirty="0" smtClean="0"/>
                    <a:t>                            </a:t>
                  </a:r>
                  <a14:m>
                    <m:oMath xmlns=""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𝑐𝑙𝑜𝑠𝑒𝑑</m:t>
                          </m:r>
                        </m:e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𝑐𝑙𝑜𝑠𝑒𝑑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𝑃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</a:rPr>
                        <m:t>𝑐𝑙𝑜𝑠𝑒𝑑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a14:m>
                  <a:endParaRPr lang="en-US" sz="2800" dirty="0">
                    <a:latin typeface="Verdana" pitchFamily="34" charset="0"/>
                  </a:endParaRPr>
                </a:p>
              </p:txBody>
            </p:sp>
          </mc:Choice>
          <mc:Fallback xmlns="">
            <p:sp>
              <p:nvSpPr>
                <p:cNvPr id="6" name="Text 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89786" y="1644908"/>
                  <a:ext cx="7587526" cy="483209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589786" y="5546429"/>
              <a:ext cx="5254378" cy="7105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50889" y="5600385"/>
            <a:ext cx="6649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Applied to status of door, given that we just (tried to) close it?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141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Integrating the Outcome of Actions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383311"/>
              </p:ext>
            </p:extLst>
          </p:nvPr>
        </p:nvGraphicFramePr>
        <p:xfrm>
          <a:off x="750889" y="2400559"/>
          <a:ext cx="4986217" cy="74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5" name="Equation" r:id="rId3" imgW="1866600" imgH="279360" progId="Equation.3">
                  <p:embed/>
                </p:oleObj>
              </mc:Choice>
              <mc:Fallback>
                <p:oleObj name="Equation" r:id="rId3" imgW="186660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889" y="2400559"/>
                        <a:ext cx="4986217" cy="746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963721"/>
              </p:ext>
            </p:extLst>
          </p:nvPr>
        </p:nvGraphicFramePr>
        <p:xfrm>
          <a:off x="820739" y="4407158"/>
          <a:ext cx="4665661" cy="66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6" name="Equation" r:id="rId5" imgW="1790640" imgH="253800" progId="Equation.3">
                  <p:embed/>
                </p:oleObj>
              </mc:Choice>
              <mc:Fallback>
                <p:oleObj name="Equation" r:id="rId5" imgW="1790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9" y="4407158"/>
                        <a:ext cx="4665661" cy="66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89786" y="1644908"/>
            <a:ext cx="7587526" cy="4832092"/>
            <a:chOff x="589786" y="1644908"/>
            <a:chExt cx="7587526" cy="48320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589786" y="1644908"/>
                  <a:ext cx="7587526" cy="48320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buClr>
                      <a:schemeClr val="folHlink"/>
                    </a:buClr>
                    <a:buSzPct val="75000"/>
                    <a:buFont typeface="Wingdings" pitchFamily="2" charset="2"/>
                    <a:buNone/>
                  </a:pPr>
                  <a:r>
                    <a:rPr lang="en-US" sz="2800" dirty="0" smtClean="0">
                      <a:latin typeface="Verdana" pitchFamily="34" charset="0"/>
                    </a:rPr>
                    <a:t>Continuous case:</a:t>
                  </a:r>
                </a:p>
                <a:p>
                  <a:pPr>
                    <a:buClr>
                      <a:schemeClr val="folHlink"/>
                    </a:buClr>
                    <a:buSzPct val="75000"/>
                    <a:buFont typeface="Wingdings" pitchFamily="2" charset="2"/>
                    <a:buNone/>
                  </a:pPr>
                  <a:endParaRPr lang="en-US" sz="2800" dirty="0">
                    <a:latin typeface="Verdana" pitchFamily="34" charset="0"/>
                  </a:endParaRPr>
                </a:p>
                <a:p>
                  <a:pPr>
                    <a:buClr>
                      <a:schemeClr val="folHlink"/>
                    </a:buClr>
                    <a:buSzPct val="75000"/>
                    <a:buFont typeface="Wingdings" pitchFamily="2" charset="2"/>
                    <a:buNone/>
                  </a:pPr>
                  <a:endParaRPr lang="en-US" sz="2800" dirty="0">
                    <a:latin typeface="Verdana" pitchFamily="34" charset="0"/>
                  </a:endParaRPr>
                </a:p>
                <a:p>
                  <a:pPr>
                    <a:buClr>
                      <a:schemeClr val="folHlink"/>
                    </a:buClr>
                    <a:buSzPct val="75000"/>
                    <a:buFont typeface="Wingdings" pitchFamily="2" charset="2"/>
                    <a:buNone/>
                  </a:pPr>
                  <a:endParaRPr lang="en-US" sz="2800" dirty="0">
                    <a:latin typeface="Verdana" pitchFamily="34" charset="0"/>
                  </a:endParaRPr>
                </a:p>
                <a:p>
                  <a:pPr>
                    <a:buClr>
                      <a:schemeClr val="folHlink"/>
                    </a:buClr>
                    <a:buSzPct val="75000"/>
                    <a:buFont typeface="Wingdings" pitchFamily="2" charset="2"/>
                    <a:buNone/>
                  </a:pPr>
                  <a:endParaRPr lang="en-US" sz="2800" dirty="0">
                    <a:latin typeface="Verdana" pitchFamily="34" charset="0"/>
                  </a:endParaRPr>
                </a:p>
                <a:p>
                  <a:pPr>
                    <a:buClr>
                      <a:schemeClr val="folHlink"/>
                    </a:buClr>
                    <a:buSzPct val="75000"/>
                    <a:buFont typeface="Wingdings" pitchFamily="2" charset="2"/>
                    <a:buNone/>
                  </a:pPr>
                  <a:r>
                    <a:rPr lang="en-US" sz="2800" dirty="0">
                      <a:latin typeface="Verdana" pitchFamily="34" charset="0"/>
                    </a:rPr>
                    <a:t>Discrete case</a:t>
                  </a:r>
                  <a:r>
                    <a:rPr lang="en-US" sz="2800" dirty="0" smtClean="0">
                      <a:latin typeface="Verdana" pitchFamily="34" charset="0"/>
                    </a:rPr>
                    <a:t>:</a:t>
                  </a:r>
                </a:p>
                <a:p>
                  <a:pPr>
                    <a:buClr>
                      <a:schemeClr val="folHlink"/>
                    </a:buClr>
                    <a:buSzPct val="75000"/>
                    <a:buFont typeface="Wingdings" pitchFamily="2" charset="2"/>
                    <a:buNone/>
                  </a:pPr>
                  <a:endParaRPr lang="en-US" sz="2800" dirty="0">
                    <a:latin typeface="Verdana" pitchFamily="34" charset="0"/>
                  </a:endParaRPr>
                </a:p>
                <a:p>
                  <a:pPr>
                    <a:buClr>
                      <a:schemeClr val="folHlink"/>
                    </a:buClr>
                    <a:buSzPct val="75000"/>
                    <a:buFont typeface="Wingdings" pitchFamily="2" charset="2"/>
                    <a:buNone/>
                  </a:pPr>
                  <a:endParaRPr lang="en-US" sz="2800" dirty="0" smtClean="0">
                    <a:latin typeface="Verdana" pitchFamily="34" charset="0"/>
                  </a:endParaRPr>
                </a:p>
                <a:p>
                  <a:pPr>
                    <a:buClr>
                      <a:schemeClr val="folHlink"/>
                    </a:buClr>
                    <a:buSzPct val="75000"/>
                    <a:buFont typeface="Wingdings" pitchFamily="2" charset="2"/>
                    <a:buNone/>
                  </a:pPr>
                  <a:endParaRPr lang="en-US" sz="2800" b="0" i="1" dirty="0" smtClean="0">
                    <a:latin typeface="Cambria Math"/>
                  </a:endParaRPr>
                </a:p>
                <a:p>
                  <a:pPr>
                    <a:buClr>
                      <a:schemeClr val="folHlink"/>
                    </a:buClr>
                    <a:buSzPct val="75000"/>
                    <a:buFont typeface="Wingdings" pitchFamily="2" charset="2"/>
                    <a:buNone/>
                  </a:pPr>
                  <a14:m>
                    <m:oMathPara xmlns=""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𝑐𝑙𝑜𝑠𝑒𝑑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𝑢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𝑐𝑙𝑜𝑠𝑒𝑑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𝑜𝑝𝑒𝑛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𝑜𝑝𝑒𝑛</m:t>
                            </m:r>
                          </m:e>
                        </m:d>
                        <m:r>
                          <a:rPr lang="en-US" sz="2800" b="0" i="1" smtClean="0">
                            <a:latin typeface="Cambria Math"/>
                          </a:rPr>
                          <m:t>+</m:t>
                        </m:r>
                      </m:oMath>
                    </m:oMathPara>
                  </a14:m>
                  <a:endParaRPr lang="en-US" sz="2800" b="0" i="1" dirty="0" smtClean="0">
                    <a:latin typeface="Cambria Math"/>
                  </a:endParaRPr>
                </a:p>
                <a:p>
                  <a:pPr>
                    <a:buClr>
                      <a:schemeClr val="folHlink"/>
                    </a:buClr>
                    <a:buSzPct val="75000"/>
                    <a:buFont typeface="Wingdings" pitchFamily="2" charset="2"/>
                    <a:buNone/>
                  </a:pPr>
                  <a:r>
                    <a:rPr lang="en-US" sz="2800" b="0" dirty="0" smtClean="0"/>
                    <a:t>                            </a:t>
                  </a:r>
                  <a14:m>
                    <m:oMath xmlns=""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𝑐𝑙𝑜𝑠𝑒𝑑</m:t>
                          </m:r>
                        </m:e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𝑐𝑙𝑜𝑠𝑒𝑑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𝑃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</a:rPr>
                        <m:t>𝑐𝑙𝑜𝑠𝑒𝑑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a14:m>
                  <a:endParaRPr lang="en-US" sz="2800" dirty="0">
                    <a:latin typeface="Verdana" pitchFamily="34" charset="0"/>
                  </a:endParaRPr>
                </a:p>
              </p:txBody>
            </p:sp>
          </mc:Choice>
          <mc:Fallback xmlns="">
            <p:sp>
              <p:nvSpPr>
                <p:cNvPr id="6" name="Text 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89786" y="1644908"/>
                  <a:ext cx="7587526" cy="483209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589786" y="5546429"/>
              <a:ext cx="5254378" cy="7105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50889" y="5600385"/>
            <a:ext cx="785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P(closed | u) = P(closed | u, open) P(open) + P(</a:t>
            </a:r>
            <a:r>
              <a:rPr lang="en-US" sz="2000" dirty="0" err="1" smtClean="0"/>
              <a:t>closed|u</a:t>
            </a:r>
            <a:r>
              <a:rPr lang="en-US" sz="2000" dirty="0" smtClean="0"/>
              <a:t>, closed) P(closed)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515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Resulting Belief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768838"/>
              </p:ext>
            </p:extLst>
          </p:nvPr>
        </p:nvGraphicFramePr>
        <p:xfrm>
          <a:off x="936625" y="2386013"/>
          <a:ext cx="6451600" cy="296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" name="Equation" r:id="rId3" imgW="2933640" imgH="1346040" progId="Equation.3">
                  <p:embed/>
                </p:oleObj>
              </mc:Choice>
              <mc:Fallback>
                <p:oleObj name="Equation" r:id="rId3" imgW="2933640" imgH="1346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2386013"/>
                        <a:ext cx="6451600" cy="296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691116" y="8742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548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Resulting Belief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520757"/>
              </p:ext>
            </p:extLst>
          </p:nvPr>
        </p:nvGraphicFramePr>
        <p:xfrm>
          <a:off x="936625" y="2386013"/>
          <a:ext cx="6451600" cy="296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7" name="Equation" r:id="rId3" imgW="2933640" imgH="1346040" progId="Equation.3">
                  <p:embed/>
                </p:oleObj>
              </mc:Choice>
              <mc:Fallback>
                <p:oleObj name="Equation" r:id="rId3" imgW="2933640" imgH="1346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2386013"/>
                        <a:ext cx="6451600" cy="296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36625" y="5823937"/>
            <a:ext cx="6625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OK… but then what’s the </a:t>
            </a:r>
            <a:r>
              <a:rPr lang="en-US" sz="2400" dirty="0" smtClean="0">
                <a:solidFill>
                  <a:srgbClr val="FF0000"/>
                </a:solidFill>
              </a:rPr>
              <a:t>chance that it’s still open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787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209800" y="685800"/>
            <a:ext cx="6324600" cy="9399243"/>
            <a:chOff x="0" y="609600"/>
            <a:chExt cx="6324600" cy="9399243"/>
          </a:xfrm>
        </p:grpSpPr>
        <p:pic>
          <p:nvPicPr>
            <p:cNvPr id="5" name="Picture 4" descr="600px-Hsl-hsv_models.svg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636242"/>
              <a:ext cx="6248400" cy="62484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0" y="609600"/>
              <a:ext cx="3200400" cy="624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124200" y="3760443"/>
              <a:ext cx="3200400" cy="624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296px-HSV_color_solid_cone_chroma_gr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590" y="4038600"/>
            <a:ext cx="3759200" cy="2819400"/>
          </a:xfrm>
          <a:prstGeom prst="rect">
            <a:avLst/>
          </a:prstGeom>
        </p:spPr>
      </p:pic>
      <p:pic>
        <p:nvPicPr>
          <p:cNvPr id="10" name="Picture 9" descr="RGB_color_solid_cub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43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The Resulting Belief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191270"/>
              </p:ext>
            </p:extLst>
          </p:nvPr>
        </p:nvGraphicFramePr>
        <p:xfrm>
          <a:off x="1174750" y="2133600"/>
          <a:ext cx="5975350" cy="346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1" name="Equation" r:id="rId3" imgW="2717640" imgH="1574640" progId="Equation.3">
                  <p:embed/>
                </p:oleObj>
              </mc:Choice>
              <mc:Fallback>
                <p:oleObj name="Equation" r:id="rId3" imgW="2717640" imgH="1574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" y="2133600"/>
                        <a:ext cx="5975350" cy="346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439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40000"/>
              </a:spcBef>
            </a:pPr>
            <a:r>
              <a:rPr lang="en-US" dirty="0"/>
              <a:t>Bayes rule allows us to compute probabilities that are hard to assess otherwise.</a:t>
            </a:r>
          </a:p>
          <a:p>
            <a:pPr>
              <a:spcBef>
                <a:spcPct val="40000"/>
              </a:spcBef>
            </a:pPr>
            <a:r>
              <a:rPr lang="en-US" dirty="0"/>
              <a:t>Under the Markov assumption, recursive Bayesian updating can be used to efficiently combine evidence.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468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Example</a:t>
            </a:r>
            <a:endParaRPr lang="en-US" b="0" dirty="0"/>
          </a:p>
        </p:txBody>
      </p:sp>
      <p:sp>
        <p:nvSpPr>
          <p:cNvPr id="8" name="Rectangle 7"/>
          <p:cNvSpPr/>
          <p:nvPr/>
        </p:nvSpPr>
        <p:spPr>
          <a:xfrm>
            <a:off x="1676400" y="1739040"/>
            <a:ext cx="5943600" cy="4686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8222" l="1778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4037"/>
            <a:ext cx="3857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655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Example</a:t>
            </a:r>
            <a:endParaRPr lang="en-US" b="0" dirty="0"/>
          </a:p>
        </p:txBody>
      </p:sp>
      <p:sp>
        <p:nvSpPr>
          <p:cNvPr id="8" name="Rectangle 7"/>
          <p:cNvSpPr/>
          <p:nvPr/>
        </p:nvSpPr>
        <p:spPr>
          <a:xfrm>
            <a:off x="1676400" y="1739040"/>
            <a:ext cx="5943600" cy="4686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8222" l="1778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4037"/>
            <a:ext cx="3857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1600200" y="29718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600200" y="3733800"/>
            <a:ext cx="5943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43800" y="3703320"/>
            <a:ext cx="272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18616" y="2958998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P(s)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600200" y="3657600"/>
            <a:ext cx="5943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354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Example</a:t>
            </a:r>
            <a:endParaRPr lang="en-US" b="0" dirty="0"/>
          </a:p>
        </p:txBody>
      </p:sp>
      <p:pic>
        <p:nvPicPr>
          <p:cNvPr id="1287173" name="Picture 5" descr="pGive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17" b="37541"/>
          <a:stretch/>
        </p:blipFill>
        <p:spPr bwMode="auto">
          <a:xfrm>
            <a:off x="1600200" y="2243615"/>
            <a:ext cx="6280150" cy="72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600200" y="1710215"/>
            <a:ext cx="5943600" cy="468630"/>
            <a:chOff x="1828800" y="1828800"/>
            <a:chExt cx="5943600" cy="468630"/>
          </a:xfrm>
        </p:grpSpPr>
        <p:sp>
          <p:nvSpPr>
            <p:cNvPr id="2" name="Rectangle 1"/>
            <p:cNvSpPr/>
            <p:nvPr/>
          </p:nvSpPr>
          <p:spPr>
            <a:xfrm>
              <a:off x="1828800" y="1828800"/>
              <a:ext cx="5943600" cy="46863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276600" y="189738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438526" y="208597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0" y="190500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971926" y="209359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91230" y="190500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153156" y="209359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8" b="98222" l="1778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310" y="1820230"/>
            <a:ext cx="3857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 descr="pGive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59"/>
          <a:stretch/>
        </p:blipFill>
        <p:spPr bwMode="auto">
          <a:xfrm>
            <a:off x="1606296" y="2971800"/>
            <a:ext cx="6280150" cy="72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3032836" y="1143000"/>
            <a:ext cx="723900" cy="567215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280486" y="1236107"/>
            <a:ext cx="228600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442412" y="142470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9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28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Example</a:t>
            </a:r>
            <a:endParaRPr lang="en-US" b="0" dirty="0"/>
          </a:p>
        </p:txBody>
      </p:sp>
      <p:pic>
        <p:nvPicPr>
          <p:cNvPr id="1287173" name="Picture 5" descr="pGive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17" b="37541"/>
          <a:stretch/>
        </p:blipFill>
        <p:spPr bwMode="auto">
          <a:xfrm>
            <a:off x="1600200" y="2243615"/>
            <a:ext cx="6280150" cy="72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600200" y="1710215"/>
            <a:ext cx="5943600" cy="468630"/>
            <a:chOff x="1828800" y="1828800"/>
            <a:chExt cx="5943600" cy="468630"/>
          </a:xfrm>
        </p:grpSpPr>
        <p:sp>
          <p:nvSpPr>
            <p:cNvPr id="2" name="Rectangle 1"/>
            <p:cNvSpPr/>
            <p:nvPr/>
          </p:nvSpPr>
          <p:spPr>
            <a:xfrm>
              <a:off x="1828800" y="1828800"/>
              <a:ext cx="5943600" cy="46863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276600" y="189738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438526" y="208597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0" y="190500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971926" y="209359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91230" y="190500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153156" y="209359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8" b="98222" l="1778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310" y="1820230"/>
            <a:ext cx="3857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3032836" y="1143000"/>
            <a:ext cx="723900" cy="567215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25191" y="1295400"/>
            <a:ext cx="570509" cy="304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" y="35814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does the probability distribution change if the robot now senses a wall?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774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538294"/>
              </p:ext>
            </p:extLst>
          </p:nvPr>
        </p:nvGraphicFramePr>
        <p:xfrm>
          <a:off x="1524000" y="1397000"/>
          <a:ext cx="6096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1176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0.2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0.2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0.2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98222" l="1778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130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865650"/>
              </p:ext>
            </p:extLst>
          </p:nvPr>
        </p:nvGraphicFramePr>
        <p:xfrm>
          <a:off x="1524000" y="1397000"/>
          <a:ext cx="6096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1176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0.2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0.2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0.2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8222" l="1778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914400" y="2743200"/>
            <a:ext cx="457200" cy="381000"/>
          </a:xfrm>
          <a:prstGeom prst="wedgeEllipseCallou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8471" y="3801466"/>
            <a:ext cx="1709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Robot senses yellow.</a:t>
            </a:r>
            <a:endParaRPr lang="en-US" sz="1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505200" y="2819400"/>
            <a:ext cx="3048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810000" y="2743200"/>
            <a:ext cx="5334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19400" y="4050268"/>
            <a:ext cx="2285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Probability should go up.</a:t>
            </a:r>
            <a:endParaRPr lang="en-US" i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765960" y="2590800"/>
            <a:ext cx="304800" cy="9789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070760" y="2590800"/>
            <a:ext cx="711040" cy="9789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80160" y="3581400"/>
            <a:ext cx="2523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Probability should go down.</a:t>
            </a:r>
            <a:endParaRPr lang="en-US" i="1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2286000" y="2590800"/>
            <a:ext cx="3784760" cy="9789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442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602992" y="3202186"/>
            <a:ext cx="4483608" cy="1446014"/>
          </a:xfrm>
        </p:spPr>
        <p:txBody>
          <a:bodyPr>
            <a:noAutofit/>
          </a:bodyPr>
          <a:lstStyle/>
          <a:p>
            <a:pPr marL="468630" indent="-285750">
              <a:buFont typeface="Arial" pitchFamily="34" charset="0"/>
              <a:buChar char="•"/>
            </a:pPr>
            <a:r>
              <a:rPr lang="en-US" sz="2000" dirty="0" smtClean="0"/>
              <a:t>States that match observation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700" dirty="0" smtClean="0"/>
              <a:t>Multiply prior by 0.6</a:t>
            </a:r>
          </a:p>
          <a:p>
            <a:pPr marL="468630" indent="-285750">
              <a:buFont typeface="Arial" pitchFamily="34" charset="0"/>
              <a:buChar char="•"/>
            </a:pPr>
            <a:r>
              <a:rPr lang="en-US" sz="2000" dirty="0" smtClean="0"/>
              <a:t>States that don’t match observation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700" dirty="0" smtClean="0"/>
              <a:t>Multiply prior by 0.2</a:t>
            </a:r>
            <a:endParaRPr lang="en-US" sz="17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871115"/>
              </p:ext>
            </p:extLst>
          </p:nvPr>
        </p:nvGraphicFramePr>
        <p:xfrm>
          <a:off x="1524000" y="1397000"/>
          <a:ext cx="6096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1176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0.2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0.2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0.2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8222" l="1778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914400" y="2743200"/>
            <a:ext cx="457200" cy="381000"/>
          </a:xfrm>
          <a:prstGeom prst="wedgeEllipseCallou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8471" y="3801466"/>
            <a:ext cx="1709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Robot senses yellow.</a:t>
            </a:r>
            <a:endParaRPr lang="en-US" sz="1400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214607"/>
              </p:ext>
            </p:extLst>
          </p:nvPr>
        </p:nvGraphicFramePr>
        <p:xfrm>
          <a:off x="1524000" y="4800600"/>
          <a:ext cx="6096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1176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0.12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0.12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0.04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0.04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945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8222" l="1778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914400" y="2743200"/>
            <a:ext cx="457200" cy="381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!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8471" y="3801466"/>
            <a:ext cx="1870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probability distribution no longer sums to </a:t>
            </a:r>
            <a:r>
              <a:rPr lang="en-US" sz="1400" dirty="0" smtClean="0">
                <a:latin typeface="+mj-lt"/>
              </a:rPr>
              <a:t>1</a:t>
            </a:r>
            <a:r>
              <a:rPr lang="en-US" sz="1400" dirty="0" smtClean="0"/>
              <a:t>!</a:t>
            </a:r>
            <a:endParaRPr lang="en-US" sz="1400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630320"/>
              </p:ext>
            </p:extLst>
          </p:nvPr>
        </p:nvGraphicFramePr>
        <p:xfrm>
          <a:off x="1447800" y="1371600"/>
          <a:ext cx="6096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1176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0.12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0.12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0.04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0.04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H="1">
            <a:off x="7543800" y="2134147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ight Arrow 12"/>
          <p:cNvSpPr/>
          <p:nvPr/>
        </p:nvSpPr>
        <p:spPr>
          <a:xfrm rot="5400000">
            <a:off x="4038600" y="2819400"/>
            <a:ext cx="685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00599" y="2899950"/>
            <a:ext cx="2702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Normalize (divide by total)</a:t>
            </a:r>
            <a:endParaRPr lang="en-US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948185"/>
              </p:ext>
            </p:extLst>
          </p:nvPr>
        </p:nvGraphicFramePr>
        <p:xfrm>
          <a:off x="1447800" y="4516379"/>
          <a:ext cx="6096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1176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.111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.333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.333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.111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.111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769744" y="1960923"/>
            <a:ext cx="139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Sums to 0.36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765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4861809"/>
              </p:ext>
            </p:extLst>
          </p:nvPr>
        </p:nvGraphicFramePr>
        <p:xfrm>
          <a:off x="1371685" y="1640467"/>
          <a:ext cx="2090058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343"/>
                <a:gridCol w="348343"/>
                <a:gridCol w="348343"/>
                <a:gridCol w="348343"/>
                <a:gridCol w="348343"/>
                <a:gridCol w="348343"/>
              </a:tblGrid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95113" y="1869067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®</a:t>
            </a:r>
            <a:endParaRPr lang="en-US" dirty="0"/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0133010"/>
              </p:ext>
            </p:extLst>
          </p:nvPr>
        </p:nvGraphicFramePr>
        <p:xfrm>
          <a:off x="5333999" y="1600200"/>
          <a:ext cx="2438401" cy="1447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343"/>
                <a:gridCol w="348343"/>
                <a:gridCol w="348343"/>
                <a:gridCol w="348343"/>
                <a:gridCol w="348343"/>
                <a:gridCol w="348343"/>
                <a:gridCol w="348343"/>
              </a:tblGrid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2213677"/>
              </p:ext>
            </p:extLst>
          </p:nvPr>
        </p:nvGraphicFramePr>
        <p:xfrm>
          <a:off x="1524000" y="4419600"/>
          <a:ext cx="2438401" cy="1447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343"/>
                <a:gridCol w="348343"/>
                <a:gridCol w="348343"/>
                <a:gridCol w="348343"/>
                <a:gridCol w="348343"/>
                <a:gridCol w="348343"/>
                <a:gridCol w="348343"/>
              </a:tblGrid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2F2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2F2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2F2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F2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547428" y="4964668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®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24028" y="4659868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®</a:t>
            </a:r>
          </a:p>
        </p:txBody>
      </p:sp>
      <p:graphicFrame>
        <p:nvGraphicFramePr>
          <p:cNvPr id="1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1961406"/>
              </p:ext>
            </p:extLst>
          </p:nvPr>
        </p:nvGraphicFramePr>
        <p:xfrm>
          <a:off x="4800599" y="4419600"/>
          <a:ext cx="2438401" cy="1447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8343"/>
                <a:gridCol w="348343"/>
                <a:gridCol w="348343"/>
                <a:gridCol w="348343"/>
                <a:gridCol w="348343"/>
                <a:gridCol w="348343"/>
                <a:gridCol w="348343"/>
              </a:tblGrid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2F2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2F2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FF2F2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FF2F2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F2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00000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60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909571" y="3124200"/>
            <a:ext cx="1253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Map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842004" y="2795135"/>
            <a:ext cx="1129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Local Map</a:t>
            </a: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3810000" y="2053733"/>
            <a:ext cx="1066800" cy="30846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696200" y="502920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…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33400" y="4887724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…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114800" y="497336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…</a:t>
            </a:r>
            <a:endParaRPr lang="en-US" b="1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5824028" y="3581400"/>
            <a:ext cx="119572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4386669" y="3581400"/>
            <a:ext cx="1556931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819400" y="3581400"/>
            <a:ext cx="31242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96" name="TextBox 4095"/>
          <p:cNvSpPr txBox="1"/>
          <p:nvPr/>
        </p:nvSpPr>
        <p:spPr>
          <a:xfrm>
            <a:off x="149033" y="2949632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obstacle</a:t>
            </a:r>
            <a:endParaRPr lang="en-US" dirty="0"/>
          </a:p>
        </p:txBody>
      </p:sp>
      <p:cxnSp>
        <p:nvCxnSpPr>
          <p:cNvPr id="4099" name="Straight Arrow Connector 4098"/>
          <p:cNvCxnSpPr>
            <a:stCxn id="4096" idx="0"/>
          </p:cNvCxnSpPr>
          <p:nvPr/>
        </p:nvCxnSpPr>
        <p:spPr>
          <a:xfrm flipV="1">
            <a:off x="625286" y="2408232"/>
            <a:ext cx="746314" cy="541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657600" y="2438400"/>
            <a:ext cx="1527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Where am I on the global map?</a:t>
            </a:r>
            <a:endParaRPr lang="en-US" sz="1200" dirty="0"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15604" y="4699233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279826" y="4973057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895600" y="4998923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3279826" y="4709020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865582" y="5029200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229804" y="5303024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845578" y="5328890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229804" y="5038987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2915604" y="5291356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531378" y="5317222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2266586" y="4673367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568160" y="4687565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2213026" y="5574268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1828800" y="5600134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2898826" y="5562600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2514600" y="5588466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3296604" y="5562600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1544004" y="5311413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65582" y="4682830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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1524000" y="4964668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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1524000" y="4648200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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1524000" y="5574268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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3247654" y="5269468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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6524254" y="4659868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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800600" y="4648200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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5152654" y="4964668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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4800600" y="5257800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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6219454" y="4648200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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5838454" y="4431268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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5489626" y="5269468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67" name="Rectangle 66"/>
          <p:cNvSpPr/>
          <p:nvPr/>
        </p:nvSpPr>
        <p:spPr>
          <a:xfrm>
            <a:off x="5105400" y="5295334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68" name="Rectangle 67"/>
          <p:cNvSpPr/>
          <p:nvPr/>
        </p:nvSpPr>
        <p:spPr>
          <a:xfrm>
            <a:off x="6175426" y="5282967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6573204" y="5282967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5841534" y="4998224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5824756" y="5269468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5201604" y="4419600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73" name="Rectangle 72"/>
          <p:cNvSpPr/>
          <p:nvPr/>
        </p:nvSpPr>
        <p:spPr>
          <a:xfrm>
            <a:off x="5184826" y="4690844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74" name="Rectangle 73"/>
          <p:cNvSpPr/>
          <p:nvPr/>
        </p:nvSpPr>
        <p:spPr>
          <a:xfrm>
            <a:off x="5506404" y="4419600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5489626" y="4690844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6172200" y="5007312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6569978" y="5007312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6180589" y="4405402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6578367" y="4405402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80" name="Rectangle 79"/>
          <p:cNvSpPr/>
          <p:nvPr/>
        </p:nvSpPr>
        <p:spPr>
          <a:xfrm>
            <a:off x="5506404" y="4978167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81" name="Rectangle 80"/>
          <p:cNvSpPr/>
          <p:nvPr/>
        </p:nvSpPr>
        <p:spPr>
          <a:xfrm>
            <a:off x="4820604" y="4986556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82" name="Rectangle 81"/>
          <p:cNvSpPr/>
          <p:nvPr/>
        </p:nvSpPr>
        <p:spPr>
          <a:xfrm>
            <a:off x="4800600" y="4402123"/>
            <a:ext cx="360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ym typeface="Wingdings 2"/>
              </a:rPr>
              <a:t>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09800" y="5947312"/>
            <a:ext cx="4176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Examine different possible robot positions.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633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Nondeterministic Robot Motion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98222" l="1778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914400" y="2743200"/>
            <a:ext cx="457200" cy="381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8471" y="3659698"/>
            <a:ext cx="1870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robot can now move Left and Right.</a:t>
            </a:r>
            <a:endParaRPr lang="en-US" sz="1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440279"/>
              </p:ext>
            </p:extLst>
          </p:nvPr>
        </p:nvGraphicFramePr>
        <p:xfrm>
          <a:off x="1752600" y="1371600"/>
          <a:ext cx="6096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1176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.111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.333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.333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.111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.111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cxnSp>
        <p:nvCxnSpPr>
          <p:cNvPr id="11" name="Curved Connector 10"/>
          <p:cNvCxnSpPr>
            <a:endCxn id="7" idx="1"/>
          </p:cNvCxnSpPr>
          <p:nvPr/>
        </p:nvCxnSpPr>
        <p:spPr>
          <a:xfrm rot="10800000">
            <a:off x="1752600" y="1965960"/>
            <a:ext cx="6172200" cy="15240"/>
          </a:xfrm>
          <a:prstGeom prst="curvedConnector5">
            <a:avLst>
              <a:gd name="adj1" fmla="val -10735"/>
              <a:gd name="adj2" fmla="val -6780518"/>
              <a:gd name="adj3" fmla="val 11063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6947" y="4159290"/>
            <a:ext cx="3647155" cy="293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711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Nondeterministic Robot Motion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98222" l="1778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914400" y="2743200"/>
            <a:ext cx="457200" cy="381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8471" y="3659698"/>
            <a:ext cx="1870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robot can now move Left and Right.</a:t>
            </a:r>
            <a:endParaRPr lang="en-US" sz="1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932252"/>
              </p:ext>
            </p:extLst>
          </p:nvPr>
        </p:nvGraphicFramePr>
        <p:xfrm>
          <a:off x="1752600" y="1371600"/>
          <a:ext cx="6096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1176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.111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.333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.333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.111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.111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cxnSp>
        <p:nvCxnSpPr>
          <p:cNvPr id="11" name="Curved Connector 10"/>
          <p:cNvCxnSpPr>
            <a:endCxn id="7" idx="1"/>
          </p:cNvCxnSpPr>
          <p:nvPr/>
        </p:nvCxnSpPr>
        <p:spPr>
          <a:xfrm rot="10800000">
            <a:off x="1752600" y="1965960"/>
            <a:ext cx="6172200" cy="15240"/>
          </a:xfrm>
          <a:prstGeom prst="curvedConnector5">
            <a:avLst>
              <a:gd name="adj1" fmla="val -10735"/>
              <a:gd name="adj2" fmla="val -6780518"/>
              <a:gd name="adj3" fmla="val 11063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56947" y="4159290"/>
            <a:ext cx="3647155" cy="29396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65302" y="3559125"/>
            <a:ext cx="45980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When executing “move x steps to right” or left:</a:t>
            </a:r>
          </a:p>
          <a:p>
            <a:r>
              <a:rPr lang="en-US" dirty="0"/>
              <a:t>	</a:t>
            </a:r>
            <a:r>
              <a:rPr lang="en-US" dirty="0" smtClean="0"/>
              <a:t>.8: move x steps</a:t>
            </a:r>
          </a:p>
          <a:p>
            <a:r>
              <a:rPr lang="en-US" dirty="0" smtClean="0"/>
              <a:t>	.1: move x-1 steps</a:t>
            </a:r>
          </a:p>
          <a:p>
            <a:r>
              <a:rPr lang="en-US" dirty="0"/>
              <a:t>	</a:t>
            </a:r>
            <a:r>
              <a:rPr lang="en-US" dirty="0" smtClean="0"/>
              <a:t>.1: move x+1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075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Nondeterministic Robot Motion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98222" l="1778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29" y="3295314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850146" y="2914314"/>
            <a:ext cx="1106218" cy="381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Right 2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972580"/>
            <a:ext cx="1870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robot can now move Left and Right.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281462"/>
              </p:ext>
            </p:extLst>
          </p:nvPr>
        </p:nvGraphicFramePr>
        <p:xfrm>
          <a:off x="1752600" y="1371600"/>
          <a:ext cx="6096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1176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781987"/>
              </p:ext>
            </p:extLst>
          </p:nvPr>
        </p:nvGraphicFramePr>
        <p:xfrm>
          <a:off x="1752600" y="5292894"/>
          <a:ext cx="6096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1176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0.8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9" name="Right Arrow 8"/>
          <p:cNvSpPr/>
          <p:nvPr/>
        </p:nvSpPr>
        <p:spPr>
          <a:xfrm rot="5400000">
            <a:off x="4316681" y="3453476"/>
            <a:ext cx="685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Curved Connector 10"/>
          <p:cNvCxnSpPr>
            <a:endCxn id="7" idx="1"/>
          </p:cNvCxnSpPr>
          <p:nvPr/>
        </p:nvCxnSpPr>
        <p:spPr>
          <a:xfrm rot="10800000">
            <a:off x="1752600" y="1965960"/>
            <a:ext cx="6172200" cy="15240"/>
          </a:xfrm>
          <a:prstGeom prst="curvedConnector5">
            <a:avLst>
              <a:gd name="adj1" fmla="val -10735"/>
              <a:gd name="adj2" fmla="val -6780518"/>
              <a:gd name="adj3" fmla="val 11063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03628" y="3228549"/>
            <a:ext cx="3987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executing “move x steps to right”:</a:t>
            </a:r>
          </a:p>
          <a:p>
            <a:r>
              <a:rPr lang="en-US" dirty="0"/>
              <a:t>	</a:t>
            </a:r>
            <a:r>
              <a:rPr lang="en-US" dirty="0" smtClean="0"/>
              <a:t>.8: move x steps</a:t>
            </a:r>
          </a:p>
          <a:p>
            <a:r>
              <a:rPr lang="en-US" dirty="0" smtClean="0"/>
              <a:t>	.1: move x-1 steps</a:t>
            </a:r>
          </a:p>
          <a:p>
            <a:r>
              <a:rPr lang="en-US" dirty="0"/>
              <a:t>	</a:t>
            </a:r>
            <a:r>
              <a:rPr lang="en-US" dirty="0" smtClean="0"/>
              <a:t>.1: move x+1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446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Nondeterministic Robot Motion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98222" l="1778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29" y="3295314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850146" y="2914314"/>
            <a:ext cx="1071896" cy="38100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Right 2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972580"/>
            <a:ext cx="1870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robot can now move Left and Right.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311245"/>
              </p:ext>
            </p:extLst>
          </p:nvPr>
        </p:nvGraphicFramePr>
        <p:xfrm>
          <a:off x="1752600" y="1371600"/>
          <a:ext cx="6096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1176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0.5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019808"/>
              </p:ext>
            </p:extLst>
          </p:nvPr>
        </p:nvGraphicFramePr>
        <p:xfrm>
          <a:off x="1752600" y="5029728"/>
          <a:ext cx="6096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1176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0.05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(0.05+0.05)</a:t>
                      </a:r>
                      <a:endParaRPr lang="en-US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9" name="Right Arrow 8"/>
          <p:cNvSpPr/>
          <p:nvPr/>
        </p:nvSpPr>
        <p:spPr>
          <a:xfrm rot="5400000">
            <a:off x="4316681" y="3453476"/>
            <a:ext cx="685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Curved Connector 10"/>
          <p:cNvCxnSpPr>
            <a:endCxn id="7" idx="1"/>
          </p:cNvCxnSpPr>
          <p:nvPr/>
        </p:nvCxnSpPr>
        <p:spPr>
          <a:xfrm rot="10800000">
            <a:off x="1752600" y="1965960"/>
            <a:ext cx="6172200" cy="15240"/>
          </a:xfrm>
          <a:prstGeom prst="curvedConnector5">
            <a:avLst>
              <a:gd name="adj1" fmla="val -10735"/>
              <a:gd name="adj2" fmla="val -6780518"/>
              <a:gd name="adj3" fmla="val 11063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03628" y="3228549"/>
            <a:ext cx="3987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executing “move x steps to right”:</a:t>
            </a:r>
          </a:p>
          <a:p>
            <a:r>
              <a:rPr lang="en-US" dirty="0"/>
              <a:t>	</a:t>
            </a:r>
            <a:r>
              <a:rPr lang="en-US" dirty="0" smtClean="0"/>
              <a:t>.8: move x steps</a:t>
            </a:r>
          </a:p>
          <a:p>
            <a:r>
              <a:rPr lang="en-US" dirty="0" smtClean="0"/>
              <a:t>	.1: move x-1 steps</a:t>
            </a:r>
          </a:p>
          <a:p>
            <a:r>
              <a:rPr lang="en-US" dirty="0"/>
              <a:t>	</a:t>
            </a:r>
            <a:r>
              <a:rPr lang="en-US" dirty="0" smtClean="0"/>
              <a:t>.1: move x+1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021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Nondeterministic Robot Motion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98222" l="1778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983" y="4722325"/>
            <a:ext cx="1070950" cy="107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1371600" y="3615646"/>
            <a:ext cx="5000884" cy="994454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What is the probability distribution after 1000 moves?</a:t>
            </a:r>
            <a:endParaRPr lang="en-US" sz="16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940816"/>
              </p:ext>
            </p:extLst>
          </p:nvPr>
        </p:nvGraphicFramePr>
        <p:xfrm>
          <a:off x="1752600" y="1371600"/>
          <a:ext cx="6096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11176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0.5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cxnSp>
        <p:nvCxnSpPr>
          <p:cNvPr id="11" name="Curved Connector 10"/>
          <p:cNvCxnSpPr>
            <a:endCxn id="7" idx="1"/>
          </p:cNvCxnSpPr>
          <p:nvPr/>
        </p:nvCxnSpPr>
        <p:spPr>
          <a:xfrm rot="10800000">
            <a:off x="1752600" y="1965960"/>
            <a:ext cx="6172200" cy="15240"/>
          </a:xfrm>
          <a:prstGeom prst="curvedConnector5">
            <a:avLst>
              <a:gd name="adj1" fmla="val -10735"/>
              <a:gd name="adj2" fmla="val -6780518"/>
              <a:gd name="adj3" fmla="val 11063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759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Example</a:t>
            </a:r>
            <a:endParaRPr lang="en-US" b="0" dirty="0"/>
          </a:p>
        </p:txBody>
      </p:sp>
      <p:pic>
        <p:nvPicPr>
          <p:cNvPr id="1287173" name="Picture 5" descr="pGive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17" b="37541"/>
          <a:stretch/>
        </p:blipFill>
        <p:spPr bwMode="auto">
          <a:xfrm>
            <a:off x="1600200" y="1938815"/>
            <a:ext cx="6280150" cy="72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600200" y="1405415"/>
            <a:ext cx="5943600" cy="468630"/>
            <a:chOff x="1828800" y="1828800"/>
            <a:chExt cx="5943600" cy="468630"/>
          </a:xfrm>
        </p:grpSpPr>
        <p:sp>
          <p:nvSpPr>
            <p:cNvPr id="2" name="Rectangle 1"/>
            <p:cNvSpPr/>
            <p:nvPr/>
          </p:nvSpPr>
          <p:spPr>
            <a:xfrm>
              <a:off x="1828800" y="1828800"/>
              <a:ext cx="5943600" cy="46863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276600" y="189738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438526" y="208597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0" y="190500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971926" y="209359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91230" y="190500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153156" y="209359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8" b="98222" l="1778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310" y="1515430"/>
            <a:ext cx="3857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 descr="pGive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59"/>
          <a:stretch/>
        </p:blipFill>
        <p:spPr bwMode="auto">
          <a:xfrm>
            <a:off x="1606296" y="2667000"/>
            <a:ext cx="6280150" cy="72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3032836" y="838200"/>
            <a:ext cx="723900" cy="567215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280486" y="931307"/>
            <a:ext cx="228600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442412" y="111990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40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28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Example</a:t>
            </a:r>
            <a:endParaRPr lang="en-US" b="0" dirty="0"/>
          </a:p>
        </p:txBody>
      </p:sp>
      <p:pic>
        <p:nvPicPr>
          <p:cNvPr id="1287173" name="Picture 5" descr="pGive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17" b="37541"/>
          <a:stretch/>
        </p:blipFill>
        <p:spPr bwMode="auto">
          <a:xfrm>
            <a:off x="1600200" y="1938815"/>
            <a:ext cx="6280150" cy="72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600200" y="1405415"/>
            <a:ext cx="5943600" cy="468630"/>
            <a:chOff x="1828800" y="1828800"/>
            <a:chExt cx="5943600" cy="468630"/>
          </a:xfrm>
        </p:grpSpPr>
        <p:sp>
          <p:nvSpPr>
            <p:cNvPr id="2" name="Rectangle 1"/>
            <p:cNvSpPr/>
            <p:nvPr/>
          </p:nvSpPr>
          <p:spPr>
            <a:xfrm>
              <a:off x="1828800" y="1828800"/>
              <a:ext cx="5943600" cy="46863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276600" y="189738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438526" y="208597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0" y="190500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971926" y="209359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91230" y="190500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153156" y="209359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8" b="98222" l="1778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774" y="1515430"/>
            <a:ext cx="3857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 descr="pGive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59"/>
          <a:stretch/>
        </p:blipFill>
        <p:spPr bwMode="auto">
          <a:xfrm>
            <a:off x="1606296" y="2667000"/>
            <a:ext cx="6280150" cy="72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3352800" y="838200"/>
            <a:ext cx="1333500" cy="567215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Right</a:t>
            </a:r>
            <a:endParaRPr lang="en-US" dirty="0"/>
          </a:p>
        </p:txBody>
      </p:sp>
      <p:pic>
        <p:nvPicPr>
          <p:cNvPr id="18" name="Picture 3" descr="pGivenO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19"/>
          <a:stretch/>
        </p:blipFill>
        <p:spPr bwMode="auto">
          <a:xfrm>
            <a:off x="1599210" y="3657600"/>
            <a:ext cx="6280150" cy="69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168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Example</a:t>
            </a:r>
            <a:endParaRPr lang="en-US" b="0" dirty="0"/>
          </a:p>
        </p:txBody>
      </p:sp>
      <p:pic>
        <p:nvPicPr>
          <p:cNvPr id="1287173" name="Picture 5" descr="pGive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17" b="37541"/>
          <a:stretch/>
        </p:blipFill>
        <p:spPr bwMode="auto">
          <a:xfrm>
            <a:off x="1600200" y="1938815"/>
            <a:ext cx="6280150" cy="72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600200" y="1405415"/>
            <a:ext cx="5943600" cy="468630"/>
            <a:chOff x="1828800" y="1828800"/>
            <a:chExt cx="5943600" cy="468630"/>
          </a:xfrm>
        </p:grpSpPr>
        <p:sp>
          <p:nvSpPr>
            <p:cNvPr id="2" name="Rectangle 1"/>
            <p:cNvSpPr/>
            <p:nvPr/>
          </p:nvSpPr>
          <p:spPr>
            <a:xfrm>
              <a:off x="1828800" y="1828800"/>
              <a:ext cx="5943600" cy="46863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276600" y="189738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438526" y="208597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0" y="190500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971926" y="209359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91230" y="190500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153156" y="209359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8" b="98222" l="1778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774" y="1515430"/>
            <a:ext cx="3857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 descr="pGive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59"/>
          <a:stretch/>
        </p:blipFill>
        <p:spPr bwMode="auto">
          <a:xfrm>
            <a:off x="1606296" y="2667000"/>
            <a:ext cx="6280150" cy="72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3543300" y="838200"/>
            <a:ext cx="723900" cy="567215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3" descr="pGivenO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19"/>
          <a:stretch/>
        </p:blipFill>
        <p:spPr bwMode="auto">
          <a:xfrm>
            <a:off x="1599210" y="3657600"/>
            <a:ext cx="6280150" cy="698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810000" y="931307"/>
            <a:ext cx="228600" cy="381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971926" y="111990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6" descr="pGivenOAO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73"/>
          <a:stretch/>
        </p:blipFill>
        <p:spPr bwMode="auto">
          <a:xfrm>
            <a:off x="1609725" y="4531057"/>
            <a:ext cx="6315075" cy="149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045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Example</a:t>
            </a:r>
            <a:endParaRPr lang="en-US" b="0" dirty="0"/>
          </a:p>
        </p:txBody>
      </p:sp>
      <p:grpSp>
        <p:nvGrpSpPr>
          <p:cNvPr id="6" name="Group 5"/>
          <p:cNvGrpSpPr/>
          <p:nvPr/>
        </p:nvGrpSpPr>
        <p:grpSpPr>
          <a:xfrm>
            <a:off x="1600200" y="1405415"/>
            <a:ext cx="5943600" cy="468630"/>
            <a:chOff x="1828800" y="1828800"/>
            <a:chExt cx="5943600" cy="468630"/>
          </a:xfrm>
        </p:grpSpPr>
        <p:sp>
          <p:nvSpPr>
            <p:cNvPr id="2" name="Rectangle 1"/>
            <p:cNvSpPr/>
            <p:nvPr/>
          </p:nvSpPr>
          <p:spPr>
            <a:xfrm>
              <a:off x="1828800" y="1828800"/>
              <a:ext cx="5943600" cy="46863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276600" y="189738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438526" y="208597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0" y="190500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971926" y="209359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91230" y="1905000"/>
              <a:ext cx="228600" cy="381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6153156" y="209359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8222" l="1778" r="92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174" y="1515430"/>
            <a:ext cx="385763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4305300" y="838200"/>
            <a:ext cx="1181100" cy="567215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Right</a:t>
            </a:r>
            <a:endParaRPr lang="en-US" dirty="0"/>
          </a:p>
        </p:txBody>
      </p:sp>
      <p:pic>
        <p:nvPicPr>
          <p:cNvPr id="21" name="Picture 4" descr="pGivenOAO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25"/>
          <a:stretch/>
        </p:blipFill>
        <p:spPr bwMode="auto">
          <a:xfrm>
            <a:off x="1492250" y="2286000"/>
            <a:ext cx="6280150" cy="64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241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Kalman</a:t>
            </a:r>
            <a:r>
              <a:rPr lang="en-US" dirty="0" smtClean="0"/>
              <a:t> Filter Model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05000"/>
            <a:ext cx="333375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4648200" y="2919412"/>
            <a:ext cx="2286000" cy="280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934200" y="2438400"/>
                <a:ext cx="1905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Area under the curve sums to </a:t>
                </a:r>
                <a14:m>
                  <m:oMath xmlns=""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2438400"/>
                <a:ext cx="1905000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2885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4332514" y="2198914"/>
            <a:ext cx="0" cy="1905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41692" y="4092246"/>
                <a:ext cx="3816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=""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692" y="4092246"/>
                <a:ext cx="381643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3733800" y="2919412"/>
            <a:ext cx="1143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14600" y="4898180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Gaussian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665525" y="5562600"/>
                <a:ext cx="15458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/>
                  <a:t>(in </a:t>
                </a:r>
                <a14:m>
                  <m:oMath xmlns=""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1</m:t>
                    </m:r>
                    <m:r>
                      <a:rPr lang="en-US" i="1" dirty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i="1" dirty="0" smtClean="0"/>
                  <a:t> for now)</a:t>
                </a:r>
                <a:endParaRPr lang="en-US" i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5525" y="5562600"/>
                <a:ext cx="1545872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3150" t="-8333" r="-2362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3743" y="4719674"/>
            <a:ext cx="2010807" cy="6208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44140" y="250455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σ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327209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General approach: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200" dirty="0" smtClean="0"/>
              <a:t>A: action</a:t>
            </a:r>
          </a:p>
          <a:p>
            <a:r>
              <a:rPr lang="en-US" sz="2200" dirty="0" smtClean="0"/>
              <a:t>S: pose</a:t>
            </a:r>
          </a:p>
          <a:p>
            <a:r>
              <a:rPr lang="en-US" sz="2200" dirty="0" smtClean="0"/>
              <a:t>O: observation</a:t>
            </a:r>
          </a:p>
          <a:p>
            <a:pPr marL="0" indent="0">
              <a:buNone/>
            </a:pPr>
            <a:r>
              <a:rPr lang="en-US" sz="2200" dirty="0" smtClean="0"/>
              <a:t>Position at time t depends on position previous position and action, and current observation</a:t>
            </a:r>
            <a:endParaRPr lang="en-US" sz="2200" dirty="0"/>
          </a:p>
          <a:p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95400"/>
            <a:ext cx="6527800" cy="332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63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Kalman</a:t>
            </a:r>
            <a:r>
              <a:rPr lang="en-US" dirty="0" smtClean="0"/>
              <a:t> Filter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76400" y="3027218"/>
            <a:ext cx="2133600" cy="1143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Sense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486400" y="3024249"/>
            <a:ext cx="2133600" cy="1143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Move</a:t>
            </a:r>
            <a:endParaRPr lang="en-US" dirty="0"/>
          </a:p>
        </p:txBody>
      </p:sp>
      <p:sp>
        <p:nvSpPr>
          <p:cNvPr id="6" name="Curved Down Arrow 5"/>
          <p:cNvSpPr/>
          <p:nvPr/>
        </p:nvSpPr>
        <p:spPr>
          <a:xfrm>
            <a:off x="2514600" y="2286000"/>
            <a:ext cx="4191000" cy="74121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 flipH="1" flipV="1">
            <a:off x="2585852" y="4167249"/>
            <a:ext cx="4191000" cy="74121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66800" y="5181600"/>
            <a:ext cx="1519052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Initial Belief</a:t>
            </a:r>
            <a:endParaRPr lang="en-US" dirty="0"/>
          </a:p>
        </p:txBody>
      </p:sp>
      <p:sp>
        <p:nvSpPr>
          <p:cNvPr id="9" name="Up Arrow 8"/>
          <p:cNvSpPr/>
          <p:nvPr/>
        </p:nvSpPr>
        <p:spPr>
          <a:xfrm rot="1442492">
            <a:off x="1988857" y="4268251"/>
            <a:ext cx="189263" cy="838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8494" y="2194944"/>
            <a:ext cx="1652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Gain Information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776852" y="2388792"/>
            <a:ext cx="1652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Lose</a:t>
            </a:r>
          </a:p>
          <a:p>
            <a:pPr algn="ctr"/>
            <a:r>
              <a:rPr lang="en-US" b="1" dirty="0" smtClean="0"/>
              <a:t>Information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8673" y="3544669"/>
            <a:ext cx="2004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Bayes Rule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(Multiplication)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72400" y="3544669"/>
            <a:ext cx="1597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Convolution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(Addition)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7163" y="3221503"/>
            <a:ext cx="1089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Gaussian:</a:t>
            </a:r>
          </a:p>
          <a:p>
            <a:r>
              <a:rPr lang="en-US" dirty="0" smtClean="0"/>
              <a:t>μ, σ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263176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Example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2438400" y="1999989"/>
            <a:ext cx="1295400" cy="609600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33608" y="2304789"/>
            <a:ext cx="3429000" cy="252306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09600" y="18288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9600" y="2590800"/>
            <a:ext cx="6477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76800" y="1348439"/>
                <a:ext cx="315099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Prior Position Estimate </a:t>
                </a:r>
                <a14:m>
                  <m:oMath xmlns=""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Measurement Estimate </a:t>
                </a:r>
                <a14:m>
                  <m:oMath xmlns=""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1348439"/>
                <a:ext cx="3150991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1547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7143555" y="1324567"/>
            <a:ext cx="97853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μ, σ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v, r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44388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Example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2438400" y="1999989"/>
            <a:ext cx="1295400" cy="609600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33608" y="2304789"/>
            <a:ext cx="3429000" cy="252306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09600" y="18288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9600" y="2590800"/>
            <a:ext cx="6477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76800" y="1348439"/>
                <a:ext cx="315099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Prior Position Estimate </a:t>
                </a:r>
                <a14:m>
                  <m:oMath xmlns=""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Measurement Estimate </a:t>
                </a:r>
                <a14:m>
                  <m:oMath xmlns=""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1348439"/>
                <a:ext cx="3150991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1547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2000" y="3854027"/>
                <a:ext cx="27654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Where is the new mean </a:t>
                </a:r>
                <a14:m>
                  <m:oMath xmlns=""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𝜇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854027"/>
                <a:ext cx="2765437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762" t="-8197" r="-88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2743200" y="2825663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348108" y="2825663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105933" y="2825663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895600" y="2825663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590800" y="2825663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143555" y="1324567"/>
            <a:ext cx="97853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μ, σ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v, r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364801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Example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2438400" y="1999989"/>
            <a:ext cx="1295400" cy="609600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33608" y="2304789"/>
            <a:ext cx="3429000" cy="252306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09600" y="18288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9600" y="2590800"/>
            <a:ext cx="6477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76800" y="1348439"/>
                <a:ext cx="315099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Prior Position Estimate </a:t>
                </a:r>
                <a14:m>
                  <m:oMath xmlns=""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Measurement Estimate </a:t>
                </a:r>
                <a14:m>
                  <m:oMath xmlns=""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1348439"/>
                <a:ext cx="3150991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1547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2000" y="3854027"/>
                <a:ext cx="31996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What is the new </a:t>
                </a:r>
                <a:r>
                  <a:rPr lang="en-US" dirty="0" err="1" smtClean="0"/>
                  <a:t>covarance</a:t>
                </a:r>
                <a:r>
                  <a:rPr lang="en-US" dirty="0" smtClean="0"/>
                  <a:t> </a:t>
                </a:r>
                <a14:m>
                  <m:oMath xmlns=""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854027"/>
                <a:ext cx="3199658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524" t="-8197" r="-57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rot="16200000" flipV="1">
            <a:off x="3376808" y="1885689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V="1">
            <a:off x="3376808" y="1550519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V="1">
            <a:off x="3376808" y="1252504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895600" y="1348439"/>
            <a:ext cx="0" cy="124236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V="1">
            <a:off x="3376808" y="1752079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3378374" y="2038089"/>
            <a:ext cx="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143555" y="1324567"/>
            <a:ext cx="97853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μ, σ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v, r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17" name="Rectangle 16"/>
          <p:cNvSpPr/>
          <p:nvPr/>
        </p:nvSpPr>
        <p:spPr>
          <a:xfrm>
            <a:off x="3373475" y="3854027"/>
            <a:ext cx="97853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σ</a:t>
            </a:r>
            <a:r>
              <a:rPr lang="en-US" baseline="30000" dirty="0" smtClean="0"/>
              <a:t>2</a:t>
            </a:r>
            <a:r>
              <a:rPr lang="en-US" dirty="0" smtClean="0"/>
              <a:t>’?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512" y="4735977"/>
            <a:ext cx="7584558" cy="196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23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Example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2438400" y="1999989"/>
            <a:ext cx="1295400" cy="609600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33608" y="2304789"/>
            <a:ext cx="3429000" cy="252306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09600" y="18288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9600" y="2590800"/>
            <a:ext cx="6477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76800" y="1348439"/>
                <a:ext cx="306475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Prior Position Estimate </a:t>
                </a:r>
                <a14:m>
                  <m:oMath xmlns=""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Measurement Estimate </a:t>
                </a:r>
                <a14:m>
                  <m:oMath xmlns=""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r>
                  <a:rPr lang="en-US" dirty="0" smtClean="0">
                    <a:solidFill>
                      <a:srgbClr val="00B050"/>
                    </a:solidFill>
                  </a:rPr>
                  <a:t>New Estimate </a:t>
                </a:r>
                <a14:m>
                  <m:oMath xmlns=""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𝜇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′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1348439"/>
                <a:ext cx="3064750" cy="923330"/>
              </a:xfrm>
              <a:prstGeom prst="rect">
                <a:avLst/>
              </a:prstGeom>
              <a:blipFill rotWithShape="1">
                <a:blip r:embed="rId2"/>
                <a:stretch>
                  <a:fillRect l="-1590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 14"/>
          <p:cNvSpPr/>
          <p:nvPr/>
        </p:nvSpPr>
        <p:spPr>
          <a:xfrm>
            <a:off x="2361829" y="1671604"/>
            <a:ext cx="1067172" cy="919196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143555" y="1324567"/>
            <a:ext cx="97853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μ, σ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v, r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12" name="Rectangle 11"/>
          <p:cNvSpPr/>
          <p:nvPr/>
        </p:nvSpPr>
        <p:spPr>
          <a:xfrm>
            <a:off x="6303581" y="1922795"/>
            <a:ext cx="111558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μ', σ</a:t>
            </a:r>
            <a:r>
              <a:rPr lang="en-US" baseline="30000" dirty="0" smtClean="0"/>
              <a:t>2</a:t>
            </a:r>
            <a:r>
              <a:rPr lang="en-US" dirty="0" smtClean="0"/>
              <a:t>’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69816" y="36773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smtClean="0"/>
              <a:t>To calculate, go through and multiply the two Gaussians and renormalize to sum to 1</a:t>
            </a:r>
          </a:p>
          <a:p>
            <a:pPr algn="l"/>
            <a:r>
              <a:rPr lang="en-US" sz="2400" dirty="0" smtClean="0"/>
              <a:t>Also, the multiplication</a:t>
            </a:r>
            <a:r>
              <a:rPr lang="en-US" sz="2400" i="1" dirty="0" smtClean="0"/>
              <a:t> </a:t>
            </a:r>
            <a:r>
              <a:rPr lang="en-US" sz="2400" dirty="0" smtClean="0"/>
              <a:t>of two Gaussian random variables is itself a Gaussian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56551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Multiplying Two Gaussians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0701" y="4514154"/>
                <a:ext cx="8229600" cy="3886200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   </a:t>
                </a:r>
                <a:r>
                  <a:rPr lang="en-US" sz="1800" dirty="0" smtClean="0"/>
                  <a:t>(ignoring the constant term in front)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600" dirty="0" smtClean="0"/>
                  <a:t>To find the mean, need to maximize this function </a:t>
                </a:r>
                <a:r>
                  <a:rPr lang="en-US" sz="1800" dirty="0" smtClean="0"/>
                  <a:t>(i.e. take derivative)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600" dirty="0" smtClean="0"/>
                  <a:t>Set equal to  and solve for 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600" dirty="0" smtClean="0"/>
                  <a:t>…something similar for the variance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0701" y="4514154"/>
                <a:ext cx="8229600" cy="3886200"/>
              </a:xfrm>
              <a:blipFill rotWithShape="1">
                <a:blip r:embed="rId3"/>
                <a:stretch>
                  <a:fillRect t="-1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>
            <a:off x="2438400" y="1794550"/>
            <a:ext cx="1295400" cy="609600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633608" y="2099350"/>
            <a:ext cx="3429000" cy="252306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09600" y="1623361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09600" y="2385361"/>
            <a:ext cx="6477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76800" y="1258669"/>
                <a:ext cx="315099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Prior Position Estimate </a:t>
                </a:r>
                <a14:m>
                  <m:oMath xmlns=""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Measurement Estimate </a:t>
                </a:r>
                <a14:m>
                  <m:oMath xmlns=""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1258669"/>
                <a:ext cx="3150991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1547" t="-4673" r="-4255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7143555" y="1247776"/>
            <a:ext cx="97853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μ, σ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v, r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596488"/>
              </p:ext>
            </p:extLst>
          </p:nvPr>
        </p:nvGraphicFramePr>
        <p:xfrm>
          <a:off x="1657155" y="-637236"/>
          <a:ext cx="5486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cument" r:id="rId6" imgW="5486400" imgH="406400" progId="Word.Document.12">
                  <p:embed/>
                </p:oleObj>
              </mc:Choice>
              <mc:Fallback>
                <p:oleObj name="Document" r:id="rId6" imgW="5486400" imgH="40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57155" y="-637236"/>
                        <a:ext cx="54864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-340566" y="2850655"/>
            <a:ext cx="555793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(ignoring constant term in front)</a:t>
            </a:r>
          </a:p>
          <a:p>
            <a:pPr marL="342900" indent="-342900">
              <a:buAutoNum type="arabicPeriod"/>
            </a:pPr>
            <a:r>
              <a:rPr lang="en-US" dirty="0" smtClean="0"/>
              <a:t>To find mean, maximize function (i.e., take derivative)</a:t>
            </a:r>
          </a:p>
          <a:p>
            <a:pPr marL="342900" indent="-342900">
              <a:buAutoNum type="arabicPeriod"/>
            </a:pP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marL="342900" indent="-342900">
              <a:buAutoNum type="arabicPeriod"/>
            </a:pPr>
            <a:r>
              <a:rPr lang="en-US" dirty="0" smtClean="0"/>
              <a:t>4. Set equal to 0 and solve for x</a:t>
            </a:r>
          </a:p>
          <a:p>
            <a:pPr marL="342900" indent="-342900">
              <a:buAutoNum type="arabicPeriod"/>
            </a:pPr>
            <a:r>
              <a:rPr lang="en-US" dirty="0"/>
              <a:t> 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… something similar for the variance: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73495"/>
              </p:ext>
            </p:extLst>
          </p:nvPr>
        </p:nvGraphicFramePr>
        <p:xfrm>
          <a:off x="1600200" y="-171450"/>
          <a:ext cx="5486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Document" r:id="rId9" imgW="5486400" imgH="342900" progId="Word.Document.12">
                  <p:embed/>
                </p:oleObj>
              </mc:Choice>
              <mc:Fallback>
                <p:oleObj name="Document" r:id="rId9" imgW="5486400" imgH="342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00200" y="-171450"/>
                        <a:ext cx="54864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2604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point of view…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2438400" y="1999989"/>
            <a:ext cx="1295400" cy="609600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33608" y="2304789"/>
            <a:ext cx="3429000" cy="252306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09600" y="18288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9600" y="2590800"/>
            <a:ext cx="6477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2361829" y="1671604"/>
            <a:ext cx="1067172" cy="919196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361829" y="5282520"/>
                <a:ext cx="306475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Prior Position Estimate </a:t>
                </a:r>
                <a14:m>
                  <m:oMath xmlns=""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𝜇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Measurement Estimate </a:t>
                </a:r>
                <a14:m>
                  <m:oMath xmlns=""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𝜈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r>
                  <a:rPr lang="en-US" dirty="0" smtClean="0">
                    <a:solidFill>
                      <a:srgbClr val="00B050"/>
                    </a:solidFill>
                  </a:rPr>
                  <a:t>New Estimate </a:t>
                </a:r>
                <a14:m>
                  <m:oMath xmlns=""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𝜇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𝜎</m:t>
                        </m:r>
                      </m:e>
                      <m: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′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829" y="5282520"/>
                <a:ext cx="3064750" cy="923330"/>
              </a:xfrm>
              <a:prstGeom prst="rect">
                <a:avLst/>
              </a:prstGeom>
              <a:blipFill rotWithShape="1">
                <a:blip r:embed="rId2"/>
                <a:stretch>
                  <a:fillRect r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628584" y="5258648"/>
            <a:ext cx="97853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μ, σ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v, r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13" name="Rectangle 12"/>
          <p:cNvSpPr/>
          <p:nvPr/>
        </p:nvSpPr>
        <p:spPr>
          <a:xfrm>
            <a:off x="3788610" y="5856876"/>
            <a:ext cx="111558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μ', σ</a:t>
            </a:r>
            <a:r>
              <a:rPr lang="en-US" baseline="30000" dirty="0" smtClean="0"/>
              <a:t>2</a:t>
            </a:r>
            <a:r>
              <a:rPr lang="en-US" dirty="0" smtClean="0"/>
              <a:t>’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20008" y="5282520"/>
            <a:ext cx="8573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: </a:t>
            </a:r>
            <a:r>
              <a:rPr lang="en-US" dirty="0" smtClean="0">
                <a:solidFill>
                  <a:schemeClr val="accent1"/>
                </a:solidFill>
              </a:rPr>
              <a:t>p(x)</a:t>
            </a:r>
          </a:p>
          <a:p>
            <a:r>
              <a:rPr lang="en-US" dirty="0" smtClean="0"/>
              <a:t>: </a:t>
            </a:r>
            <a:r>
              <a:rPr lang="en-US" dirty="0" smtClean="0">
                <a:solidFill>
                  <a:schemeClr val="accent2"/>
                </a:solidFill>
              </a:rPr>
              <a:t>p(</a:t>
            </a:r>
            <a:r>
              <a:rPr lang="en-US" dirty="0" err="1" smtClean="0">
                <a:solidFill>
                  <a:schemeClr val="accent2"/>
                </a:solidFill>
              </a:rPr>
              <a:t>z|x</a:t>
            </a:r>
            <a:r>
              <a:rPr lang="en-US" dirty="0" smtClean="0">
                <a:solidFill>
                  <a:schemeClr val="accent2"/>
                </a:solidFill>
              </a:rPr>
              <a:t>)</a:t>
            </a:r>
          </a:p>
          <a:p>
            <a:r>
              <a:rPr lang="en-US" dirty="0" smtClean="0"/>
              <a:t>: </a:t>
            </a:r>
            <a:r>
              <a:rPr lang="en-US" dirty="0" smtClean="0">
                <a:solidFill>
                  <a:srgbClr val="008000"/>
                </a:solidFill>
              </a:rPr>
              <a:t>p(</a:t>
            </a:r>
            <a:r>
              <a:rPr lang="en-US" dirty="0" err="1" smtClean="0">
                <a:solidFill>
                  <a:srgbClr val="008000"/>
                </a:solidFill>
              </a:rPr>
              <a:t>x|z</a:t>
            </a:r>
            <a:r>
              <a:rPr lang="en-US" dirty="0" smtClean="0">
                <a:solidFill>
                  <a:srgbClr val="008000"/>
                </a:solidFill>
              </a:rPr>
              <a:t>)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57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2438400" y="1999989"/>
            <a:ext cx="1295400" cy="609600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09600" y="18288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09600" y="2590800"/>
            <a:ext cx="6477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76800" y="1348439"/>
                <a:ext cx="302262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Prior Position Estimate </a:t>
                </a:r>
                <a14:m>
                  <m:oMath xmlns=""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(10,4)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Measurement Estimate </a:t>
                </a:r>
                <a14:m>
                  <m:oMath xmlns=""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(12, 4)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1348439"/>
                <a:ext cx="3022622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1613" t="-3289" r="-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8"/>
          <p:cNvSpPr/>
          <p:nvPr/>
        </p:nvSpPr>
        <p:spPr>
          <a:xfrm>
            <a:off x="2361829" y="1671604"/>
            <a:ext cx="1067172" cy="919196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057400" y="2006252"/>
            <a:ext cx="1295400" cy="609600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303400"/>
              </p:ext>
            </p:extLst>
          </p:nvPr>
        </p:nvGraphicFramePr>
        <p:xfrm>
          <a:off x="1473563" y="2877297"/>
          <a:ext cx="10611743" cy="786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Document" r:id="rId5" imgW="5486400" imgH="406400" progId="Word.Document.12">
                  <p:embed/>
                </p:oleObj>
              </mc:Choice>
              <mc:Fallback>
                <p:oleObj name="Document" r:id="rId5" imgW="5486400" imgH="40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73563" y="2877297"/>
                        <a:ext cx="10611743" cy="786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334501"/>
              </p:ext>
            </p:extLst>
          </p:nvPr>
        </p:nvGraphicFramePr>
        <p:xfrm>
          <a:off x="1890914" y="3880797"/>
          <a:ext cx="9112217" cy="674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Document" r:id="rId8" imgW="5486400" imgH="406400" progId="Word.Document.12">
                  <p:embed/>
                </p:oleObj>
              </mc:Choice>
              <mc:Fallback>
                <p:oleObj name="Document" r:id="rId8" imgW="5486400" imgH="40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90914" y="3880797"/>
                        <a:ext cx="9112217" cy="674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84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2438400" y="1999989"/>
            <a:ext cx="1295400" cy="609600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09600" y="18288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09600" y="2590800"/>
            <a:ext cx="6477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76800" y="1348439"/>
                <a:ext cx="302262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Prior Position Estimate </a:t>
                </a:r>
                <a14:m>
                  <m:oMath xmlns=""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(10,4)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Measurement Estimate </a:t>
                </a:r>
                <a14:m>
                  <m:oMath xmlns=""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(12, 4)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1348439"/>
                <a:ext cx="3022622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1613" t="-3289" r="-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8"/>
          <p:cNvSpPr/>
          <p:nvPr/>
        </p:nvSpPr>
        <p:spPr>
          <a:xfrm>
            <a:off x="2361829" y="1671604"/>
            <a:ext cx="1067172" cy="919196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057400" y="2006252"/>
            <a:ext cx="1295400" cy="609600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935744"/>
              </p:ext>
            </p:extLst>
          </p:nvPr>
        </p:nvGraphicFramePr>
        <p:xfrm>
          <a:off x="1473563" y="2877297"/>
          <a:ext cx="10611743" cy="786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Document" r:id="rId6" imgW="5486400" imgH="406400" progId="Word.Document.12">
                  <p:embed/>
                </p:oleObj>
              </mc:Choice>
              <mc:Fallback>
                <p:oleObj name="Document" r:id="rId6" imgW="5486400" imgH="40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73563" y="2877297"/>
                        <a:ext cx="10611743" cy="786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878079"/>
              </p:ext>
            </p:extLst>
          </p:nvPr>
        </p:nvGraphicFramePr>
        <p:xfrm>
          <a:off x="1890914" y="3880797"/>
          <a:ext cx="9112217" cy="674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Document" r:id="rId9" imgW="5486400" imgH="406400" progId="Word.Document.12">
                  <p:embed/>
                </p:oleObj>
              </mc:Choice>
              <mc:Fallback>
                <p:oleObj name="Document" r:id="rId9" imgW="5486400" imgH="40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90914" y="3880797"/>
                        <a:ext cx="9112217" cy="674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0446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2590800" y="1671604"/>
            <a:ext cx="1066800" cy="937985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609600" y="18288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09600" y="2590800"/>
            <a:ext cx="6477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76800" y="1348439"/>
                <a:ext cx="3022622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Prior Position Estimate </a:t>
                </a:r>
                <a14:m>
                  <m:oMath xmlns=""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(10,8)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Measurement Estimate </a:t>
                </a:r>
                <a14:m>
                  <m:oMath xmlns=""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(13, 2)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1348439"/>
                <a:ext cx="3022622" cy="923330"/>
              </a:xfrm>
              <a:prstGeom prst="rect">
                <a:avLst/>
              </a:prstGeom>
              <a:blipFill rotWithShape="1">
                <a:blip r:embed="rId2"/>
                <a:stretch>
                  <a:fillRect l="-1613" t="-3289" r="-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8"/>
          <p:cNvSpPr/>
          <p:nvPr/>
        </p:nvSpPr>
        <p:spPr>
          <a:xfrm>
            <a:off x="2667000" y="1348439"/>
            <a:ext cx="685800" cy="1242361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09002" y="2286000"/>
            <a:ext cx="1981200" cy="304800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86507" y="3188115"/>
            <a:ext cx="1285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μ’=12.4</a:t>
            </a:r>
          </a:p>
          <a:p>
            <a:r>
              <a:rPr lang="en-US" sz="2400" dirty="0" smtClean="0"/>
              <a:t>σ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’=1.6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8126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960" y="1331926"/>
            <a:ext cx="4953000" cy="55260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1219200"/>
            <a:ext cx="3124200" cy="4916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450000"/>
              </a:lnSpc>
              <a:buFont typeface="+mj-lt"/>
              <a:buAutoNum type="arabicPeriod"/>
            </a:pPr>
            <a:r>
              <a:rPr lang="en-US" dirty="0" smtClean="0"/>
              <a:t>Uniform Prior</a:t>
            </a:r>
          </a:p>
          <a:p>
            <a:pPr marL="342900" indent="-342900">
              <a:lnSpc>
                <a:spcPct val="450000"/>
              </a:lnSpc>
              <a:buFont typeface="+mj-lt"/>
              <a:buAutoNum type="arabicPeriod"/>
            </a:pPr>
            <a:r>
              <a:rPr lang="en-US" dirty="0" smtClean="0"/>
              <a:t>Observation: see pillar</a:t>
            </a:r>
          </a:p>
          <a:p>
            <a:pPr marL="342900" indent="-342900">
              <a:lnSpc>
                <a:spcPct val="450000"/>
              </a:lnSpc>
              <a:buFont typeface="+mj-lt"/>
              <a:buAutoNum type="arabicPeriod"/>
            </a:pPr>
            <a:r>
              <a:rPr lang="en-US" dirty="0" smtClean="0"/>
              <a:t>Action: move right</a:t>
            </a:r>
          </a:p>
          <a:p>
            <a:pPr marL="342900" indent="-342900">
              <a:lnSpc>
                <a:spcPct val="450000"/>
              </a:lnSpc>
              <a:buFont typeface="+mj-lt"/>
              <a:buAutoNum type="arabicPeriod"/>
            </a:pPr>
            <a:r>
              <a:rPr lang="en-US" dirty="0" smtClean="0"/>
              <a:t>Observation: see pillar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67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939721"/>
              </p:ext>
            </p:extLst>
          </p:nvPr>
        </p:nvGraphicFramePr>
        <p:xfrm>
          <a:off x="-3906143" y="1390174"/>
          <a:ext cx="10611743" cy="786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Document" r:id="rId4" imgW="5486400" imgH="406400" progId="Word.Document.12">
                  <p:embed/>
                </p:oleObj>
              </mc:Choice>
              <mc:Fallback>
                <p:oleObj name="Document" r:id="rId4" imgW="5486400" imgH="40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3906143" y="1390174"/>
                        <a:ext cx="10611743" cy="786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820994"/>
              </p:ext>
            </p:extLst>
          </p:nvPr>
        </p:nvGraphicFramePr>
        <p:xfrm>
          <a:off x="-3488792" y="2393674"/>
          <a:ext cx="9112217" cy="674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3" name="Document" r:id="rId7" imgW="5486400" imgH="406400" progId="Word.Document.12">
                  <p:embed/>
                </p:oleObj>
              </mc:Choice>
              <mc:Fallback>
                <p:oleObj name="Document" r:id="rId7" imgW="5486400" imgH="40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3488792" y="2393674"/>
                        <a:ext cx="9112217" cy="674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Kalman</a:t>
            </a:r>
            <a:r>
              <a:rPr lang="en-US" dirty="0" smtClean="0"/>
              <a:t> Filter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76400" y="3027218"/>
            <a:ext cx="2133600" cy="1143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Sense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486400" y="3024249"/>
            <a:ext cx="2133600" cy="1143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Move</a:t>
            </a:r>
            <a:endParaRPr lang="en-US" dirty="0"/>
          </a:p>
        </p:txBody>
      </p:sp>
      <p:sp>
        <p:nvSpPr>
          <p:cNvPr id="6" name="Curved Down Arrow 5"/>
          <p:cNvSpPr/>
          <p:nvPr/>
        </p:nvSpPr>
        <p:spPr>
          <a:xfrm>
            <a:off x="2514600" y="2286000"/>
            <a:ext cx="4191000" cy="74121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 flipH="1" flipV="1">
            <a:off x="2585852" y="4167249"/>
            <a:ext cx="4191000" cy="74121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66800" y="5181600"/>
            <a:ext cx="1519052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Initial Belief</a:t>
            </a:r>
            <a:endParaRPr lang="en-US" dirty="0"/>
          </a:p>
        </p:txBody>
      </p:sp>
      <p:sp>
        <p:nvSpPr>
          <p:cNvPr id="9" name="Up Arrow 8"/>
          <p:cNvSpPr/>
          <p:nvPr/>
        </p:nvSpPr>
        <p:spPr>
          <a:xfrm rot="1442492">
            <a:off x="1988857" y="4268251"/>
            <a:ext cx="189263" cy="838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76852" y="2388792"/>
            <a:ext cx="1652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Lose</a:t>
            </a:r>
          </a:p>
          <a:p>
            <a:pPr algn="ctr"/>
            <a:r>
              <a:rPr lang="en-US" b="1" dirty="0" smtClean="0"/>
              <a:t>Information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772400" y="3272583"/>
            <a:ext cx="1597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Convolution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(Addition)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7163" y="3221503"/>
            <a:ext cx="1089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Gaussian:</a:t>
            </a:r>
          </a:p>
          <a:p>
            <a:r>
              <a:rPr lang="en-US" dirty="0" smtClean="0"/>
              <a:t>μ, σ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4246751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Update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For motion 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593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>
            <a:off x="2333679" y="3698675"/>
            <a:ext cx="1104900" cy="304800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600200" y="21336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600200" y="2895600"/>
            <a:ext cx="6477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1737127" y="2311052"/>
            <a:ext cx="1295400" cy="609600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514600" y="2514600"/>
            <a:ext cx="1752600" cy="381000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4" name="Circular Arrow 13"/>
          <p:cNvSpPr/>
          <p:nvPr/>
        </p:nvSpPr>
        <p:spPr>
          <a:xfrm rot="11090651" flipH="1">
            <a:off x="2222214" y="2737647"/>
            <a:ext cx="1143000" cy="914400"/>
          </a:xfrm>
          <a:prstGeom prst="circularArrow">
            <a:avLst>
              <a:gd name="adj1" fmla="val 0"/>
              <a:gd name="adj2" fmla="val 1142319"/>
              <a:gd name="adj3" fmla="val 20760787"/>
              <a:gd name="adj4" fmla="val 10800000"/>
              <a:gd name="adj5" fmla="val 36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677101" y="3863600"/>
            <a:ext cx="428196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86200" y="3678934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 of motion noise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8909" y="4500610"/>
            <a:ext cx="307966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μ’=</a:t>
            </a:r>
            <a:r>
              <a:rPr lang="en-US" sz="2400" dirty="0" err="1" smtClean="0"/>
              <a:t>μ+u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σ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’=σ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+r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2551070" y="4131278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u, r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29168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Update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For motion 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593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>
            <a:off x="2333679" y="3698675"/>
            <a:ext cx="1104900" cy="304800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600200" y="21336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600200" y="2895600"/>
            <a:ext cx="6477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1737127" y="2311052"/>
            <a:ext cx="1295400" cy="609600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514600" y="2514600"/>
            <a:ext cx="1752600" cy="381000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4" name="Circular Arrow 13"/>
          <p:cNvSpPr/>
          <p:nvPr/>
        </p:nvSpPr>
        <p:spPr>
          <a:xfrm rot="11090651" flipH="1">
            <a:off x="2222214" y="2737647"/>
            <a:ext cx="1143000" cy="914400"/>
          </a:xfrm>
          <a:prstGeom prst="circularArrow">
            <a:avLst>
              <a:gd name="adj1" fmla="val 0"/>
              <a:gd name="adj2" fmla="val 1142319"/>
              <a:gd name="adj3" fmla="val 20760787"/>
              <a:gd name="adj4" fmla="val 10800000"/>
              <a:gd name="adj5" fmla="val 36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677101" y="3863600"/>
            <a:ext cx="428196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86200" y="3678934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 of motion noise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8909" y="4500610"/>
            <a:ext cx="307966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μ’=</a:t>
            </a:r>
            <a:r>
              <a:rPr lang="en-US" sz="2400" dirty="0" err="1" smtClean="0"/>
              <a:t>μ+u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σ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’=σ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+r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2551070" y="4131278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u, r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22789" y="1671935"/>
                <a:ext cx="289438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Prior Position Estimate </a:t>
                </a:r>
                <a14:m>
                  <m:oMath xmlns=""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(8,4)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endParaRPr lang="en-US" dirty="0" smtClean="0">
                  <a:solidFill>
                    <a:srgbClr val="C00000"/>
                  </a:solidFill>
                </a:endParaRPr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M</a:t>
                </a:r>
                <a14:m>
                  <m:oMath xmlns=""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/>
                      </a:rPr>
                      <m:t>ovement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/>
                      </a:rPr>
                      <m:t>Estimate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(10, 6)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789" y="1671935"/>
                <a:ext cx="2894382" cy="12003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8060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Update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For motion 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593" t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eeform 3"/>
          <p:cNvSpPr/>
          <p:nvPr/>
        </p:nvSpPr>
        <p:spPr>
          <a:xfrm>
            <a:off x="2333679" y="3698675"/>
            <a:ext cx="1104900" cy="304800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600200" y="21336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600200" y="2895600"/>
            <a:ext cx="6477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1737127" y="2311052"/>
            <a:ext cx="1295400" cy="609600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514600" y="2514600"/>
            <a:ext cx="1752600" cy="381000"/>
          </a:xfrm>
          <a:custGeom>
            <a:avLst/>
            <a:gdLst>
              <a:gd name="connsiteX0" fmla="*/ 0 w 2416628"/>
              <a:gd name="connsiteY0" fmla="*/ 849085 h 849085"/>
              <a:gd name="connsiteX1" fmla="*/ 1230086 w 2416628"/>
              <a:gd name="connsiteY1" fmla="*/ 0 h 849085"/>
              <a:gd name="connsiteX2" fmla="*/ 2416628 w 2416628"/>
              <a:gd name="connsiteY2" fmla="*/ 849085 h 849085"/>
              <a:gd name="connsiteX0" fmla="*/ 0 w 2416628"/>
              <a:gd name="connsiteY0" fmla="*/ 838725 h 849090"/>
              <a:gd name="connsiteX1" fmla="*/ 1230086 w 2416628"/>
              <a:gd name="connsiteY1" fmla="*/ 5 h 849090"/>
              <a:gd name="connsiteX2" fmla="*/ 2416628 w 2416628"/>
              <a:gd name="connsiteY2" fmla="*/ 849090 h 849090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  <a:gd name="connsiteX0" fmla="*/ 0 w 2416628"/>
              <a:gd name="connsiteY0" fmla="*/ 838723 h 849088"/>
              <a:gd name="connsiteX1" fmla="*/ 1230086 w 2416628"/>
              <a:gd name="connsiteY1" fmla="*/ 3 h 849088"/>
              <a:gd name="connsiteX2" fmla="*/ 2416628 w 2416628"/>
              <a:gd name="connsiteY2" fmla="*/ 849088 h 84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6628" h="849088">
                <a:moveTo>
                  <a:pt x="0" y="838723"/>
                </a:moveTo>
                <a:cubicBezTo>
                  <a:pt x="841468" y="808059"/>
                  <a:pt x="827315" y="-1725"/>
                  <a:pt x="1230086" y="3"/>
                </a:cubicBezTo>
                <a:cubicBezTo>
                  <a:pt x="1632857" y="1731"/>
                  <a:pt x="1413583" y="849519"/>
                  <a:pt x="2416628" y="849088"/>
                </a:cubicBez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4" name="Circular Arrow 13"/>
          <p:cNvSpPr/>
          <p:nvPr/>
        </p:nvSpPr>
        <p:spPr>
          <a:xfrm rot="11090651" flipH="1">
            <a:off x="2222214" y="2737647"/>
            <a:ext cx="1143000" cy="914400"/>
          </a:xfrm>
          <a:prstGeom prst="circularArrow">
            <a:avLst>
              <a:gd name="adj1" fmla="val 0"/>
              <a:gd name="adj2" fmla="val 1142319"/>
              <a:gd name="adj3" fmla="val 20760787"/>
              <a:gd name="adj4" fmla="val 10800000"/>
              <a:gd name="adj5" fmla="val 36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677101" y="3863600"/>
            <a:ext cx="428196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886200" y="3678934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Model of motion noise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8909" y="4500610"/>
            <a:ext cx="307966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μ’=</a:t>
            </a:r>
            <a:r>
              <a:rPr lang="en-US" sz="2400" dirty="0" err="1" smtClean="0"/>
              <a:t>μ+u</a:t>
            </a:r>
            <a:r>
              <a:rPr lang="en-US" sz="2400" dirty="0" smtClean="0"/>
              <a:t>=18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σ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’=σ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+r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=10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551070" y="4131278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u, r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22789" y="1671935"/>
                <a:ext cx="289438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Prior Position Estimate </a:t>
                </a:r>
                <a14:m>
                  <m:oMath xmlns=""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(8,4)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endParaRPr lang="en-US" dirty="0" smtClean="0">
                  <a:solidFill>
                    <a:srgbClr val="C00000"/>
                  </a:solidFill>
                </a:endParaRPr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M</a:t>
                </a:r>
                <a14:m>
                  <m:oMath xmlns=""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/>
                      </a:rPr>
                      <m:t>ovement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/>
                      </a:rPr>
                      <m:t>Estimate</m:t>
                    </m:r>
                    <m:r>
                      <a:rPr lang="en-US" b="0" i="0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(10, 6)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</a:endParaRPr>
              </a:p>
              <a:p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789" y="1671935"/>
                <a:ext cx="2894382" cy="120032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0591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860654"/>
              </p:ext>
            </p:extLst>
          </p:nvPr>
        </p:nvGraphicFramePr>
        <p:xfrm>
          <a:off x="-3906143" y="1390174"/>
          <a:ext cx="10611743" cy="786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Document" r:id="rId4" imgW="5486400" imgH="406400" progId="Word.Document.12">
                  <p:embed/>
                </p:oleObj>
              </mc:Choice>
              <mc:Fallback>
                <p:oleObj name="Document" r:id="rId4" imgW="5486400" imgH="40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3906143" y="1390174"/>
                        <a:ext cx="10611743" cy="786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448061"/>
              </p:ext>
            </p:extLst>
          </p:nvPr>
        </p:nvGraphicFramePr>
        <p:xfrm>
          <a:off x="-3488792" y="2393674"/>
          <a:ext cx="9112217" cy="674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" name="Document" r:id="rId7" imgW="5486400" imgH="406400" progId="Word.Document.12">
                  <p:embed/>
                </p:oleObj>
              </mc:Choice>
              <mc:Fallback>
                <p:oleObj name="Document" r:id="rId7" imgW="5486400" imgH="40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3488792" y="2393674"/>
                        <a:ext cx="9112217" cy="674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Kalman</a:t>
            </a:r>
            <a:r>
              <a:rPr lang="en-US" dirty="0" smtClean="0"/>
              <a:t> Filter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76400" y="3027218"/>
            <a:ext cx="2133600" cy="1143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Sense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486400" y="3024249"/>
            <a:ext cx="2133600" cy="1143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Move</a:t>
            </a:r>
            <a:endParaRPr lang="en-US" dirty="0"/>
          </a:p>
        </p:txBody>
      </p:sp>
      <p:sp>
        <p:nvSpPr>
          <p:cNvPr id="6" name="Curved Down Arrow 5"/>
          <p:cNvSpPr/>
          <p:nvPr/>
        </p:nvSpPr>
        <p:spPr>
          <a:xfrm>
            <a:off x="2514600" y="2286000"/>
            <a:ext cx="4191000" cy="74121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Down Arrow 6"/>
          <p:cNvSpPr/>
          <p:nvPr/>
        </p:nvSpPr>
        <p:spPr>
          <a:xfrm flipH="1" flipV="1">
            <a:off x="2585852" y="4167249"/>
            <a:ext cx="4191000" cy="74121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66800" y="5181600"/>
            <a:ext cx="1519052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Initial Belief</a:t>
            </a:r>
            <a:endParaRPr lang="en-US" dirty="0"/>
          </a:p>
        </p:txBody>
      </p:sp>
      <p:sp>
        <p:nvSpPr>
          <p:cNvPr id="9" name="Up Arrow 8"/>
          <p:cNvSpPr/>
          <p:nvPr/>
        </p:nvSpPr>
        <p:spPr>
          <a:xfrm rot="1442492">
            <a:off x="1988857" y="4268251"/>
            <a:ext cx="189263" cy="838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117163" y="3221503"/>
            <a:ext cx="1089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Gaussian:</a:t>
            </a:r>
          </a:p>
          <a:p>
            <a:r>
              <a:rPr lang="en-US" dirty="0" smtClean="0"/>
              <a:t>μ, σ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15" name="TextBox 14"/>
          <p:cNvSpPr txBox="1"/>
          <p:nvPr/>
        </p:nvSpPr>
        <p:spPr>
          <a:xfrm>
            <a:off x="6705600" y="1904197"/>
            <a:ext cx="187926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μ’=</a:t>
            </a:r>
            <a:r>
              <a:rPr lang="en-US" sz="2400" dirty="0" err="1" smtClean="0"/>
              <a:t>μ+u</a:t>
            </a:r>
            <a:endParaRPr lang="en-US" sz="2400" dirty="0"/>
          </a:p>
          <a:p>
            <a:r>
              <a:rPr lang="en-US" sz="2400" dirty="0" smtClean="0"/>
              <a:t>σ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’=σ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+r</a:t>
            </a:r>
            <a:r>
              <a:rPr lang="en-US" sz="2400" baseline="30000" dirty="0" smtClean="0"/>
              <a:t>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3267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d/d2/Gaussian_2d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708" y="1417638"/>
            <a:ext cx="6063751" cy="454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Kalman</a:t>
            </a:r>
            <a:r>
              <a:rPr lang="en-US" dirty="0" smtClean="0"/>
              <a:t> Filter in Multiple Dimensions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5546" y="5596119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2D Gaussian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082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Localization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76400" y="3027218"/>
            <a:ext cx="2133600" cy="1143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Sense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486400" y="3024249"/>
            <a:ext cx="2133600" cy="1143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Move</a:t>
            </a:r>
            <a:endParaRPr lang="en-US" dirty="0"/>
          </a:p>
        </p:txBody>
      </p:sp>
      <p:sp>
        <p:nvSpPr>
          <p:cNvPr id="7" name="Curved Down Arrow 6"/>
          <p:cNvSpPr/>
          <p:nvPr/>
        </p:nvSpPr>
        <p:spPr>
          <a:xfrm>
            <a:off x="2514600" y="2286000"/>
            <a:ext cx="4191000" cy="74121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 flipH="1" flipV="1">
            <a:off x="2585852" y="4167249"/>
            <a:ext cx="4191000" cy="74121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66800" y="5181600"/>
            <a:ext cx="1519052" cy="609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Initial Belief</a:t>
            </a:r>
            <a:endParaRPr lang="en-US" dirty="0"/>
          </a:p>
        </p:txBody>
      </p:sp>
      <p:sp>
        <p:nvSpPr>
          <p:cNvPr id="10" name="Up Arrow 9"/>
          <p:cNvSpPr/>
          <p:nvPr/>
        </p:nvSpPr>
        <p:spPr>
          <a:xfrm rot="1442492">
            <a:off x="1988857" y="4268251"/>
            <a:ext cx="189263" cy="838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8494" y="2194944"/>
            <a:ext cx="1652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Gain Information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76852" y="2388792"/>
            <a:ext cx="1652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Lose</a:t>
            </a:r>
          </a:p>
          <a:p>
            <a:pPr algn="ctr"/>
            <a:r>
              <a:rPr lang="en-US" b="1" dirty="0" smtClean="0"/>
              <a:t>Information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68304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Formula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33600" y="2133600"/>
            <a:ext cx="6172200" cy="1422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669083"/>
              </p:ext>
            </p:extLst>
          </p:nvPr>
        </p:nvGraphicFramePr>
        <p:xfrm>
          <a:off x="2514600" y="2482850"/>
          <a:ext cx="5473700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3" name="Equation" r:id="rId3" imgW="2641320" imgH="419040" progId="Equation.3">
                  <p:embed/>
                </p:oleObj>
              </mc:Choice>
              <mc:Fallback>
                <p:oleObj name="Equation" r:id="rId3" imgW="26413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482850"/>
                        <a:ext cx="5473700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095602"/>
              </p:ext>
            </p:extLst>
          </p:nvPr>
        </p:nvGraphicFramePr>
        <p:xfrm>
          <a:off x="1295400" y="2484438"/>
          <a:ext cx="6096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4" name="Equation" r:id="rId5" imgW="190440" imgH="152280" progId="Equation.3">
                  <p:embed/>
                </p:oleObj>
              </mc:Choice>
              <mc:Fallback>
                <p:oleObj name="Equation" r:id="rId5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484438"/>
                        <a:ext cx="609600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8154995"/>
              </p:ext>
            </p:extLst>
          </p:nvPr>
        </p:nvGraphicFramePr>
        <p:xfrm>
          <a:off x="1143000" y="1447800"/>
          <a:ext cx="6400800" cy="565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5" name="Equation" r:id="rId7" imgW="2298600" imgH="203040" progId="Equation.3">
                  <p:embed/>
                </p:oleObj>
              </mc:Choice>
              <mc:Fallback>
                <p:oleObj name="Equation" r:id="rId7" imgW="2298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447800"/>
                        <a:ext cx="6400800" cy="5651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2133600" y="3759200"/>
            <a:ext cx="6172200" cy="1422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628077"/>
              </p:ext>
            </p:extLst>
          </p:nvPr>
        </p:nvGraphicFramePr>
        <p:xfrm>
          <a:off x="3592513" y="3990975"/>
          <a:ext cx="3316287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6" name="Equation" r:id="rId9" imgW="1600200" imgH="533160" progId="Equation.3">
                  <p:embed/>
                </p:oleObj>
              </mc:Choice>
              <mc:Fallback>
                <p:oleObj name="Equation" r:id="rId9" imgW="160020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2513" y="3990975"/>
                        <a:ext cx="3316287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607676"/>
              </p:ext>
            </p:extLst>
          </p:nvPr>
        </p:nvGraphicFramePr>
        <p:xfrm>
          <a:off x="1295400" y="4110038"/>
          <a:ext cx="6096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7" name="Equation" r:id="rId11" imgW="190440" imgH="152280" progId="Equation.3">
                  <p:embed/>
                </p:oleObj>
              </mc:Choice>
              <mc:Fallback>
                <p:oleObj name="Equation" r:id="rId11" imgW="19044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110038"/>
                        <a:ext cx="609600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7995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Example of State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dirty="0"/>
                  <a:t>Suppose a robot obtains measurement </a:t>
                </a:r>
                <a14:m>
                  <m:oMath xmlns=""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𝑧</m:t>
                    </m:r>
                  </m:oMath>
                </a14:m>
                <a:endParaRPr lang="en-US" sz="2400" i="1" dirty="0"/>
              </a:p>
              <a:p>
                <a:r>
                  <a:rPr lang="en-US" sz="2400" dirty="0"/>
                  <a:t>What is </a:t>
                </a:r>
                <a14:m>
                  <m:oMath xmlns=""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𝑃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err="1">
                        <a:latin typeface="Cambria Math"/>
                      </a:rPr>
                      <m:t>𝑜𝑝𝑒𝑛</m:t>
                    </m:r>
                    <m:r>
                      <a:rPr lang="en-US" sz="2400" i="1" dirty="0" err="1">
                        <a:latin typeface="Cambria Math"/>
                      </a:rPr>
                      <m:t>|</m:t>
                    </m:r>
                    <m:r>
                      <a:rPr lang="en-US" sz="2400" i="1" dirty="0" err="1">
                        <a:latin typeface="Cambria Math"/>
                      </a:rPr>
                      <m:t>𝑧</m:t>
                    </m:r>
                    <m:r>
                      <a:rPr lang="en-US" sz="2400" i="1" dirty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i="1" dirty="0"/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4" t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do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2724150"/>
            <a:ext cx="6484937" cy="358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804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119697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 smtClean="0">
                <a:latin typeface="Times New Roman" pitchFamily="18" charset="0"/>
              </a:rPr>
              <a:t>P(</a:t>
            </a:r>
            <a:r>
              <a:rPr lang="en-US" sz="2800" i="1" dirty="0" err="1" smtClean="0">
                <a:latin typeface="Times New Roman" pitchFamily="18" charset="0"/>
              </a:rPr>
              <a:t>z|open</a:t>
            </a:r>
            <a:r>
              <a:rPr lang="en-US" sz="2800" i="1" dirty="0" smtClean="0">
                <a:latin typeface="Times New Roman" pitchFamily="18" charset="0"/>
              </a:rPr>
              <a:t>) = 0.6		P(z|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</a:t>
            </a:r>
            <a:r>
              <a:rPr lang="en-US" sz="2800" i="1" dirty="0" smtClean="0">
                <a:latin typeface="Times New Roman" pitchFamily="18" charset="0"/>
              </a:rPr>
              <a:t>open) = 0.3</a:t>
            </a:r>
          </a:p>
          <a:p>
            <a:r>
              <a:rPr lang="en-US" sz="2800" i="1" dirty="0" smtClean="0">
                <a:latin typeface="Times New Roman" pitchFamily="18" charset="0"/>
              </a:rPr>
              <a:t>P(open) = P(</a:t>
            </a:r>
            <a:r>
              <a:rPr lang="en-US" sz="2800" dirty="0" smtClean="0">
                <a:latin typeface="Times New Roman" pitchFamily="18" charset="0"/>
                <a:sym typeface="Symbol" pitchFamily="18" charset="2"/>
              </a:rPr>
              <a:t></a:t>
            </a:r>
            <a:r>
              <a:rPr lang="en-US" sz="2800" i="1" dirty="0" smtClean="0">
                <a:latin typeface="Times New Roman" pitchFamily="18" charset="0"/>
              </a:rPr>
              <a:t>open) = 0.5</a:t>
            </a:r>
            <a:endParaRPr lang="en-US" sz="2800" i="1" dirty="0">
              <a:latin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4119058"/>
              </p:ext>
            </p:extLst>
          </p:nvPr>
        </p:nvGraphicFramePr>
        <p:xfrm>
          <a:off x="703263" y="3276600"/>
          <a:ext cx="8081962" cy="194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8" name="Equation" r:id="rId3" imgW="3581280" imgH="863280" progId="Equation.3">
                  <p:embed/>
                </p:oleObj>
              </mc:Choice>
              <mc:Fallback>
                <p:oleObj name="Equation" r:id="rId3" imgW="358128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3" y="3276600"/>
                        <a:ext cx="8081962" cy="194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5"/>
              <p:cNvSpPr txBox="1">
                <a:spLocks noChangeArrowheads="1"/>
              </p:cNvSpPr>
              <p:nvPr/>
            </p:nvSpPr>
            <p:spPr bwMode="auto">
              <a:xfrm>
                <a:off x="1066800" y="5807720"/>
                <a:ext cx="7186583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buClr>
                    <a:schemeClr val="folHlink"/>
                  </a:buClr>
                  <a:buSzPct val="120000"/>
                </a:pPr>
                <a14:m>
                  <m:oMath xmlns=""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sz="2400" i="1" dirty="0" smtClean="0">
                    <a:latin typeface="Verdana" pitchFamily="34" charset="0"/>
                  </a:rPr>
                  <a:t> </a:t>
                </a:r>
                <a:r>
                  <a:rPr lang="en-US" sz="2400" dirty="0">
                    <a:latin typeface="Verdana" pitchFamily="34" charset="0"/>
                  </a:rPr>
                  <a:t>raise</a:t>
                </a:r>
                <a:r>
                  <a:rPr lang="de-DE" sz="2400" dirty="0">
                    <a:latin typeface="Verdana" pitchFamily="34" charset="0"/>
                  </a:rPr>
                  <a:t>s</a:t>
                </a:r>
                <a:r>
                  <a:rPr lang="en-US" sz="2400" dirty="0">
                    <a:latin typeface="Verdana" pitchFamily="34" charset="0"/>
                  </a:rPr>
                  <a:t> the probability that the door is open</a:t>
                </a:r>
                <a:r>
                  <a:rPr lang="de-DE" sz="2400" dirty="0">
                    <a:latin typeface="Verdana" pitchFamily="34" charset="0"/>
                  </a:rPr>
                  <a:t>.</a:t>
                </a:r>
                <a:endParaRPr lang="en-US" sz="2400" dirty="0">
                  <a:latin typeface="Verdana" pitchFamily="34" charset="0"/>
                </a:endParaRPr>
              </a:p>
            </p:txBody>
          </p:sp>
        </mc:Choice>
        <mc:Fallback xmlns="">
          <p:sp>
            <p:nvSpPr>
              <p:cNvPr id="6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6800" y="5807720"/>
                <a:ext cx="7186583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2000" r="-254" b="-29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171504"/>
              </p:ext>
            </p:extLst>
          </p:nvPr>
        </p:nvGraphicFramePr>
        <p:xfrm>
          <a:off x="5370958" y="186069"/>
          <a:ext cx="3725009" cy="735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9" name="Equation" r:id="rId6" imgW="2057400" imgH="406400" progId="Equation.3">
                  <p:embed/>
                </p:oleObj>
              </mc:Choice>
              <mc:Fallback>
                <p:oleObj name="Equation" r:id="rId6" imgW="20574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958" y="186069"/>
                        <a:ext cx="3725009" cy="7354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22244"/>
              </p:ext>
            </p:extLst>
          </p:nvPr>
        </p:nvGraphicFramePr>
        <p:xfrm>
          <a:off x="5754105" y="838090"/>
          <a:ext cx="2861436" cy="1066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0" name="Equation" r:id="rId8" imgW="1498600" imgH="558800" progId="Equation.3">
                  <p:embed/>
                </p:oleObj>
              </mc:Choice>
              <mc:Fallback>
                <p:oleObj name="Equation" r:id="rId8" imgW="14986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4105" y="838090"/>
                        <a:ext cx="2861436" cy="10669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8031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13132</TotalTime>
  <Words>1492</Words>
  <Application>Microsoft Macintosh PowerPoint</Application>
  <PresentationFormat>On-screen Show (4:3)</PresentationFormat>
  <Paragraphs>570</Paragraphs>
  <Slides>55</Slides>
  <Notes>4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58" baseType="lpstr">
      <vt:lpstr>Office Theme</vt:lpstr>
      <vt:lpstr>Equation</vt:lpstr>
      <vt:lpstr>Document</vt:lpstr>
      <vt:lpstr>Lab 4</vt:lpstr>
      <vt:lpstr>PowerPoint Presentation</vt:lpstr>
      <vt:lpstr>Matching</vt:lpstr>
      <vt:lpstr>PowerPoint Presentation</vt:lpstr>
      <vt:lpstr>PowerPoint Presentation</vt:lpstr>
      <vt:lpstr>Localization</vt:lpstr>
      <vt:lpstr>Bayes Formula</vt:lpstr>
      <vt:lpstr>Simple Example of State Estimation</vt:lpstr>
      <vt:lpstr>Example</vt:lpstr>
      <vt:lpstr>PowerPoint Presentation</vt:lpstr>
      <vt:lpstr>Actions</vt:lpstr>
      <vt:lpstr>Typical Actions</vt:lpstr>
      <vt:lpstr>Modeling Actions</vt:lpstr>
      <vt:lpstr>Example: Closing the door</vt:lpstr>
      <vt:lpstr>PowerPoint Presentation</vt:lpstr>
      <vt:lpstr>Integrating the Outcome of Actions</vt:lpstr>
      <vt:lpstr>Integrating the Outcome of Actions</vt:lpstr>
      <vt:lpstr>Example: The Resulting Belief</vt:lpstr>
      <vt:lpstr>Example: The Resulting Belief</vt:lpstr>
      <vt:lpstr>Example: The Resulting Belief</vt:lpstr>
      <vt:lpstr>Summary</vt:lpstr>
      <vt:lpstr>Example</vt:lpstr>
      <vt:lpstr>Example</vt:lpstr>
      <vt:lpstr>Example</vt:lpstr>
      <vt:lpstr>Example</vt:lpstr>
      <vt:lpstr>Example 2</vt:lpstr>
      <vt:lpstr>Example 2</vt:lpstr>
      <vt:lpstr>Example 2</vt:lpstr>
      <vt:lpstr>Example 2</vt:lpstr>
      <vt:lpstr>Nondeterministic Robot Motion</vt:lpstr>
      <vt:lpstr>Nondeterministic Robot Motion</vt:lpstr>
      <vt:lpstr>Nondeterministic Robot Motion</vt:lpstr>
      <vt:lpstr>Nondeterministic Robot Motion</vt:lpstr>
      <vt:lpstr>Nondeterministic Robot Motion</vt:lpstr>
      <vt:lpstr>Example</vt:lpstr>
      <vt:lpstr>Example</vt:lpstr>
      <vt:lpstr>Example</vt:lpstr>
      <vt:lpstr>Example</vt:lpstr>
      <vt:lpstr>Kalman Filter Model</vt:lpstr>
      <vt:lpstr>Kalman Filter</vt:lpstr>
      <vt:lpstr>Measurement Example</vt:lpstr>
      <vt:lpstr>Measurement Example</vt:lpstr>
      <vt:lpstr>Measurement Example</vt:lpstr>
      <vt:lpstr>Measurement Example</vt:lpstr>
      <vt:lpstr>Multiplying Two Gaussians</vt:lpstr>
      <vt:lpstr>Another point of view…</vt:lpstr>
      <vt:lpstr>Example</vt:lpstr>
      <vt:lpstr>Example</vt:lpstr>
      <vt:lpstr>Example</vt:lpstr>
      <vt:lpstr>Kalman Filter</vt:lpstr>
      <vt:lpstr>Motion Update</vt:lpstr>
      <vt:lpstr>Motion Update</vt:lpstr>
      <vt:lpstr>Motion Update</vt:lpstr>
      <vt:lpstr>Kalman Filter</vt:lpstr>
      <vt:lpstr>Kalman Filter in Multiple Dimensions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CptS: Introduction to Robotics</dc:title>
  <dc:creator>Matthew Taylor</dc:creator>
  <cp:lastModifiedBy>Matthew Taylor</cp:lastModifiedBy>
  <cp:revision>272</cp:revision>
  <dcterms:created xsi:type="dcterms:W3CDTF">2006-08-16T00:00:00Z</dcterms:created>
  <dcterms:modified xsi:type="dcterms:W3CDTF">2014-10-21T17:06:58Z</dcterms:modified>
</cp:coreProperties>
</file>