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mpg" ContentType="video/unknown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355" r:id="rId2"/>
    <p:sldId id="256" r:id="rId3"/>
    <p:sldId id="366" r:id="rId4"/>
    <p:sldId id="294" r:id="rId5"/>
    <p:sldId id="336" r:id="rId6"/>
    <p:sldId id="337" r:id="rId7"/>
    <p:sldId id="269" r:id="rId8"/>
    <p:sldId id="267" r:id="rId9"/>
    <p:sldId id="276" r:id="rId10"/>
    <p:sldId id="270" r:id="rId11"/>
    <p:sldId id="271" r:id="rId12"/>
    <p:sldId id="272" r:id="rId13"/>
    <p:sldId id="273" r:id="rId14"/>
    <p:sldId id="274" r:id="rId15"/>
    <p:sldId id="275" r:id="rId16"/>
    <p:sldId id="367" r:id="rId17"/>
    <p:sldId id="268" r:id="rId18"/>
    <p:sldId id="338" r:id="rId19"/>
    <p:sldId id="339" r:id="rId20"/>
    <p:sldId id="340" r:id="rId21"/>
    <p:sldId id="341" r:id="rId22"/>
    <p:sldId id="261" r:id="rId23"/>
    <p:sldId id="262" r:id="rId24"/>
    <p:sldId id="358" r:id="rId25"/>
    <p:sldId id="351" r:id="rId26"/>
    <p:sldId id="277" r:id="rId27"/>
    <p:sldId id="344" r:id="rId28"/>
    <p:sldId id="345" r:id="rId29"/>
    <p:sldId id="346" r:id="rId30"/>
    <p:sldId id="347" r:id="rId31"/>
    <p:sldId id="348" r:id="rId32"/>
    <p:sldId id="349" r:id="rId33"/>
    <p:sldId id="359" r:id="rId34"/>
    <p:sldId id="350" r:id="rId35"/>
    <p:sldId id="36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3" autoAdjust="0"/>
    <p:restoredTop sz="94660"/>
  </p:normalViewPr>
  <p:slideViewPr>
    <p:cSldViewPr>
      <p:cViewPr varScale="1">
        <p:scale>
          <a:sx n="87" d="100"/>
          <a:sy n="87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AC2EB-47AC-4374-A137-FD09FCFB977A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2E017-5DD4-43E7-916B-C407889E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4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7C14A-1D29-4BC0-A363-DF4DDCB0DD5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6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0E83-5680-6145-9EAB-0EAEB9A2B5F0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57E50-A724-7A4D-A53C-B3BC2E95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8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2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0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1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2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8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60E83-5680-6145-9EAB-0EAEB9A2B5F0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" Type="http://schemas.microsoft.com/office/2007/relationships/media" Target="../media/media1.mpg"/><Relationship Id="rId2" Type="http://schemas.openxmlformats.org/officeDocument/2006/relationships/video" Target="../media/media1.mpg"/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microsoft.com/office/2007/relationships/media" Target="../media/media3.mpg"/><Relationship Id="rId6" Type="http://schemas.openxmlformats.org/officeDocument/2006/relationships/video" Target="../media/media3.mpg"/><Relationship Id="rId7" Type="http://schemas.microsoft.com/office/2007/relationships/media" Target="../media/media4.mpg"/><Relationship Id="rId8" Type="http://schemas.openxmlformats.org/officeDocument/2006/relationships/video" Target="../media/media4.mpg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nerogame.org/" TargetMode="External"/><Relationship Id="rId4" Type="http://schemas.openxmlformats.org/officeDocument/2006/relationships/hyperlink" Target="http://www.cs.utexas.edu/users/nn/pages/research/neatdemo.html" TargetMode="External"/><Relationship Id="rId5" Type="http://schemas.openxmlformats.org/officeDocument/2006/relationships/hyperlink" Target="http://www.cs.utexas.edu/users/nn/pages/research/robotmovies/clip7.gi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n.cs.utexas.edu/pages/research/rocket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38400"/>
            <a:ext cx="2460190" cy="1938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4648200"/>
            <a:ext cx="3951111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04800"/>
            <a:ext cx="3619500" cy="14652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362200"/>
            <a:ext cx="2594309" cy="17278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28600"/>
            <a:ext cx="2743200" cy="2057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2286000"/>
            <a:ext cx="2895600" cy="2171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403852"/>
            <a:ext cx="2853660" cy="245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4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804988"/>
            <a:ext cx="539115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68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790700"/>
            <a:ext cx="49911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15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09750"/>
            <a:ext cx="53054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30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804988"/>
            <a:ext cx="49053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76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00225"/>
            <a:ext cx="48768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14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size</a:t>
            </a:r>
            <a:endParaRPr lang="en-US" dirty="0"/>
          </a:p>
          <a:p>
            <a:pPr lvl="1"/>
            <a:r>
              <a:rPr lang="en-US" dirty="0" smtClean="0"/>
              <a:t>Small </a:t>
            </a:r>
            <a:r>
              <a:rPr lang="en-US" dirty="0"/>
              <a:t>steps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Large </a:t>
            </a:r>
            <a:r>
              <a:rPr lang="en-US" dirty="0"/>
              <a:t>steps</a:t>
            </a:r>
            <a:r>
              <a:rPr lang="en-US" dirty="0" smtClean="0"/>
              <a:t>: </a:t>
            </a:r>
            <a:r>
              <a:rPr lang="en-US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7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size</a:t>
            </a:r>
            <a:endParaRPr lang="en-US" dirty="0"/>
          </a:p>
          <a:p>
            <a:pPr lvl="1"/>
            <a:r>
              <a:rPr lang="en-US" dirty="0" smtClean="0"/>
              <a:t>Small </a:t>
            </a:r>
            <a:r>
              <a:rPr lang="en-US" dirty="0"/>
              <a:t>steps: inefficient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steps: potentially bad results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4" y="4191001"/>
            <a:ext cx="4019456" cy="216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2"/>
          <a:stretch/>
        </p:blipFill>
        <p:spPr bwMode="auto">
          <a:xfrm>
            <a:off x="4876800" y="4191000"/>
            <a:ext cx="3886200" cy="229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47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Gradient Descent -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Efficient </a:t>
            </a:r>
            <a:r>
              <a:rPr lang="en-US" dirty="0"/>
              <a:t>for </a:t>
            </a:r>
            <a:r>
              <a:rPr lang="en-US" dirty="0" smtClean="0"/>
              <a:t>multidimensional domains (if you know the gradient)</a:t>
            </a:r>
            <a:endParaRPr lang="en-US" dirty="0"/>
          </a:p>
          <a:p>
            <a:pPr lvl="1"/>
            <a:r>
              <a:rPr lang="en-US" dirty="0"/>
              <a:t>Well-suited for smooth objective and constraint functions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289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Gradient </a:t>
            </a:r>
            <a:r>
              <a:rPr lang="en-US" dirty="0"/>
              <a:t>Descent - Drawbacks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Convergence </a:t>
            </a:r>
            <a:r>
              <a:rPr lang="en-US" sz="2400" dirty="0"/>
              <a:t>is only </a:t>
            </a:r>
            <a:r>
              <a:rPr lang="en-US" sz="2400" dirty="0" smtClean="0"/>
              <a:t>local; gets stuck at local minima and plateaus</a:t>
            </a:r>
            <a:endParaRPr lang="en-US" sz="2400" dirty="0"/>
          </a:p>
          <a:p>
            <a:pPr lvl="2"/>
            <a:r>
              <a:rPr lang="en-US" sz="2000" dirty="0" smtClean="0"/>
              <a:t>Mitigated </a:t>
            </a:r>
            <a:r>
              <a:rPr lang="en-US" sz="2000" dirty="0"/>
              <a:t>by using multiple starting points to </a:t>
            </a:r>
            <a:r>
              <a:rPr lang="en-US" sz="2000" dirty="0" smtClean="0"/>
              <a:t>find multiple local </a:t>
            </a:r>
            <a:r>
              <a:rPr lang="en-US" sz="2000" dirty="0"/>
              <a:t>minima, and hopefully the global </a:t>
            </a:r>
            <a:r>
              <a:rPr lang="en-US" sz="2000" dirty="0" smtClean="0"/>
              <a:t>minimum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Other ideas for plateaus?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What about discrete optimization?</a:t>
            </a:r>
          </a:p>
          <a:p>
            <a:pPr lvl="2"/>
            <a:r>
              <a:rPr lang="en-US" sz="2000" dirty="0" smtClean="0"/>
              <a:t>Other methods work better for discrete domains</a:t>
            </a:r>
            <a:endParaRPr lang="en-US" sz="2000" dirty="0"/>
          </a:p>
        </p:txBody>
      </p:sp>
      <p:pic>
        <p:nvPicPr>
          <p:cNvPr id="4" name="Picture 4" descr="hill-climb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4071100"/>
            <a:ext cx="4966617" cy="2786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257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What if we don’t know </a:t>
                </a:r>
                <a14:m>
                  <m:oMath xmlns:m="http://schemas.openxmlformats.org/officeDocument/2006/math" xmlns="">
                    <m:r>
                      <a:rPr lang="en-US" i="1" dirty="0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US" dirty="0" smtClean="0"/>
                  <a:t> and the gradient?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556" b="-17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3400" y="2057400"/>
            <a:ext cx="830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Estimate the partial derivative </a:t>
            </a:r>
            <a:r>
              <a:rPr lang="en-US" sz="2800" dirty="0" err="1" smtClean="0"/>
              <a:t>w.r.t</a:t>
            </a:r>
            <a:r>
              <a:rPr lang="en-US" sz="2800" dirty="0" smtClean="0"/>
              <a:t>. each dimension using </a:t>
            </a:r>
            <a:r>
              <a:rPr lang="en-US" sz="2800" dirty="0" smtClean="0">
                <a:solidFill>
                  <a:srgbClr val="FF0000"/>
                </a:solidFill>
              </a:rPr>
              <a:t>sampling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Take the current estimate at x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Create k new estimates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Evaluate each estimate using objective function </a:t>
            </a:r>
            <a:r>
              <a:rPr lang="en-US" sz="2800" i="1" dirty="0" smtClean="0"/>
              <a:t>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Estimate gradient of objective function of </a:t>
            </a:r>
            <a:r>
              <a:rPr lang="en-US" sz="2800" i="1" dirty="0" smtClean="0"/>
              <a:t>f</a:t>
            </a:r>
            <a:r>
              <a:rPr lang="en-US" sz="2800" dirty="0" smtClean="0"/>
              <a:t> at </a:t>
            </a:r>
            <a:r>
              <a:rPr lang="en-US" sz="2800" i="1" dirty="0" smtClean="0"/>
              <a:t>x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96537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Optimization and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7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Robot Gait Learning through Gradient Descent</a:t>
            </a:r>
            <a:endParaRPr lang="en-US" sz="2800" dirty="0"/>
          </a:p>
        </p:txBody>
      </p:sp>
      <p:pic>
        <p:nvPicPr>
          <p:cNvPr id="4" name="training-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275" y="4467046"/>
            <a:ext cx="3352555" cy="2286000"/>
          </a:xfrm>
        </p:spPr>
      </p:pic>
      <p:pic>
        <p:nvPicPr>
          <p:cNvPr id="5" name="experiment-overview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400" y="1874808"/>
            <a:ext cx="3352800" cy="2286000"/>
          </a:xfrm>
          <a:prstGeom prst="rect">
            <a:avLst/>
          </a:prstGeom>
        </p:spPr>
      </p:pic>
      <p:pic>
        <p:nvPicPr>
          <p:cNvPr id="6" name="initial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2872" y="1903563"/>
            <a:ext cx="3352800" cy="2286000"/>
          </a:xfrm>
          <a:prstGeom prst="rect">
            <a:avLst/>
          </a:prstGeom>
        </p:spPr>
      </p:pic>
      <p:pic>
        <p:nvPicPr>
          <p:cNvPr id="7" name="finished2.mp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58751" y="4495800"/>
            <a:ext cx="33528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8564" y="157000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61115" y="1562986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Gait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80674" y="4146762"/>
            <a:ext cx="185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Way Through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20014" y="4189563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Gait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3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Performance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6" y="1828800"/>
            <a:ext cx="6562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33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annealing search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Improves on gradient descent</a:t>
            </a:r>
          </a:p>
          <a:p>
            <a:r>
              <a:rPr lang="en-US" sz="2800" dirty="0" smtClean="0"/>
              <a:t>Idea</a:t>
            </a:r>
            <a:r>
              <a:rPr lang="en-US" sz="2800" dirty="0"/>
              <a:t>: escape local maxima by allowing some </a:t>
            </a:r>
            <a:r>
              <a:rPr lang="en-US" sz="2800" dirty="0" smtClean="0"/>
              <a:t>“bad” </a:t>
            </a:r>
            <a:r>
              <a:rPr lang="en-US" sz="2800" dirty="0"/>
              <a:t>moves but </a:t>
            </a:r>
            <a:r>
              <a:rPr lang="en-US" sz="2800" i="1" dirty="0"/>
              <a:t>gradually decrease </a:t>
            </a:r>
            <a:r>
              <a:rPr lang="en-US" sz="2800" dirty="0"/>
              <a:t>their </a:t>
            </a:r>
            <a:r>
              <a:rPr lang="en-US" sz="2800" dirty="0" smtClean="0"/>
              <a:t>frequency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/>
          <a:stretch/>
        </p:blipFill>
        <p:spPr bwMode="auto">
          <a:xfrm>
            <a:off x="2486025" y="3910965"/>
            <a:ext cx="4171950" cy="248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9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Simulated annealing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09600" y="1676400"/>
                <a:ext cx="8077200" cy="489813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 smtClean="0">
                    <a:latin typeface="+mj-lt"/>
                  </a:rPr>
                  <a:t>Instead of picking the best move, pick a random move</a:t>
                </a:r>
              </a:p>
              <a:p>
                <a:r>
                  <a:rPr lang="en-US" sz="2800" dirty="0" smtClean="0">
                    <a:latin typeface="+mj-lt"/>
                  </a:rPr>
                  <a:t>If the random move improves the situation:</a:t>
                </a:r>
              </a:p>
              <a:p>
                <a:pPr lvl="1"/>
                <a:r>
                  <a:rPr lang="en-US" sz="2500" dirty="0" smtClean="0">
                    <a:latin typeface="+mj-lt"/>
                  </a:rPr>
                  <a:t>take it</a:t>
                </a:r>
              </a:p>
              <a:p>
                <a:r>
                  <a:rPr lang="en-US" sz="2800" dirty="0" smtClean="0">
                    <a:latin typeface="+mj-lt"/>
                  </a:rPr>
                  <a:t>If not:</a:t>
                </a:r>
              </a:p>
              <a:p>
                <a:pPr lvl="1"/>
                <a:r>
                  <a:rPr lang="en-US" sz="2200" dirty="0" smtClean="0">
                    <a:latin typeface="+mj-lt"/>
                  </a:rPr>
                  <a:t>Take it with probability </a:t>
                </a:r>
              </a:p>
              <a:p>
                <a:pPr lvl="1"/>
                <a:r>
                  <a:rPr lang="en-US" sz="2200" dirty="0" smtClean="0">
                    <a:latin typeface="+mj-lt"/>
                  </a:rPr>
                  <a:t>Otherwise perform gradient descent</a:t>
                </a:r>
              </a:p>
              <a:p>
                <a:r>
                  <a:rPr lang="en-US" sz="2500" dirty="0" smtClean="0">
                    <a:latin typeface="+mj-lt"/>
                  </a:rPr>
                  <a:t>Decrease  over time (cool the temperature) to reduce randomness</a:t>
                </a:r>
                <a:endParaRPr lang="en-US" sz="2500" dirty="0">
                  <a:latin typeface="+mj-lt"/>
                </a:endParaRPr>
              </a:p>
              <a:p>
                <a:endParaRPr lang="en-US" sz="2800" dirty="0">
                  <a:latin typeface="+mj-lt"/>
                </a:endParaRPr>
              </a:p>
              <a:p>
                <a:r>
                  <a:rPr lang="en-US" sz="2800" dirty="0" smtClean="0">
                    <a:latin typeface="+mj-lt"/>
                  </a:rPr>
                  <a:t>Used </a:t>
                </a:r>
                <a:r>
                  <a:rPr lang="en-US" sz="2800" dirty="0">
                    <a:latin typeface="+mj-lt"/>
                  </a:rPr>
                  <a:t>in VLSI layout, airline scheduling, </a:t>
                </a:r>
                <a:r>
                  <a:rPr lang="en-US" sz="2800" dirty="0" smtClean="0">
                    <a:latin typeface="+mj-lt"/>
                  </a:rPr>
                  <a:t>etc.</a:t>
                </a:r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39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76400"/>
                <a:ext cx="8077200" cy="4898136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77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The more downhill steps you need to escape,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People think hard about </a:t>
            </a:r>
            <a:r>
              <a:rPr lang="en-US" sz="2400" i="1" dirty="0" smtClean="0"/>
              <a:t>ridge operators </a:t>
            </a:r>
            <a:r>
              <a:rPr lang="en-US" sz="2400" dirty="0" smtClean="0"/>
              <a:t>which let you jump around the space in better ways</a:t>
            </a:r>
          </a:p>
        </p:txBody>
      </p:sp>
      <p:pic>
        <p:nvPicPr>
          <p:cNvPr id="471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8272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98A31A-AA5D-4E7B-9451-D66ADF50027C}" type="slidenum">
              <a:rPr lang="en-US" smtClean="0">
                <a:latin typeface="Arial" charset="0"/>
              </a:rPr>
              <a:pPr/>
              <a:t>24</a:t>
            </a:fld>
            <a:endParaRPr lang="en-US" smtClean="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1676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0600" y="1981200"/>
            <a:ext cx="3276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59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2311879"/>
            <a:ext cx="495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“</a:t>
            </a:r>
            <a:r>
              <a:rPr lang="en-US" sz="2000" i="1" dirty="0"/>
              <a:t>many real world problems have a landscape that looks more like a widely scattered family of balding porcupines on a flat floor, with miniature porcupines living on the tip of each porcupine needle, ad infinitum.</a:t>
            </a:r>
            <a:r>
              <a:rPr lang="en-US" sz="2000" dirty="0"/>
              <a:t>”</a:t>
            </a:r>
          </a:p>
          <a:p>
            <a:pPr marL="685800" lvl="2" indent="0" algn="r">
              <a:buNone/>
            </a:pPr>
            <a:r>
              <a:rPr lang="en-US" sz="2000" dirty="0"/>
              <a:t>-Russell and </a:t>
            </a:r>
            <a:r>
              <a:rPr lang="en-US" sz="2000" dirty="0" err="1"/>
              <a:t>Norvig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416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Algorithms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800" dirty="0"/>
                  <a:t>Inspired by nature, based on reproduction and selection</a:t>
                </a:r>
              </a:p>
              <a:p>
                <a:endParaRPr lang="en-US" sz="2800" dirty="0" smtClean="0"/>
              </a:p>
              <a:p>
                <a:endParaRPr lang="en-US" sz="2800" dirty="0"/>
              </a:p>
              <a:p>
                <a:r>
                  <a:rPr lang="en-US" sz="2800" dirty="0" smtClean="0"/>
                  <a:t>Start </a:t>
                </a:r>
                <a:r>
                  <a:rPr lang="en-US" sz="2800" dirty="0"/>
                  <a:t>with  randomly generated states (</a:t>
                </a:r>
                <a:r>
                  <a:rPr lang="en-US" sz="2800" i="1" dirty="0"/>
                  <a:t>population</a:t>
                </a:r>
                <a:r>
                  <a:rPr lang="en-US" sz="2800" dirty="0"/>
                  <a:t>)</a:t>
                </a:r>
                <a:endParaRPr lang="en-US" dirty="0" smtClean="0"/>
              </a:p>
              <a:p>
                <a:pPr lvl="1"/>
                <a:r>
                  <a:rPr lang="en-US" dirty="0"/>
                  <a:t>A population member is represented by state vector  in the variable space (</a:t>
                </a:r>
                <a:r>
                  <a:rPr lang="en-US" dirty="0" smtClean="0"/>
                  <a:t>its </a:t>
                </a:r>
                <a:r>
                  <a:rPr lang="en-US" dirty="0"/>
                  <a:t>DNA)</a:t>
                </a:r>
              </a:p>
              <a:p>
                <a:pPr lvl="1"/>
                <a:r>
                  <a:rPr lang="en-US" dirty="0" smtClean="0"/>
                  <a:t>A fitness function  determines the quality of state </a:t>
                </a:r>
              </a:p>
              <a:p>
                <a:r>
                  <a:rPr lang="en-US" sz="2800" dirty="0"/>
                  <a:t>New states generated from two </a:t>
                </a:r>
                <a:r>
                  <a:rPr lang="en-US" sz="2800" i="1" dirty="0"/>
                  <a:t>parent</a:t>
                </a:r>
                <a:r>
                  <a:rPr lang="en-US" sz="2800" dirty="0"/>
                  <a:t> states.  Throw some randomness into the mix as well…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741" t="-1235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87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Genetic </a:t>
            </a:r>
            <a:r>
              <a:rPr lang="en-US" sz="3600" dirty="0" smtClean="0"/>
              <a:t>algorithms</a:t>
            </a:r>
            <a:endParaRPr lang="en-US" sz="3600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72400" cy="23558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7400" y="1524000"/>
            <a:ext cx="7162800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8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Genetic </a:t>
            </a:r>
            <a:r>
              <a:rPr lang="en-US" sz="3600" dirty="0" smtClean="0"/>
              <a:t>algorithms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4267200"/>
            <a:ext cx="8153400" cy="2209800"/>
          </a:xfrm>
        </p:spPr>
        <p:txBody>
          <a:bodyPr/>
          <a:lstStyle/>
          <a:p>
            <a:r>
              <a:rPr lang="en-US" sz="2000" dirty="0" smtClean="0"/>
              <a:t>Normalized fitness function:</a:t>
            </a:r>
          </a:p>
          <a:p>
            <a:pPr lvl="1"/>
            <a:r>
              <a:rPr lang="en-US" sz="1800" dirty="0" smtClean="0"/>
              <a:t>24/(24+23+20+11) = 31%</a:t>
            </a:r>
          </a:p>
          <a:p>
            <a:pPr lvl="1"/>
            <a:r>
              <a:rPr lang="en-US" sz="1800" dirty="0" smtClean="0"/>
              <a:t>23</a:t>
            </a:r>
            <a:r>
              <a:rPr lang="en-US" sz="1800" dirty="0"/>
              <a:t>/(24+23+20+11) = 29% </a:t>
            </a:r>
            <a:endParaRPr lang="en-US" sz="1800" dirty="0" smtClean="0"/>
          </a:p>
          <a:p>
            <a:pPr lvl="1"/>
            <a:r>
              <a:rPr lang="en-US" sz="1800" dirty="0" smtClean="0"/>
              <a:t>… etc.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72400" cy="23558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59349" y="1524000"/>
            <a:ext cx="6019799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rot="1033937">
            <a:off x="2044818" y="2935271"/>
            <a:ext cx="1447800" cy="76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33937">
            <a:off x="2044816" y="2500984"/>
            <a:ext cx="1447800" cy="76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33937">
            <a:off x="2048927" y="2097216"/>
            <a:ext cx="1447800" cy="457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0769096">
            <a:off x="2050249" y="1932808"/>
            <a:ext cx="1447800" cy="1160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229650">
            <a:off x="2718725" y="2079756"/>
            <a:ext cx="612395" cy="1022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9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Genetic </a:t>
            </a:r>
            <a:r>
              <a:rPr lang="en-US" sz="3600" dirty="0" smtClean="0"/>
              <a:t>algorithms</a:t>
            </a:r>
            <a:endParaRPr lang="en-US" sz="3600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72400" cy="23558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96444" y="1524000"/>
            <a:ext cx="4630948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4724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selection is weighted by the normalized fitness function.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2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Optimization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Goal is to find the local maximum (or minimum)</a:t>
            </a:r>
          </a:p>
          <a:p>
            <a:r>
              <a:rPr lang="en-US" dirty="0" smtClean="0"/>
              <a:t>Example: </a:t>
            </a:r>
          </a:p>
          <a:p>
            <a:pPr lvl="1"/>
            <a:r>
              <a:rPr lang="en-US" dirty="0" smtClean="0"/>
              <a:t># seconds to spin wheels at 1.0 to move 2.0 meters.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Others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6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Genetic </a:t>
            </a:r>
            <a:r>
              <a:rPr lang="en-US" sz="3600" dirty="0" smtClean="0"/>
              <a:t>algorithms</a:t>
            </a:r>
            <a:endParaRPr lang="en-US" sz="3600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72400" cy="23558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586270" y="1524000"/>
            <a:ext cx="2597992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4724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selection is weighted by the normalized fitness function.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Genetic </a:t>
            </a:r>
            <a:r>
              <a:rPr lang="en-US" sz="3600" dirty="0" smtClean="0"/>
              <a:t>algorithms</a:t>
            </a:r>
            <a:endParaRPr lang="en-US" sz="3600" dirty="0"/>
          </a:p>
        </p:txBody>
      </p:sp>
      <p:pic>
        <p:nvPicPr>
          <p:cNvPr id="43012" name="Picture 4" descr="gen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72400" cy="2355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24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Initialize </a:t>
                </a:r>
                <a:r>
                  <a:rPr lang="en-US" dirty="0" smtClean="0"/>
                  <a:t>population ( random states)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Calculate fitness function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Select pairs for crossover (weighted by normalized fitness)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Apply mutation (random)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Evaluate fitness </a:t>
                </a:r>
                <a:r>
                  <a:rPr lang="en-US" dirty="0"/>
                  <a:t>of children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From the resulting population of  individuals, probabilistically pick  of the best.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Repeat.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59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16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N-Queens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19600"/>
            <a:ext cx="82296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What would a good fitness function be?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113" y="1724025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E7B11A-10BC-47AC-91CA-D9AEEC845CAD}" type="slidenum">
              <a:rPr lang="en-US" smtClean="0">
                <a:latin typeface="Arial" charset="0"/>
              </a:rPr>
              <a:pPr/>
              <a:t>33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58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Compared to gradient-based methods:</a:t>
            </a:r>
            <a:endParaRPr lang="en-US" dirty="0"/>
          </a:p>
          <a:p>
            <a:pPr lvl="1"/>
            <a:r>
              <a:rPr lang="en-US" dirty="0"/>
              <a:t>Can perform similar random jumps to simulated annealing</a:t>
            </a:r>
          </a:p>
          <a:p>
            <a:pPr lvl="1"/>
            <a:r>
              <a:rPr lang="en-US" dirty="0" smtClean="0"/>
              <a:t>Greater coverage - multiple state estimates at a time</a:t>
            </a:r>
          </a:p>
          <a:p>
            <a:pPr lvl="1"/>
            <a:r>
              <a:rPr lang="en-US" dirty="0" smtClean="0"/>
              <a:t>Less sensitive to local optima</a:t>
            </a:r>
          </a:p>
          <a:p>
            <a:pPr lvl="1"/>
            <a:r>
              <a:rPr lang="en-US" dirty="0" smtClean="0"/>
              <a:t>Can be used for both continuous and discrete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4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25" y="533400"/>
            <a:ext cx="8349175" cy="5592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Fitness function</a:t>
            </a:r>
          </a:p>
          <a:p>
            <a:r>
              <a:rPr lang="en-US" dirty="0" smtClean="0"/>
              <a:t>Population, lots of parameters</a:t>
            </a:r>
          </a:p>
          <a:p>
            <a:r>
              <a:rPr lang="en-US" dirty="0" smtClean="0"/>
              <a:t>Types of problems can solve</a:t>
            </a:r>
          </a:p>
          <a:p>
            <a:pPr lvl="1"/>
            <a:r>
              <a:rPr lang="en-US" dirty="0" smtClean="0">
                <a:hlinkClick r:id="rId2"/>
              </a:rPr>
              <a:t>http://nn.cs.utexas.edu/pages/research/rocket/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nerogame.org</a:t>
            </a:r>
            <a:r>
              <a:rPr lang="en-US" dirty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Co-evolution</a:t>
            </a:r>
            <a:endParaRPr lang="en-US" dirty="0" smtClean="0">
              <a:hlinkClick r:id="rId4"/>
            </a:endParaRPr>
          </a:p>
          <a:p>
            <a:pPr lvl="1"/>
            <a:r>
              <a:rPr lang="en-US" dirty="0" smtClean="0">
                <a:hlinkClick r:id="rId4"/>
              </a:rPr>
              <a:t>http://www.cs.utexas.edu/users/nn/pages/research/neatdemo.html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http://www.cs.utexas.edu/users/nn/pages/research/robotmovies/clip7.gif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Where will GAs not do as well in robotics </a:t>
            </a:r>
            <a:r>
              <a:rPr lang="en-US" dirty="0" smtClean="0"/>
              <a:t>(or in general)?</a:t>
            </a:r>
          </a:p>
        </p:txBody>
      </p:sp>
    </p:spTree>
    <p:extLst>
      <p:ext uri="{BB962C8B-B14F-4D97-AF65-F5344CB8AC3E}">
        <p14:creationId xmlns:p14="http://schemas.microsoft.com/office/powerpoint/2010/main" val="352844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Parameter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Robotic systems have many parameters</a:t>
            </a:r>
          </a:p>
          <a:p>
            <a:pPr lvl="1"/>
            <a:r>
              <a:rPr lang="en-US" dirty="0" smtClean="0"/>
              <a:t>Control parameters</a:t>
            </a:r>
          </a:p>
          <a:p>
            <a:pPr lvl="1"/>
            <a:r>
              <a:rPr lang="en-US" dirty="0" err="1" smtClean="0"/>
              <a:t>Odometry</a:t>
            </a:r>
            <a:r>
              <a:rPr lang="en-US" dirty="0" smtClean="0"/>
              <a:t> parameters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 parameters</a:t>
            </a:r>
          </a:p>
          <a:p>
            <a:pPr lvl="1"/>
            <a:r>
              <a:rPr lang="en-US" dirty="0" smtClean="0"/>
              <a:t>Behavior primitives</a:t>
            </a:r>
          </a:p>
          <a:p>
            <a:pPr lvl="1"/>
            <a:r>
              <a:rPr lang="en-US" dirty="0" smtClean="0"/>
              <a:t>…</a:t>
            </a:r>
          </a:p>
          <a:p>
            <a:endParaRPr lang="en-US" dirty="0" smtClean="0"/>
          </a:p>
          <a:p>
            <a:r>
              <a:rPr lang="en-US" dirty="0" smtClean="0"/>
              <a:t>How can we optimize these in an efficient way?</a:t>
            </a:r>
          </a:p>
        </p:txBody>
      </p:sp>
    </p:spTree>
    <p:extLst>
      <p:ext uri="{BB962C8B-B14F-4D97-AF65-F5344CB8AC3E}">
        <p14:creationId xmlns:p14="http://schemas.microsoft.com/office/powerpoint/2010/main" val="122714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Search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Operates by keeping track of only the current state and changing that state to (hopefully) improve performance</a:t>
            </a:r>
          </a:p>
          <a:p>
            <a:endParaRPr lang="en-US" dirty="0" smtClean="0"/>
          </a:p>
          <a:p>
            <a:r>
              <a:rPr lang="en-US" dirty="0" smtClean="0"/>
              <a:t>Often used for:</a:t>
            </a:r>
          </a:p>
          <a:p>
            <a:pPr lvl="1"/>
            <a:r>
              <a:rPr lang="en-US" dirty="0" smtClean="0"/>
              <a:t>Optimization problems</a:t>
            </a:r>
          </a:p>
          <a:p>
            <a:pPr lvl="1"/>
            <a:r>
              <a:rPr lang="en-US" dirty="0" smtClean="0"/>
              <a:t>Scheduling</a:t>
            </a:r>
          </a:p>
          <a:p>
            <a:pPr lvl="1"/>
            <a:r>
              <a:rPr lang="en-US" dirty="0" smtClean="0"/>
              <a:t>Task assignment</a:t>
            </a:r>
          </a:p>
          <a:p>
            <a:pPr lvl="1"/>
            <a:r>
              <a:rPr lang="en-US" dirty="0" smtClean="0"/>
              <a:t>…many other problem where the goal is to find the best state according to some </a:t>
            </a:r>
            <a:r>
              <a:rPr lang="en-US" b="1" dirty="0" smtClean="0">
                <a:solidFill>
                  <a:srgbClr val="C00000"/>
                </a:solidFill>
              </a:rPr>
              <a:t>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8855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Goal is to find the local maximum (or minimum)</a:t>
            </a:r>
          </a:p>
          <a:p>
            <a:r>
              <a:rPr lang="en-US" dirty="0" smtClean="0"/>
              <a:t>Example: </a:t>
            </a:r>
          </a:p>
          <a:p>
            <a:pPr lvl="1"/>
            <a:r>
              <a:rPr lang="en-US" dirty="0" smtClean="0"/>
              <a:t># seconds to spin wheels at 1.0 to move 2.0 meters.</a:t>
            </a:r>
          </a:p>
        </p:txBody>
      </p:sp>
      <p:pic>
        <p:nvPicPr>
          <p:cNvPr id="35844" name="Picture 4" descr="hill-climb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76623"/>
            <a:ext cx="4114800" cy="230892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"/>
          <a:stretch/>
        </p:blipFill>
        <p:spPr bwMode="auto">
          <a:xfrm>
            <a:off x="5257800" y="4191000"/>
            <a:ext cx="3429000" cy="197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87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general, we are mostly blind to the function we are </a:t>
                </a:r>
                <a:r>
                  <a:rPr lang="en-US" dirty="0" smtClean="0"/>
                  <a:t>trying to </a:t>
                </a:r>
                <a:r>
                  <a:rPr lang="en-US" dirty="0"/>
                  <a:t>minimize. </a:t>
                </a:r>
                <a:endParaRPr lang="en-US" dirty="0" smtClean="0"/>
              </a:p>
              <a:p>
                <a:r>
                  <a:rPr lang="en-US" dirty="0" smtClean="0"/>
                  <a:t>We </a:t>
                </a:r>
                <a:r>
                  <a:rPr lang="en-US" dirty="0"/>
                  <a:t>can only compute the function </a:t>
                </a:r>
                <a14:m>
                  <m:oMath xmlns:m="http://schemas.openxmlformats.org/officeDocument/2006/math" xmlns="">
                    <m:r>
                      <a:rPr lang="en-US" i="1" dirty="0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US" dirty="0"/>
                  <a:t> at a </a:t>
                </a:r>
                <a:r>
                  <a:rPr lang="en-US" dirty="0" smtClean="0"/>
                  <a:t>finite number </a:t>
                </a:r>
                <a:r>
                  <a:rPr lang="en-US" dirty="0"/>
                  <a:t>of points, and each evaluation is expensive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593" t="-1111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9"/>
          <a:stretch/>
        </p:blipFill>
        <p:spPr bwMode="auto">
          <a:xfrm>
            <a:off x="357187" y="4191000"/>
            <a:ext cx="8429625" cy="200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6292334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True Function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68543" y="6292334"/>
            <a:ext cx="198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Function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85800" y="3581400"/>
            <a:ext cx="2209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7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Minimum is </a:t>
            </a:r>
            <a:r>
              <a:rPr lang="en-US" dirty="0"/>
              <a:t>found by following the slope of the </a:t>
            </a:r>
            <a:r>
              <a:rPr lang="en-US" dirty="0" smtClean="0"/>
              <a:t>function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"/>
          <a:stretch/>
        </p:blipFill>
        <p:spPr bwMode="auto">
          <a:xfrm>
            <a:off x="1740195" y="2942492"/>
            <a:ext cx="5286375" cy="304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8282" y="6260068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“Like climbing Everest in thick fog with amnesia”</a:t>
            </a:r>
          </a:p>
        </p:txBody>
      </p:sp>
    </p:spTree>
    <p:extLst>
      <p:ext uri="{BB962C8B-B14F-4D97-AF65-F5344CB8AC3E}">
        <p14:creationId xmlns:p14="http://schemas.microsoft.com/office/powerpoint/2010/main" val="342964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 point (guess)</a:t>
            </a:r>
          </a:p>
          <a:p>
            <a:r>
              <a:rPr lang="en-US" dirty="0"/>
              <a:t>Repeat</a:t>
            </a:r>
          </a:p>
          <a:p>
            <a:pPr lvl="1"/>
            <a:r>
              <a:rPr lang="en-US" dirty="0"/>
              <a:t>Determine a descent direction</a:t>
            </a:r>
          </a:p>
          <a:p>
            <a:pPr lvl="1"/>
            <a:r>
              <a:rPr lang="en-US" dirty="0"/>
              <a:t>Choose a step</a:t>
            </a:r>
          </a:p>
          <a:p>
            <a:pPr lvl="1"/>
            <a:r>
              <a:rPr lang="en-US" dirty="0"/>
              <a:t>Update</a:t>
            </a:r>
          </a:p>
          <a:p>
            <a:r>
              <a:rPr lang="en-US" dirty="0"/>
              <a:t>Until stopping criterion is satisfied</a:t>
            </a:r>
          </a:p>
        </p:txBody>
      </p:sp>
    </p:spTree>
    <p:extLst>
      <p:ext uri="{BB962C8B-B14F-4D97-AF65-F5344CB8AC3E}">
        <p14:creationId xmlns:p14="http://schemas.microsoft.com/office/powerpoint/2010/main" val="201482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7228</TotalTime>
  <Words>853</Words>
  <Application>Microsoft Macintosh PowerPoint</Application>
  <PresentationFormat>On-screen Show (4:3)</PresentationFormat>
  <Paragraphs>154</Paragraphs>
  <Slides>35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Optimization and Learning</vt:lpstr>
      <vt:lpstr>Parameter Optimization</vt:lpstr>
      <vt:lpstr>Parameter Optimization</vt:lpstr>
      <vt:lpstr>Local Search </vt:lpstr>
      <vt:lpstr>Local Search</vt:lpstr>
      <vt:lpstr>Local Search</vt:lpstr>
      <vt:lpstr>Gradient Descent</vt:lpstr>
      <vt:lpstr>Gradient Descent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Parameters</vt:lpstr>
      <vt:lpstr>Parameters</vt:lpstr>
      <vt:lpstr>Gradient Descent - Benefits</vt:lpstr>
      <vt:lpstr>Gradient Descent - Drawbacks</vt:lpstr>
      <vt:lpstr>What if we don’t know f and the gradient?</vt:lpstr>
      <vt:lpstr>Robot Gait Learning through Gradient Descent</vt:lpstr>
      <vt:lpstr>Learning Performance</vt:lpstr>
      <vt:lpstr>Simulated annealing search</vt:lpstr>
      <vt:lpstr>Simulated annealing search</vt:lpstr>
      <vt:lpstr>Simulated Annealing</vt:lpstr>
      <vt:lpstr>PowerPoint Presentation</vt:lpstr>
      <vt:lpstr>Genetic Algorithms</vt:lpstr>
      <vt:lpstr>Genetic algorithms</vt:lpstr>
      <vt:lpstr>Genetic algorithms</vt:lpstr>
      <vt:lpstr>Genetic algorithms</vt:lpstr>
      <vt:lpstr>Genetic algorithms</vt:lpstr>
      <vt:lpstr>Genetic algorithms</vt:lpstr>
      <vt:lpstr>Genetic Algorithms</vt:lpstr>
      <vt:lpstr>Example: N-Queens</vt:lpstr>
      <vt:lpstr>Genetic Algorithms</vt:lpstr>
      <vt:lpstr>PowerPoint Presentation</vt:lpstr>
    </vt:vector>
  </TitlesOfParts>
  <Company>Worcester Polytechnic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Sonia Chernova</dc:creator>
  <cp:lastModifiedBy>Matthew Taylor</cp:lastModifiedBy>
  <cp:revision>57</cp:revision>
  <dcterms:created xsi:type="dcterms:W3CDTF">2011-12-08T15:25:17Z</dcterms:created>
  <dcterms:modified xsi:type="dcterms:W3CDTF">2014-10-28T15:08:36Z</dcterms:modified>
</cp:coreProperties>
</file>