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mpg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"/>
  </p:notesMasterIdLst>
  <p:sldIdLst>
    <p:sldId id="267" r:id="rId2"/>
    <p:sldId id="340" r:id="rId3"/>
    <p:sldId id="261" r:id="rId4"/>
    <p:sldId id="360" r:id="rId5"/>
    <p:sldId id="433" r:id="rId6"/>
    <p:sldId id="410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83" autoAdjust="0"/>
    <p:restoredTop sz="94660"/>
  </p:normalViewPr>
  <p:slideViewPr>
    <p:cSldViewPr>
      <p:cViewPr varScale="1">
        <p:scale>
          <a:sx n="93" d="100"/>
          <a:sy n="93" d="100"/>
        </p:scale>
        <p:origin x="-155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interSettings" Target="printerSettings/printerSettings1.bin"/><Relationship Id="rId1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AC2EB-47AC-4374-A137-FD09FCFB977A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72E017-5DD4-43E7-916B-C407889E4F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54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x-none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969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071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060E83-5680-6145-9EAB-0EAEB9A2B5F0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A57E50-A724-7A4D-A53C-B3BC2E95A4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74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581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219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705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4119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527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02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05615-E9F8-48B6-8986-F9C74C2F1D23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384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x-non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x-none" smtClean="0"/>
              <a:t>Click to edit Master text styles</a:t>
            </a:r>
          </a:p>
          <a:p>
            <a:pPr lvl="1"/>
            <a:r>
              <a:rPr lang="x-none" smtClean="0"/>
              <a:t>Second level</a:t>
            </a:r>
          </a:p>
          <a:p>
            <a:pPr lvl="2"/>
            <a:r>
              <a:rPr lang="x-none" smtClean="0"/>
              <a:t>Third level</a:t>
            </a:r>
          </a:p>
          <a:p>
            <a:pPr lvl="3"/>
            <a:r>
              <a:rPr lang="x-none" smtClean="0"/>
              <a:t>Fourth level</a:t>
            </a:r>
          </a:p>
          <a:p>
            <a:pPr lvl="4"/>
            <a:r>
              <a:rPr lang="x-non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060E83-5680-6145-9EAB-0EAEB9A2B5F0}" type="datetimeFigureOut">
              <a:rPr lang="en-US" smtClean="0"/>
              <a:t>10/28/14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6DA83-88EC-4B4D-8400-458AD0B236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6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.png"/><Relationship Id="rId12" Type="http://schemas.openxmlformats.org/officeDocument/2006/relationships/image" Target="../media/image4.png"/><Relationship Id="rId13" Type="http://schemas.openxmlformats.org/officeDocument/2006/relationships/image" Target="../media/image5.png"/><Relationship Id="rId1" Type="http://schemas.microsoft.com/office/2007/relationships/media" Target="../media/media1.mpg"/><Relationship Id="rId2" Type="http://schemas.openxmlformats.org/officeDocument/2006/relationships/video" Target="../media/media1.mpg"/><Relationship Id="rId3" Type="http://schemas.microsoft.com/office/2007/relationships/media" Target="../media/media2.mpg"/><Relationship Id="rId4" Type="http://schemas.openxmlformats.org/officeDocument/2006/relationships/video" Target="../media/media2.mpg"/><Relationship Id="rId5" Type="http://schemas.microsoft.com/office/2007/relationships/media" Target="../media/media3.mpg"/><Relationship Id="rId6" Type="http://schemas.openxmlformats.org/officeDocument/2006/relationships/video" Target="../media/media3.mpg"/><Relationship Id="rId7" Type="http://schemas.microsoft.com/office/2007/relationships/media" Target="../media/media4.mpg"/><Relationship Id="rId8" Type="http://schemas.openxmlformats.org/officeDocument/2006/relationships/video" Target="../media/media4.mpg"/><Relationship Id="rId9" Type="http://schemas.openxmlformats.org/officeDocument/2006/relationships/slideLayout" Target="../slideLayouts/slideLayout2.xml"/><Relationship Id="rId10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nerogame.org/" TargetMode="External"/><Relationship Id="rId4" Type="http://schemas.openxmlformats.org/officeDocument/2006/relationships/hyperlink" Target="http://www.cs.utexas.edu/users/nn/pages/research/neatdemo.html" TargetMode="External"/><Relationship Id="rId5" Type="http://schemas.openxmlformats.org/officeDocument/2006/relationships/hyperlink" Target="http://www.cs.utexas.edu/users/nn/pages/research/robotmovies/clip7.gif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n.cs.utexas.edu/pages/research/rocket/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S1wXI35GG7k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Gradient Descent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Minimum is </a:t>
            </a:r>
            <a:r>
              <a:rPr lang="en-US" dirty="0"/>
              <a:t>found by following the slope of the </a:t>
            </a:r>
            <a:r>
              <a:rPr lang="en-US" dirty="0" smtClean="0"/>
              <a:t>function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46"/>
          <a:stretch/>
        </p:blipFill>
        <p:spPr bwMode="auto">
          <a:xfrm>
            <a:off x="1740195" y="2942492"/>
            <a:ext cx="5286375" cy="3049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8282" y="6260068"/>
            <a:ext cx="541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“Like climbing Everest in thick fog with amnesia”</a:t>
            </a:r>
          </a:p>
        </p:txBody>
      </p:sp>
    </p:spTree>
    <p:extLst>
      <p:ext uri="{BB962C8B-B14F-4D97-AF65-F5344CB8AC3E}">
        <p14:creationId xmlns:p14="http://schemas.microsoft.com/office/powerpoint/2010/main" val="3429645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Robot Gait </a:t>
            </a:r>
            <a:r>
              <a:rPr lang="en-US" sz="2800" dirty="0" smtClean="0"/>
              <a:t>Learning </a:t>
            </a:r>
            <a:r>
              <a:rPr lang="en-US" sz="2800" dirty="0" smtClean="0"/>
              <a:t>through Gradient Descent</a:t>
            </a:r>
            <a:endParaRPr lang="en-US" sz="2800" dirty="0"/>
          </a:p>
        </p:txBody>
      </p:sp>
      <p:pic>
        <p:nvPicPr>
          <p:cNvPr id="4" name="training-1.mpg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5275" y="4467046"/>
            <a:ext cx="3352555" cy="2286000"/>
          </a:xfrm>
        </p:spPr>
      </p:pic>
      <p:pic>
        <p:nvPicPr>
          <p:cNvPr id="5" name="experiment-overview.mpg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3400" y="1874808"/>
            <a:ext cx="3352800" cy="2286000"/>
          </a:xfrm>
          <a:prstGeom prst="rect">
            <a:avLst/>
          </a:prstGeom>
        </p:spPr>
      </p:pic>
      <p:pic>
        <p:nvPicPr>
          <p:cNvPr id="6" name="initial.mpg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932872" y="1903563"/>
            <a:ext cx="3352800" cy="2286000"/>
          </a:xfrm>
          <a:prstGeom prst="rect">
            <a:avLst/>
          </a:prstGeom>
        </p:spPr>
      </p:pic>
      <p:pic>
        <p:nvPicPr>
          <p:cNvPr id="7" name="finished2.mpg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958751" y="4495800"/>
            <a:ext cx="3352800" cy="228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08564" y="1570008"/>
            <a:ext cx="2002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61115" y="1562986"/>
            <a:ext cx="1148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Initial Gait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80674" y="4146762"/>
            <a:ext cx="185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Part Way Through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20014" y="4189563"/>
            <a:ext cx="1071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Final Gait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16395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Simulated annealing search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Improves on gradient descent</a:t>
            </a:r>
          </a:p>
          <a:p>
            <a:r>
              <a:rPr lang="en-US" sz="2800" dirty="0" smtClean="0"/>
              <a:t>Idea</a:t>
            </a:r>
            <a:r>
              <a:rPr lang="en-US" sz="2800" dirty="0"/>
              <a:t>: escape local maxima by allowing some </a:t>
            </a:r>
            <a:r>
              <a:rPr lang="en-US" sz="2800" dirty="0" smtClean="0"/>
              <a:t>“bad” </a:t>
            </a:r>
            <a:r>
              <a:rPr lang="en-US" sz="2800" dirty="0"/>
              <a:t>moves but </a:t>
            </a:r>
            <a:r>
              <a:rPr lang="en-US" sz="2800" i="1" dirty="0"/>
              <a:t>gradually decrease </a:t>
            </a:r>
            <a:r>
              <a:rPr lang="en-US" sz="2800" dirty="0"/>
              <a:t>their </a:t>
            </a:r>
            <a:r>
              <a:rPr lang="en-US" sz="2800" dirty="0" smtClean="0"/>
              <a:t>frequency</a:t>
            </a:r>
            <a:endParaRPr lang="en-US" sz="2800" dirty="0"/>
          </a:p>
          <a:p>
            <a:endParaRPr lang="en-US" sz="28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/>
          <a:stretch/>
        </p:blipFill>
        <p:spPr bwMode="auto">
          <a:xfrm>
            <a:off x="2486025" y="3910965"/>
            <a:ext cx="4171950" cy="2489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6496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625" y="533400"/>
            <a:ext cx="8349175" cy="55927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Fitness function</a:t>
            </a:r>
          </a:p>
          <a:p>
            <a:r>
              <a:rPr lang="en-US" dirty="0" smtClean="0"/>
              <a:t>Population, lots of parameters</a:t>
            </a:r>
          </a:p>
          <a:p>
            <a:r>
              <a:rPr lang="en-US" dirty="0" smtClean="0"/>
              <a:t>Types of problems can solve</a:t>
            </a:r>
          </a:p>
          <a:p>
            <a:pPr lvl="1"/>
            <a:r>
              <a:rPr lang="en-US" dirty="0" smtClean="0">
                <a:hlinkClick r:id="rId2"/>
              </a:rPr>
              <a:t>http://nn.cs.utexas.edu/pages/research/rocket/</a:t>
            </a:r>
            <a:endParaRPr lang="en-US" dirty="0" smtClean="0"/>
          </a:p>
          <a:p>
            <a:pPr lvl="1"/>
            <a:r>
              <a:rPr lang="en-US" dirty="0">
                <a:hlinkClick r:id="rId3"/>
              </a:rPr>
              <a:t>http://</a:t>
            </a:r>
            <a:r>
              <a:rPr lang="en-US" dirty="0" err="1">
                <a:hlinkClick r:id="rId3"/>
              </a:rPr>
              <a:t>nerogame.org</a:t>
            </a:r>
            <a:r>
              <a:rPr lang="en-US" dirty="0">
                <a:hlinkClick r:id="rId3"/>
              </a:rPr>
              <a:t>/</a:t>
            </a:r>
            <a:endParaRPr lang="en-US" dirty="0" smtClean="0"/>
          </a:p>
          <a:p>
            <a:r>
              <a:rPr lang="en-US" dirty="0" smtClean="0"/>
              <a:t>Co-evolution</a:t>
            </a:r>
            <a:endParaRPr lang="en-US" dirty="0" smtClean="0">
              <a:hlinkClick r:id="rId4"/>
            </a:endParaRPr>
          </a:p>
          <a:p>
            <a:pPr lvl="1"/>
            <a:r>
              <a:rPr lang="en-US" dirty="0" smtClean="0">
                <a:hlinkClick r:id="rId4"/>
              </a:rPr>
              <a:t>http://www.cs.utexas.edu/users/nn/pages/research/neatdemo.html</a:t>
            </a:r>
            <a:endParaRPr lang="en-US" dirty="0" smtClean="0"/>
          </a:p>
          <a:p>
            <a:pPr lvl="1"/>
            <a:r>
              <a:rPr lang="en-US" dirty="0" smtClean="0">
                <a:hlinkClick r:id="rId5"/>
              </a:rPr>
              <a:t>http://www.cs.utexas.edu/users/nn/pages/research/robotmovies/clip7.gif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Where will GAs not do as well in robotics </a:t>
            </a:r>
            <a:r>
              <a:rPr lang="en-US" dirty="0" smtClean="0"/>
              <a:t>(or in general)?</a:t>
            </a:r>
          </a:p>
        </p:txBody>
      </p:sp>
    </p:spTree>
    <p:extLst>
      <p:ext uri="{BB962C8B-B14F-4D97-AF65-F5344CB8AC3E}">
        <p14:creationId xmlns:p14="http://schemas.microsoft.com/office/powerpoint/2010/main" val="3528442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Brainstorm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How could a human teach a robot?</a:t>
            </a:r>
          </a:p>
          <a:p>
            <a:pPr lvl="1"/>
            <a:r>
              <a:rPr lang="en-US" dirty="0" smtClean="0"/>
              <a:t>What are the goals (why would this be useful)?</a:t>
            </a:r>
          </a:p>
          <a:p>
            <a:pPr lvl="1"/>
            <a:r>
              <a:rPr lang="en-US" dirty="0" smtClean="0"/>
              <a:t>What would the human do?</a:t>
            </a:r>
          </a:p>
          <a:p>
            <a:pPr lvl="1"/>
            <a:r>
              <a:rPr lang="en-US" dirty="0" smtClean="0"/>
              <a:t>How would the robot use this data?</a:t>
            </a:r>
          </a:p>
          <a:p>
            <a:pPr lvl="1"/>
            <a:endParaRPr lang="en-US" dirty="0"/>
          </a:p>
          <a:p>
            <a:r>
              <a:rPr lang="en-US" dirty="0" smtClean="0"/>
              <a:t>Example applications</a:t>
            </a:r>
          </a:p>
          <a:p>
            <a:pPr lvl="1"/>
            <a:r>
              <a:rPr lang="en-US" dirty="0" smtClean="0"/>
              <a:t>Flip a pancake</a:t>
            </a:r>
          </a:p>
          <a:p>
            <a:pPr lvl="1"/>
            <a:r>
              <a:rPr lang="en-US" dirty="0" smtClean="0"/>
              <a:t>Play ping pong</a:t>
            </a:r>
          </a:p>
          <a:p>
            <a:pPr lvl="1"/>
            <a:r>
              <a:rPr lang="en-US" dirty="0" smtClean="0"/>
              <a:t>Help build Ikea furniture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472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Keyframes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2"/>
              </a:rPr>
              <a:t>http://www.youtube.com/</a:t>
            </a:r>
            <a:r>
              <a:rPr lang="en-US" dirty="0" smtClean="0">
                <a:hlinkClick r:id="rId2"/>
              </a:rPr>
              <a:t>watch</a:t>
            </a:r>
            <a:r>
              <a:rPr lang="en-US" dirty="0">
                <a:hlinkClick r:id="rId2"/>
              </a:rPr>
              <a:t>?</a:t>
            </a:r>
            <a:r>
              <a:rPr lang="en-US" dirty="0" smtClean="0">
                <a:hlinkClick r:id="rId2"/>
              </a:rPr>
              <a:t>v</a:t>
            </a:r>
            <a:r>
              <a:rPr lang="en-US" dirty="0">
                <a:hlinkClick r:id="rId2"/>
              </a:rPr>
              <a:t>=</a:t>
            </a:r>
            <a:r>
              <a:rPr lang="en-US" dirty="0" smtClean="0">
                <a:hlinkClick r:id="rId2"/>
              </a:rPr>
              <a:t>S1wXI35GG7k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2148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8830</TotalTime>
  <Words>202</Words>
  <Application>Microsoft Macintosh PowerPoint</Application>
  <PresentationFormat>On-screen Show (4:3)</PresentationFormat>
  <Paragraphs>33</Paragraphs>
  <Slides>6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Gradient Descent</vt:lpstr>
      <vt:lpstr>Robot Gait Learning through Gradient Descent</vt:lpstr>
      <vt:lpstr>Simulated annealing search</vt:lpstr>
      <vt:lpstr>PowerPoint Presentation</vt:lpstr>
      <vt:lpstr>Brainstorm</vt:lpstr>
      <vt:lpstr>PowerPoint Presentation</vt:lpstr>
    </vt:vector>
  </TitlesOfParts>
  <Company>Worcester Polytechnic Institute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Sonia Chernova</dc:creator>
  <cp:lastModifiedBy>Matthew Taylor</cp:lastModifiedBy>
  <cp:revision>64</cp:revision>
  <dcterms:created xsi:type="dcterms:W3CDTF">2011-12-08T15:25:17Z</dcterms:created>
  <dcterms:modified xsi:type="dcterms:W3CDTF">2014-10-29T17:58:13Z</dcterms:modified>
</cp:coreProperties>
</file>