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452" r:id="rId2"/>
    <p:sldId id="459" r:id="rId3"/>
    <p:sldId id="462" r:id="rId4"/>
    <p:sldId id="463" r:id="rId5"/>
    <p:sldId id="464" r:id="rId6"/>
    <p:sldId id="465" r:id="rId7"/>
    <p:sldId id="460" r:id="rId8"/>
    <p:sldId id="453" r:id="rId9"/>
    <p:sldId id="467" r:id="rId10"/>
    <p:sldId id="468" r:id="rId11"/>
    <p:sldId id="361" r:id="rId12"/>
    <p:sldId id="466" r:id="rId13"/>
    <p:sldId id="449" r:id="rId14"/>
    <p:sldId id="362" r:id="rId15"/>
    <p:sldId id="363" r:id="rId16"/>
    <p:sldId id="364" r:id="rId17"/>
    <p:sldId id="366" r:id="rId18"/>
    <p:sldId id="367" r:id="rId19"/>
    <p:sldId id="3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104" y="-14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AC2EB-47AC-4374-A137-FD09FCFB977A}"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2E017-5DD4-43E7-916B-C407889E4FF6}" type="slidenum">
              <a:rPr lang="en-US" smtClean="0"/>
              <a:t>‹#›</a:t>
            </a:fld>
            <a:endParaRPr lang="en-US"/>
          </a:p>
        </p:txBody>
      </p:sp>
    </p:spTree>
    <p:extLst>
      <p:ext uri="{BB962C8B-B14F-4D97-AF65-F5344CB8AC3E}">
        <p14:creationId xmlns:p14="http://schemas.microsoft.com/office/powerpoint/2010/main" val="37055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charset="0"/>
            </a:endParaRPr>
          </a:p>
        </p:txBody>
      </p:sp>
      <p:sp>
        <p:nvSpPr>
          <p:cNvPr id="39940" name="Slide Number Placeholder 3"/>
          <p:cNvSpPr>
            <a:spLocks noGrp="1"/>
          </p:cNvSpPr>
          <p:nvPr>
            <p:ph type="sldNum" sz="quarter" idx="5"/>
          </p:nvPr>
        </p:nvSpPr>
        <p:spPr>
          <a:noFill/>
        </p:spPr>
        <p:txBody>
          <a:bodyPr/>
          <a:lstStyle/>
          <a:p>
            <a:fld id="{0B07687F-9C2E-4D03-9154-BD523B85A1C6}" type="slidenum">
              <a:rPr lang="en-US" smtClean="0">
                <a:latin typeface="Arial" charset="0"/>
              </a:rPr>
              <a:pPr/>
              <a:t>14</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EC405615-E9F8-48B6-8986-F9C74C2F1D23}"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315764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C405615-E9F8-48B6-8986-F9C74C2F1D23}"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114205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C405615-E9F8-48B6-8986-F9C74C2F1D23}"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238727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62BF08B-1F7F-114E-94C6-E0496A0B9A72}"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24F4-4FE8-0A41-9603-6FC4E78D0A6C}" type="slidenum">
              <a:rPr lang="en-US" smtClean="0"/>
              <a:t>‹#›</a:t>
            </a:fld>
            <a:endParaRPr lang="en-US"/>
          </a:p>
        </p:txBody>
      </p:sp>
    </p:spTree>
    <p:extLst>
      <p:ext uri="{BB962C8B-B14F-4D97-AF65-F5344CB8AC3E}">
        <p14:creationId xmlns:p14="http://schemas.microsoft.com/office/powerpoint/2010/main" val="232338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C405615-E9F8-48B6-8986-F9C74C2F1D23}"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3960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EC405615-E9F8-48B6-8986-F9C74C2F1D23}"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26438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EC405615-E9F8-48B6-8986-F9C74C2F1D23}"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292638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C405615-E9F8-48B6-8986-F9C74C2F1D23}"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405680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05615-E9F8-48B6-8986-F9C74C2F1D23}"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84237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405615-E9F8-48B6-8986-F9C74C2F1D23}"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218977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C405615-E9F8-48B6-8986-F9C74C2F1D23}"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6DA83-88EC-4B4D-8400-458AD0B23664}" type="slidenum">
              <a:rPr lang="en-US" smtClean="0"/>
              <a:t>‹#›</a:t>
            </a:fld>
            <a:endParaRPr lang="en-US"/>
          </a:p>
        </p:txBody>
      </p:sp>
    </p:spTree>
    <p:extLst>
      <p:ext uri="{BB962C8B-B14F-4D97-AF65-F5344CB8AC3E}">
        <p14:creationId xmlns:p14="http://schemas.microsoft.com/office/powerpoint/2010/main" val="37454663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BF08B-1F7F-114E-94C6-E0496A0B9A72}" type="datetimeFigureOut">
              <a:rPr lang="en-US" smtClean="0"/>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6DA83-88EC-4B4D-8400-458AD0B23664}" type="slidenum">
              <a:rPr lang="en-US" smtClean="0"/>
              <a:t>‹#›</a:t>
            </a:fld>
            <a:endParaRPr lang="en-US"/>
          </a:p>
        </p:txBody>
      </p:sp>
    </p:spTree>
    <p:extLst>
      <p:ext uri="{BB962C8B-B14F-4D97-AF65-F5344CB8AC3E}">
        <p14:creationId xmlns:p14="http://schemas.microsoft.com/office/powerpoint/2010/main" val="3379072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wsu.edu/~taylorm/14_580/index.html" TargetMode="Externa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 Id="rId3"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2.xm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tags" Target="../tags/tag1.x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12/16 Projects</a:t>
            </a:r>
            <a:endParaRPr lang="en-US" dirty="0"/>
          </a:p>
        </p:txBody>
      </p:sp>
      <p:sp>
        <p:nvSpPr>
          <p:cNvPr id="3" name="Content Placeholder 2"/>
          <p:cNvSpPr>
            <a:spLocks noGrp="1"/>
          </p:cNvSpPr>
          <p:nvPr>
            <p:ph idx="1"/>
          </p:nvPr>
        </p:nvSpPr>
        <p:spPr>
          <a:xfrm>
            <a:off x="152400" y="1600200"/>
            <a:ext cx="8839200" cy="5105400"/>
          </a:xfrm>
        </p:spPr>
        <p:txBody>
          <a:bodyPr>
            <a:normAutofit fontScale="70000" lnSpcReduction="20000"/>
          </a:bodyPr>
          <a:lstStyle/>
          <a:p>
            <a:r>
              <a:rPr lang="en-US" dirty="0" smtClean="0"/>
              <a:t>Write-up</a:t>
            </a:r>
          </a:p>
          <a:p>
            <a:pPr lvl="1"/>
            <a:r>
              <a:rPr lang="en-US" dirty="0" smtClean="0"/>
              <a:t>Generally, 1-2 pages</a:t>
            </a:r>
          </a:p>
          <a:p>
            <a:pPr lvl="1"/>
            <a:r>
              <a:rPr lang="en-US" dirty="0" smtClean="0"/>
              <a:t>What was your idea? </a:t>
            </a:r>
          </a:p>
          <a:p>
            <a:pPr lvl="1"/>
            <a:r>
              <a:rPr lang="en-US" dirty="0" smtClean="0"/>
              <a:t>How did you try to accomplish it? </a:t>
            </a:r>
          </a:p>
          <a:p>
            <a:pPr lvl="1"/>
            <a:r>
              <a:rPr lang="en-US" dirty="0" smtClean="0"/>
              <a:t>What worked? </a:t>
            </a:r>
          </a:p>
          <a:p>
            <a:pPr lvl="1"/>
            <a:r>
              <a:rPr lang="en-US" dirty="0" smtClean="0"/>
              <a:t>What you could have done differently?</a:t>
            </a:r>
          </a:p>
          <a:p>
            <a:endParaRPr lang="en-US" dirty="0"/>
          </a:p>
          <a:p>
            <a:r>
              <a:rPr lang="en-US" dirty="0" smtClean="0"/>
              <a:t>Video</a:t>
            </a:r>
          </a:p>
          <a:p>
            <a:pPr lvl="1"/>
            <a:r>
              <a:rPr lang="en-US" dirty="0" smtClean="0"/>
              <a:t>Show off your idea working</a:t>
            </a:r>
          </a:p>
          <a:p>
            <a:pPr lvl="1"/>
            <a:r>
              <a:rPr lang="en-US" dirty="0" smtClean="0"/>
              <a:t>Target audience: Junior/Senior EECS students who haven’t taken this class</a:t>
            </a:r>
          </a:p>
          <a:p>
            <a:endParaRPr lang="en-US" dirty="0"/>
          </a:p>
          <a:p>
            <a:r>
              <a:rPr lang="en-US" dirty="0" smtClean="0"/>
              <a:t>Presentation </a:t>
            </a:r>
          </a:p>
          <a:p>
            <a:pPr lvl="1"/>
            <a:r>
              <a:rPr lang="en-US" dirty="0" smtClean="0"/>
              <a:t>10-15 minutes per group </a:t>
            </a:r>
          </a:p>
          <a:p>
            <a:pPr lvl="1"/>
            <a:r>
              <a:rPr lang="en-US" dirty="0" smtClean="0"/>
              <a:t>Summarize your write-up, show off your prototype</a:t>
            </a:r>
            <a:endParaRPr lang="en-US" dirty="0"/>
          </a:p>
        </p:txBody>
      </p:sp>
    </p:spTree>
    <p:extLst>
      <p:ext uri="{BB962C8B-B14F-4D97-AF65-F5344CB8AC3E}">
        <p14:creationId xmlns:p14="http://schemas.microsoft.com/office/powerpoint/2010/main" val="1196801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Mario</a:t>
            </a:r>
            <a:endParaRPr lang="en-US" dirty="0"/>
          </a:p>
        </p:txBody>
      </p:sp>
      <p:sp>
        <p:nvSpPr>
          <p:cNvPr id="3" name="Content Placeholder 2"/>
          <p:cNvSpPr>
            <a:spLocks noGrp="1"/>
          </p:cNvSpPr>
          <p:nvPr>
            <p:ph idx="1"/>
          </p:nvPr>
        </p:nvSpPr>
        <p:spPr>
          <a:xfrm>
            <a:off x="89244" y="1439103"/>
            <a:ext cx="8597556" cy="5326903"/>
          </a:xfrm>
        </p:spPr>
        <p:txBody>
          <a:bodyPr>
            <a:normAutofit lnSpcReduction="10000"/>
          </a:bodyPr>
          <a:lstStyle/>
          <a:p>
            <a:r>
              <a:rPr lang="en-US" sz="2400" dirty="0" smtClean="0"/>
              <a:t>Agent = Mario</a:t>
            </a:r>
          </a:p>
          <a:p>
            <a:r>
              <a:rPr lang="en-US" sz="2400" dirty="0" smtClean="0"/>
              <a:t>Actions = Right, Left, Jump, Run, Shoot fireball</a:t>
            </a:r>
          </a:p>
          <a:p>
            <a:r>
              <a:rPr lang="en-US" sz="2400" dirty="0" smtClean="0"/>
              <a:t>Reward = Score</a:t>
            </a:r>
          </a:p>
          <a:p>
            <a:r>
              <a:rPr lang="en-US" sz="2400" dirty="0" smtClean="0"/>
              <a:t>Learning = Maximize score</a:t>
            </a:r>
          </a:p>
          <a:p>
            <a:r>
              <a:rPr lang="en-US" sz="2400" dirty="0" smtClean="0"/>
              <a:t>State =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Can look at last year’s webpage for possible topics: </a:t>
            </a:r>
            <a:r>
              <a:rPr lang="en-US" sz="2400" dirty="0" smtClean="0">
                <a:hlinkClick r:id="rId2"/>
              </a:rPr>
              <a:t>http://www.eecs.wsu.edu/~taylorm/14_580/index.html</a:t>
            </a:r>
            <a:endParaRPr lang="en-US" sz="2400" dirty="0" smtClean="0"/>
          </a:p>
          <a:p>
            <a:endParaRPr lang="en-US" dirty="0"/>
          </a:p>
        </p:txBody>
      </p:sp>
      <p:pic>
        <p:nvPicPr>
          <p:cNvPr id="4" name="Picture 3"/>
          <p:cNvPicPr>
            <a:picLocks noChangeAspect="1"/>
          </p:cNvPicPr>
          <p:nvPr/>
        </p:nvPicPr>
        <p:blipFill>
          <a:blip r:embed="rId3"/>
          <a:stretch>
            <a:fillRect/>
          </a:stretch>
        </p:blipFill>
        <p:spPr>
          <a:xfrm>
            <a:off x="4758921" y="2447696"/>
            <a:ext cx="4385079" cy="3463657"/>
          </a:xfrm>
          <a:prstGeom prst="rect">
            <a:avLst/>
          </a:prstGeom>
        </p:spPr>
      </p:pic>
    </p:spTree>
    <p:extLst>
      <p:ext uri="{BB962C8B-B14F-4D97-AF65-F5344CB8AC3E}">
        <p14:creationId xmlns:p14="http://schemas.microsoft.com/office/powerpoint/2010/main" val="3397881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Reinforcement Learning</a:t>
            </a:r>
          </a:p>
        </p:txBody>
      </p:sp>
      <p:sp>
        <p:nvSpPr>
          <p:cNvPr id="4099" name="Rectangle 3"/>
          <p:cNvSpPr>
            <a:spLocks noGrp="1" noChangeArrowheads="1"/>
          </p:cNvSpPr>
          <p:nvPr>
            <p:ph type="body" idx="1"/>
          </p:nvPr>
        </p:nvSpPr>
        <p:spPr/>
        <p:txBody>
          <a:bodyPr/>
          <a:lstStyle/>
          <a:p>
            <a:pPr>
              <a:lnSpc>
                <a:spcPct val="90000"/>
              </a:lnSpc>
            </a:pPr>
            <a:r>
              <a:rPr lang="en-US" sz="2400" dirty="0" smtClean="0"/>
              <a:t>Basic idea:</a:t>
            </a:r>
          </a:p>
          <a:p>
            <a:pPr lvl="1">
              <a:lnSpc>
                <a:spcPct val="90000"/>
              </a:lnSpc>
            </a:pPr>
            <a:r>
              <a:rPr lang="en-US" sz="2000" dirty="0" smtClean="0"/>
              <a:t>Receive feedback in the form of </a:t>
            </a:r>
            <a:r>
              <a:rPr lang="en-US" sz="2000" dirty="0" smtClean="0">
                <a:solidFill>
                  <a:srgbClr val="CC0000"/>
                </a:solidFill>
              </a:rPr>
              <a:t>rewards</a:t>
            </a:r>
          </a:p>
          <a:p>
            <a:pPr lvl="1">
              <a:lnSpc>
                <a:spcPct val="90000"/>
              </a:lnSpc>
            </a:pPr>
            <a:r>
              <a:rPr lang="en-US" sz="2000" dirty="0" smtClean="0"/>
              <a:t>Agent’s utility is defined by the reward function</a:t>
            </a:r>
          </a:p>
          <a:p>
            <a:pPr lvl="1">
              <a:lnSpc>
                <a:spcPct val="90000"/>
              </a:lnSpc>
            </a:pPr>
            <a:r>
              <a:rPr lang="en-US" sz="2000" dirty="0" smtClean="0"/>
              <a:t>Must (learn to) act so as to </a:t>
            </a:r>
            <a:r>
              <a:rPr lang="en-US" sz="2000" dirty="0" smtClean="0">
                <a:solidFill>
                  <a:srgbClr val="CC0000"/>
                </a:solidFill>
              </a:rPr>
              <a:t>maximize expected rewards</a:t>
            </a:r>
          </a:p>
        </p:txBody>
      </p:sp>
      <p:pic>
        <p:nvPicPr>
          <p:cNvPr id="4100" name="Picture 2" descr="\\.host\Shared Folders\Shared with PC\images\agent-environment.png"/>
          <p:cNvPicPr>
            <a:picLocks noChangeAspect="1" noChangeArrowheads="1"/>
          </p:cNvPicPr>
          <p:nvPr/>
        </p:nvPicPr>
        <p:blipFill>
          <a:blip r:embed="rId2" cstate="print"/>
          <a:srcRect/>
          <a:stretch>
            <a:fillRect/>
          </a:stretch>
        </p:blipFill>
        <p:spPr bwMode="auto">
          <a:xfrm>
            <a:off x="1341438" y="3429000"/>
            <a:ext cx="6507162" cy="2624138"/>
          </a:xfrm>
          <a:prstGeom prst="rect">
            <a:avLst/>
          </a:prstGeom>
          <a:noFill/>
          <a:ln w="9525">
            <a:noFill/>
            <a:miter lim="800000"/>
            <a:headEnd/>
            <a:tailEnd/>
          </a:ln>
        </p:spPr>
      </p:pic>
    </p:spTree>
    <p:extLst>
      <p:ext uri="{BB962C8B-B14F-4D97-AF65-F5344CB8AC3E}">
        <p14:creationId xmlns:p14="http://schemas.microsoft.com/office/powerpoint/2010/main" val="34238832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2"/>
          <p:cNvSpPr>
            <a:spLocks noGrp="1"/>
          </p:cNvSpPr>
          <p:nvPr>
            <p:ph idx="1"/>
          </p:nvPr>
        </p:nvSpPr>
        <p:spPr>
          <a:xfrm>
            <a:off x="152400" y="4419600"/>
            <a:ext cx="8686800" cy="2209800"/>
          </a:xfrm>
        </p:spPr>
        <p:txBody>
          <a:bodyPr>
            <a:noAutofit/>
          </a:bodyPr>
          <a:lstStyle/>
          <a:p>
            <a:pPr marL="0" indent="0">
              <a:buNone/>
            </a:pPr>
            <a:r>
              <a:rPr lang="en-US" sz="2000" i="1" dirty="0" smtClean="0"/>
              <a:t>Sequential</a:t>
            </a:r>
            <a:r>
              <a:rPr lang="en-US" sz="2000" dirty="0" smtClean="0"/>
              <a:t> tasks</a:t>
            </a:r>
          </a:p>
          <a:p>
            <a:r>
              <a:rPr lang="en-US" sz="2000" dirty="0" smtClean="0"/>
              <a:t>How could we </a:t>
            </a:r>
            <a:r>
              <a:rPr lang="en-US" sz="2000" dirty="0" smtClean="0">
                <a:solidFill>
                  <a:srgbClr val="FF0000"/>
                </a:solidFill>
              </a:rPr>
              <a:t>learn to play tic-tac-toe?</a:t>
            </a:r>
          </a:p>
          <a:p>
            <a:pPr lvl="1"/>
            <a:r>
              <a:rPr lang="en-US" sz="1600" dirty="0" smtClean="0">
                <a:solidFill>
                  <a:srgbClr val="000000"/>
                </a:solidFill>
              </a:rPr>
              <a:t>What do we want to</a:t>
            </a:r>
            <a:r>
              <a:rPr lang="en-US" sz="1600" dirty="0" smtClean="0">
                <a:solidFill>
                  <a:srgbClr val="FF0000"/>
                </a:solidFill>
              </a:rPr>
              <a:t> optimize </a:t>
            </a:r>
            <a:r>
              <a:rPr lang="en-US" sz="1600" dirty="0" smtClean="0">
                <a:solidFill>
                  <a:srgbClr val="000000"/>
                </a:solidFill>
              </a:rPr>
              <a:t>(i.e., what’s the reward)?</a:t>
            </a:r>
          </a:p>
          <a:p>
            <a:pPr lvl="1"/>
            <a:r>
              <a:rPr lang="en-US" sz="1600" dirty="0" smtClean="0">
                <a:solidFill>
                  <a:srgbClr val="000000"/>
                </a:solidFill>
              </a:rPr>
              <a:t>What are the </a:t>
            </a:r>
            <a:r>
              <a:rPr lang="en-US" sz="1600" dirty="0" smtClean="0">
                <a:solidFill>
                  <a:srgbClr val="FF0000"/>
                </a:solidFill>
              </a:rPr>
              <a:t>actions?</a:t>
            </a:r>
          </a:p>
          <a:p>
            <a:pPr lvl="1"/>
            <a:r>
              <a:rPr lang="en-US" sz="1600" dirty="0" smtClean="0">
                <a:solidFill>
                  <a:srgbClr val="000000"/>
                </a:solidFill>
              </a:rPr>
              <a:t>How would we represent </a:t>
            </a:r>
            <a:r>
              <a:rPr lang="en-US" sz="1600" dirty="0" smtClean="0">
                <a:solidFill>
                  <a:srgbClr val="FF0000"/>
                </a:solidFill>
              </a:rPr>
              <a:t>state?</a:t>
            </a:r>
          </a:p>
          <a:p>
            <a:pPr lvl="1"/>
            <a:r>
              <a:rPr lang="en-US" sz="1600" dirty="0" smtClean="0">
                <a:solidFill>
                  <a:srgbClr val="000000"/>
                </a:solidFill>
              </a:rPr>
              <a:t>How would we figure out how to </a:t>
            </a:r>
            <a:r>
              <a:rPr lang="en-US" sz="1600" dirty="0" smtClean="0">
                <a:solidFill>
                  <a:srgbClr val="FF0000"/>
                </a:solidFill>
              </a:rPr>
              <a:t>act</a:t>
            </a:r>
            <a:r>
              <a:rPr lang="en-US" sz="1600" dirty="0" smtClean="0">
                <a:solidFill>
                  <a:srgbClr val="000000"/>
                </a:solidFill>
              </a:rPr>
              <a:t> (to maximize the reward)?</a:t>
            </a:r>
            <a:endParaRPr lang="en-US" sz="1600" dirty="0">
              <a:solidFill>
                <a:srgbClr val="000000"/>
              </a:solidFill>
            </a:endParaRPr>
          </a:p>
        </p:txBody>
      </p:sp>
      <p:pic>
        <p:nvPicPr>
          <p:cNvPr id="5" name="Picture 4"/>
          <p:cNvPicPr>
            <a:picLocks noChangeAspect="1"/>
          </p:cNvPicPr>
          <p:nvPr/>
        </p:nvPicPr>
        <p:blipFill>
          <a:blip r:embed="rId2"/>
          <a:stretch>
            <a:fillRect/>
          </a:stretch>
        </p:blipFill>
        <p:spPr>
          <a:xfrm>
            <a:off x="2286000" y="1524000"/>
            <a:ext cx="3340100" cy="2425700"/>
          </a:xfrm>
          <a:prstGeom prst="rect">
            <a:avLst/>
          </a:prstGeom>
        </p:spPr>
      </p:pic>
    </p:spTree>
    <p:extLst>
      <p:ext uri="{BB962C8B-B14F-4D97-AF65-F5344CB8AC3E}">
        <p14:creationId xmlns:p14="http://schemas.microsoft.com/office/powerpoint/2010/main" val="342508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(RL)</a:t>
            </a:r>
          </a:p>
        </p:txBody>
      </p:sp>
      <p:sp>
        <p:nvSpPr>
          <p:cNvPr id="3" name="Content Placeholder 2"/>
          <p:cNvSpPr>
            <a:spLocks noGrp="1"/>
          </p:cNvSpPr>
          <p:nvPr>
            <p:ph idx="1"/>
          </p:nvPr>
        </p:nvSpPr>
        <p:spPr/>
        <p:txBody>
          <a:bodyPr>
            <a:normAutofit fontScale="92500" lnSpcReduction="20000"/>
          </a:bodyPr>
          <a:lstStyle/>
          <a:p>
            <a:r>
              <a:rPr lang="en-US" dirty="0"/>
              <a:t>RL algorithms attempt to find a policy for maximizing cumulative reward for the agent over the course of the problem.</a:t>
            </a:r>
          </a:p>
          <a:p>
            <a:endParaRPr lang="en-US" dirty="0" smtClean="0"/>
          </a:p>
          <a:p>
            <a:r>
              <a:rPr lang="en-US" dirty="0" smtClean="0"/>
              <a:t>Typically represented by a </a:t>
            </a:r>
            <a:r>
              <a:rPr lang="en-US" b="1" dirty="0" smtClean="0"/>
              <a:t>Markov Decision Process</a:t>
            </a:r>
          </a:p>
          <a:p>
            <a:endParaRPr lang="en-US" b="1" dirty="0"/>
          </a:p>
          <a:p>
            <a:r>
              <a:rPr lang="en-US" dirty="0"/>
              <a:t>RL differs from supervised learning in that correct input/output pairs are never presented, nor sub-optimal actions explicitly corrected.</a:t>
            </a:r>
          </a:p>
          <a:p>
            <a:endParaRPr lang="en-US" b="1" dirty="0"/>
          </a:p>
        </p:txBody>
      </p:sp>
    </p:spTree>
    <p:extLst>
      <p:ext uri="{BB962C8B-B14F-4D97-AF65-F5344CB8AC3E}">
        <p14:creationId xmlns:p14="http://schemas.microsoft.com/office/powerpoint/2010/main" val="657164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Grid World</a:t>
            </a:r>
          </a:p>
        </p:txBody>
      </p:sp>
      <p:pic>
        <p:nvPicPr>
          <p:cNvPr id="5123" name="Picture 4"/>
          <p:cNvPicPr>
            <a:picLocks noChangeAspect="1" noChangeArrowheads="1"/>
          </p:cNvPicPr>
          <p:nvPr/>
        </p:nvPicPr>
        <p:blipFill>
          <a:blip r:embed="rId3" cstate="print"/>
          <a:srcRect/>
          <a:stretch>
            <a:fillRect/>
          </a:stretch>
        </p:blipFill>
        <p:spPr bwMode="auto">
          <a:xfrm>
            <a:off x="5334000" y="1677988"/>
            <a:ext cx="3784600" cy="2933700"/>
          </a:xfrm>
          <a:prstGeom prst="rect">
            <a:avLst/>
          </a:prstGeom>
          <a:noFill/>
          <a:ln w="9525">
            <a:noFill/>
            <a:miter lim="800000"/>
            <a:headEnd/>
            <a:tailEnd/>
          </a:ln>
        </p:spPr>
      </p:pic>
      <p:pic>
        <p:nvPicPr>
          <p:cNvPr id="5124" name="Picture 5"/>
          <p:cNvPicPr>
            <a:picLocks noChangeAspect="1" noChangeArrowheads="1"/>
          </p:cNvPicPr>
          <p:nvPr/>
        </p:nvPicPr>
        <p:blipFill>
          <a:blip r:embed="rId4" cstate="print"/>
          <a:srcRect/>
          <a:stretch>
            <a:fillRect/>
          </a:stretch>
        </p:blipFill>
        <p:spPr bwMode="auto">
          <a:xfrm>
            <a:off x="6318250" y="4954588"/>
            <a:ext cx="2038350" cy="1674812"/>
          </a:xfrm>
          <a:prstGeom prst="rect">
            <a:avLst/>
          </a:prstGeom>
          <a:noFill/>
          <a:ln w="9525">
            <a:noFill/>
            <a:miter lim="800000"/>
            <a:headEnd/>
            <a:tailEnd/>
          </a:ln>
        </p:spPr>
      </p:pic>
      <p:sp>
        <p:nvSpPr>
          <p:cNvPr id="6" name="Rectangle 3"/>
          <p:cNvSpPr txBox="1">
            <a:spLocks noChangeArrowheads="1"/>
          </p:cNvSpPr>
          <p:nvPr/>
        </p:nvSpPr>
        <p:spPr bwMode="auto">
          <a:xfrm>
            <a:off x="228600" y="1493838"/>
            <a:ext cx="4648200" cy="4525962"/>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The agent lives in a grid</a:t>
            </a:r>
          </a:p>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Walls block the agent’s path</a:t>
            </a:r>
          </a:p>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The agent’s actions do not always go as planned:</a:t>
            </a:r>
          </a:p>
          <a:p>
            <a:pPr marL="800100" lvl="1" indent="-342900" eaLnBrk="0" hangingPunct="0">
              <a:spcBef>
                <a:spcPct val="20000"/>
              </a:spcBef>
              <a:buClr>
                <a:schemeClr val="accent2"/>
              </a:buClr>
              <a:buFont typeface="Wingdings" pitchFamily="2" charset="2"/>
              <a:buChar char="§"/>
              <a:defRPr/>
            </a:pPr>
            <a:r>
              <a:rPr lang="en-US" kern="0" dirty="0">
                <a:latin typeface="+mn-lt"/>
              </a:rPr>
              <a:t>80% of the time, the action North takes the agent North </a:t>
            </a:r>
            <a:br>
              <a:rPr lang="en-US" kern="0" dirty="0">
                <a:latin typeface="+mn-lt"/>
              </a:rPr>
            </a:br>
            <a:r>
              <a:rPr lang="en-US" kern="0" dirty="0">
                <a:latin typeface="+mn-lt"/>
              </a:rPr>
              <a:t>(if there is no wall there)</a:t>
            </a:r>
          </a:p>
          <a:p>
            <a:pPr marL="800100" lvl="1" indent="-342900" eaLnBrk="0" hangingPunct="0">
              <a:spcBef>
                <a:spcPct val="20000"/>
              </a:spcBef>
              <a:buClr>
                <a:schemeClr val="accent2"/>
              </a:buClr>
              <a:buFont typeface="Wingdings" pitchFamily="2" charset="2"/>
              <a:buChar char="§"/>
              <a:defRPr/>
            </a:pPr>
            <a:r>
              <a:rPr lang="en-US" kern="0" dirty="0">
                <a:latin typeface="+mn-lt"/>
              </a:rPr>
              <a:t>10% of the time, North takes the agent West; 10% East</a:t>
            </a:r>
          </a:p>
          <a:p>
            <a:pPr marL="800100" lvl="1" indent="-342900" eaLnBrk="0" hangingPunct="0">
              <a:spcBef>
                <a:spcPct val="20000"/>
              </a:spcBef>
              <a:buClr>
                <a:schemeClr val="accent2"/>
              </a:buClr>
              <a:buFont typeface="Wingdings" pitchFamily="2" charset="2"/>
              <a:buChar char="§"/>
              <a:defRPr/>
            </a:pPr>
            <a:r>
              <a:rPr lang="en-US" kern="0" dirty="0">
                <a:latin typeface="+mn-lt"/>
              </a:rPr>
              <a:t>If there is a wall in the direction the agent would have been taken, the agent stays put</a:t>
            </a:r>
          </a:p>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Small “living” reward each step</a:t>
            </a:r>
          </a:p>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Big rewards come at the end</a:t>
            </a:r>
          </a:p>
          <a:p>
            <a:pPr marL="342900" indent="-342900" eaLnBrk="0" hangingPunct="0">
              <a:spcBef>
                <a:spcPct val="20000"/>
              </a:spcBef>
              <a:buClr>
                <a:schemeClr val="accent2"/>
              </a:buClr>
              <a:buFont typeface="Wingdings" pitchFamily="2" charset="2"/>
              <a:buChar char="§"/>
              <a:defRPr/>
            </a:pPr>
            <a:r>
              <a:rPr lang="en-US" sz="2000" kern="0" dirty="0">
                <a:solidFill>
                  <a:schemeClr val="accent2"/>
                </a:solidFill>
                <a:latin typeface="+mn-lt"/>
              </a:rPr>
              <a:t>Goal: maximize sum of rewards*</a:t>
            </a:r>
          </a:p>
        </p:txBody>
      </p:sp>
    </p:spTree>
    <p:extLst>
      <p:ext uri="{BB962C8B-B14F-4D97-AF65-F5344CB8AC3E}">
        <p14:creationId xmlns:p14="http://schemas.microsoft.com/office/powerpoint/2010/main" val="22174518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Grid Futures</a:t>
            </a:r>
          </a:p>
        </p:txBody>
      </p:sp>
      <p:sp>
        <p:nvSpPr>
          <p:cNvPr id="6147" name="Slide Number Placeholder 3"/>
          <p:cNvSpPr>
            <a:spLocks noGrp="1"/>
          </p:cNvSpPr>
          <p:nvPr>
            <p:ph type="sldNum" sz="quarter" idx="12"/>
          </p:nvPr>
        </p:nvSpPr>
        <p:spPr>
          <a:noFill/>
        </p:spPr>
        <p:txBody>
          <a:bodyPr/>
          <a:lstStyle/>
          <a:p>
            <a:fld id="{8E35752E-BAD9-47D5-89A5-DF8D08D79218}" type="slidenum">
              <a:rPr lang="en-US" smtClean="0">
                <a:latin typeface="Arial" charset="0"/>
              </a:rPr>
              <a:pPr/>
              <a:t>15</a:t>
            </a:fld>
            <a:endParaRPr lang="en-US" smtClean="0">
              <a:latin typeface="Arial" charset="0"/>
            </a:endParaRPr>
          </a:p>
        </p:txBody>
      </p:sp>
      <p:sp>
        <p:nvSpPr>
          <p:cNvPr id="6148" name="TextBox 4"/>
          <p:cNvSpPr txBox="1">
            <a:spLocks noChangeArrowheads="1"/>
          </p:cNvSpPr>
          <p:nvPr/>
        </p:nvSpPr>
        <p:spPr bwMode="auto">
          <a:xfrm>
            <a:off x="609600" y="1524000"/>
            <a:ext cx="3276600" cy="400050"/>
          </a:xfrm>
          <a:prstGeom prst="rect">
            <a:avLst/>
          </a:prstGeom>
          <a:noFill/>
          <a:ln w="9525">
            <a:noFill/>
            <a:miter lim="800000"/>
            <a:headEnd/>
            <a:tailEnd/>
          </a:ln>
        </p:spPr>
        <p:txBody>
          <a:bodyPr>
            <a:spAutoFit/>
          </a:bodyPr>
          <a:lstStyle/>
          <a:p>
            <a:pPr algn="ctr"/>
            <a:r>
              <a:rPr lang="en-US" sz="2000"/>
              <a:t>Deterministic Grid World</a:t>
            </a:r>
          </a:p>
        </p:txBody>
      </p:sp>
      <p:sp>
        <p:nvSpPr>
          <p:cNvPr id="6149" name="TextBox 5"/>
          <p:cNvSpPr txBox="1">
            <a:spLocks noChangeArrowheads="1"/>
          </p:cNvSpPr>
          <p:nvPr/>
        </p:nvSpPr>
        <p:spPr bwMode="auto">
          <a:xfrm>
            <a:off x="5181600" y="1524000"/>
            <a:ext cx="3276600" cy="400050"/>
          </a:xfrm>
          <a:prstGeom prst="rect">
            <a:avLst/>
          </a:prstGeom>
          <a:noFill/>
          <a:ln w="9525">
            <a:noFill/>
            <a:miter lim="800000"/>
            <a:headEnd/>
            <a:tailEnd/>
          </a:ln>
        </p:spPr>
        <p:txBody>
          <a:bodyPr>
            <a:spAutoFit/>
          </a:bodyPr>
          <a:lstStyle/>
          <a:p>
            <a:pPr algn="ctr"/>
            <a:r>
              <a:rPr lang="en-US" sz="2000"/>
              <a:t>Stochastic Grid World</a:t>
            </a:r>
          </a:p>
        </p:txBody>
      </p:sp>
      <p:graphicFrame>
        <p:nvGraphicFramePr>
          <p:cNvPr id="7" name="Table 6"/>
          <p:cNvGraphicFramePr>
            <a:graphicFrameLocks noGrp="1"/>
          </p:cNvGraphicFramePr>
          <p:nvPr/>
        </p:nvGraphicFramePr>
        <p:xfrm>
          <a:off x="1600200" y="22098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b="1" dirty="0" smtClean="0">
                          <a:solidFill>
                            <a:srgbClr val="3333FF"/>
                          </a:solidFill>
                        </a:rPr>
                        <a:t>X</a:t>
                      </a: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371600" y="50292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3333FF"/>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178" name="Group 43"/>
          <p:cNvGrpSpPr>
            <a:grpSpLocks/>
          </p:cNvGrpSpPr>
          <p:nvPr/>
        </p:nvGrpSpPr>
        <p:grpSpPr bwMode="auto">
          <a:xfrm>
            <a:off x="381000" y="2895600"/>
            <a:ext cx="3733800" cy="1905000"/>
            <a:chOff x="762000" y="2895600"/>
            <a:chExt cx="3733800" cy="228600"/>
          </a:xfrm>
        </p:grpSpPr>
        <p:cxnSp>
          <p:nvCxnSpPr>
            <p:cNvPr id="12" name="Straight Arrow Connector 11"/>
            <p:cNvCxnSpPr/>
            <p:nvPr/>
          </p:nvCxnSpPr>
          <p:spPr>
            <a:xfrm rot="5400000">
              <a:off x="1447800" y="2209800"/>
              <a:ext cx="228600" cy="16002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33600" y="2895600"/>
              <a:ext cx="2286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62200" y="2895600"/>
              <a:ext cx="8382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2200" y="2895600"/>
              <a:ext cx="21336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179" name="TextBox 33"/>
          <p:cNvSpPr txBox="1">
            <a:spLocks noChangeArrowheads="1"/>
          </p:cNvSpPr>
          <p:nvPr/>
        </p:nvSpPr>
        <p:spPr bwMode="auto">
          <a:xfrm>
            <a:off x="685800" y="3429000"/>
            <a:ext cx="3276600" cy="369888"/>
          </a:xfrm>
          <a:prstGeom prst="rect">
            <a:avLst/>
          </a:prstGeom>
          <a:noFill/>
          <a:ln w="9525">
            <a:noFill/>
            <a:miter lim="800000"/>
            <a:headEnd/>
            <a:tailEnd/>
          </a:ln>
        </p:spPr>
        <p:txBody>
          <a:bodyPr>
            <a:spAutoFit/>
          </a:bodyPr>
          <a:lstStyle/>
          <a:p>
            <a:r>
              <a:rPr lang="en-US"/>
              <a:t> E         N            S       W</a:t>
            </a:r>
          </a:p>
        </p:txBody>
      </p:sp>
      <p:graphicFrame>
        <p:nvGraphicFramePr>
          <p:cNvPr id="45" name="Table 44"/>
          <p:cNvGraphicFramePr>
            <a:graphicFrameLocks noGrp="1"/>
          </p:cNvGraphicFramePr>
          <p:nvPr/>
        </p:nvGraphicFramePr>
        <p:xfrm>
          <a:off x="6096000" y="22098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b="1" dirty="0" smtClean="0">
                          <a:solidFill>
                            <a:srgbClr val="3333FF"/>
                          </a:solidFill>
                        </a:rPr>
                        <a:t>X</a:t>
                      </a: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194" name="Group 48"/>
          <p:cNvGrpSpPr>
            <a:grpSpLocks/>
          </p:cNvGrpSpPr>
          <p:nvPr/>
        </p:nvGrpSpPr>
        <p:grpSpPr bwMode="auto">
          <a:xfrm>
            <a:off x="5562600" y="2895600"/>
            <a:ext cx="2819400" cy="609600"/>
            <a:chOff x="1447800" y="2895600"/>
            <a:chExt cx="2819400" cy="228600"/>
          </a:xfrm>
        </p:grpSpPr>
        <p:cxnSp>
          <p:nvCxnSpPr>
            <p:cNvPr id="50" name="Straight Arrow Connector 49"/>
            <p:cNvCxnSpPr/>
            <p:nvPr/>
          </p:nvCxnSpPr>
          <p:spPr>
            <a:xfrm rot="10800000" flipV="1">
              <a:off x="1447800" y="2895600"/>
              <a:ext cx="9144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2324100" y="2933700"/>
              <a:ext cx="228600" cy="152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362200" y="2895600"/>
              <a:ext cx="8382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362200" y="2895600"/>
              <a:ext cx="190500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195" name="TextBox 53"/>
          <p:cNvSpPr txBox="1">
            <a:spLocks noChangeArrowheads="1"/>
          </p:cNvSpPr>
          <p:nvPr/>
        </p:nvSpPr>
        <p:spPr bwMode="auto">
          <a:xfrm>
            <a:off x="5334000" y="3124200"/>
            <a:ext cx="3276600" cy="369888"/>
          </a:xfrm>
          <a:prstGeom prst="rect">
            <a:avLst/>
          </a:prstGeom>
          <a:noFill/>
          <a:ln w="9525">
            <a:noFill/>
            <a:miter lim="800000"/>
            <a:headEnd/>
            <a:tailEnd/>
          </a:ln>
        </p:spPr>
        <p:txBody>
          <a:bodyPr>
            <a:spAutoFit/>
          </a:bodyPr>
          <a:lstStyle/>
          <a:p>
            <a:r>
              <a:rPr lang="en-US"/>
              <a:t>E            N            S            W</a:t>
            </a:r>
          </a:p>
        </p:txBody>
      </p:sp>
      <p:cxnSp>
        <p:nvCxnSpPr>
          <p:cNvPr id="56" name="Straight Connector 55"/>
          <p:cNvCxnSpPr/>
          <p:nvPr/>
        </p:nvCxnSpPr>
        <p:spPr>
          <a:xfrm rot="16200000" flipH="1">
            <a:off x="2019300" y="4000500"/>
            <a:ext cx="5181600" cy="76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400800" y="3505200"/>
            <a:ext cx="533400" cy="5334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t>
            </a:r>
          </a:p>
        </p:txBody>
      </p:sp>
      <p:grpSp>
        <p:nvGrpSpPr>
          <p:cNvPr id="6198" name="Group 57"/>
          <p:cNvGrpSpPr>
            <a:grpSpLocks/>
          </p:cNvGrpSpPr>
          <p:nvPr/>
        </p:nvGrpSpPr>
        <p:grpSpPr bwMode="auto">
          <a:xfrm>
            <a:off x="5638800" y="4038600"/>
            <a:ext cx="2057400" cy="762000"/>
            <a:chOff x="304800" y="4038600"/>
            <a:chExt cx="2057400" cy="228838"/>
          </a:xfrm>
        </p:grpSpPr>
        <p:cxnSp>
          <p:nvCxnSpPr>
            <p:cNvPr id="59" name="Straight Arrow Connector 58"/>
            <p:cNvCxnSpPr/>
            <p:nvPr/>
          </p:nvCxnSpPr>
          <p:spPr>
            <a:xfrm rot="10800000" flipV="1">
              <a:off x="304800" y="4038600"/>
              <a:ext cx="1066800" cy="228838"/>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1257182" y="4151431"/>
              <a:ext cx="228838" cy="3175"/>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371600" y="4038600"/>
              <a:ext cx="990600" cy="228838"/>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64" name="Table 63"/>
          <p:cNvGraphicFramePr>
            <a:graphicFrameLocks noGrp="1"/>
          </p:cNvGraphicFramePr>
          <p:nvPr/>
        </p:nvGraphicFramePr>
        <p:xfrm>
          <a:off x="6324600" y="50546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3333FF"/>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5" name="Table 64"/>
          <p:cNvGraphicFramePr>
            <a:graphicFrameLocks noGrp="1"/>
          </p:cNvGraphicFramePr>
          <p:nvPr/>
        </p:nvGraphicFramePr>
        <p:xfrm>
          <a:off x="5181600" y="50546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ctr"/>
                      <a:r>
                        <a:rPr lang="en-US" sz="1050" b="1" dirty="0" smtClean="0">
                          <a:solidFill>
                            <a:srgbClr val="3333FF"/>
                          </a:solidFill>
                        </a:rPr>
                        <a:t>X</a:t>
                      </a: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6" name="Table 65"/>
          <p:cNvGraphicFramePr>
            <a:graphicFrameLocks noGrp="1"/>
          </p:cNvGraphicFramePr>
          <p:nvPr/>
        </p:nvGraphicFramePr>
        <p:xfrm>
          <a:off x="7543800" y="5054600"/>
          <a:ext cx="762000" cy="508000"/>
        </p:xfrm>
        <a:graphic>
          <a:graphicData uri="http://schemas.openxmlformats.org/drawingml/2006/table">
            <a:tbl>
              <a:tblPr firstRow="1" bandRow="1">
                <a:tableStyleId>{5C22544A-7EE6-4342-B048-85BDC9FD1C3A}</a:tableStyleId>
              </a:tblPr>
              <a:tblGrid>
                <a:gridCol w="254000"/>
                <a:gridCol w="254000"/>
                <a:gridCol w="254000"/>
              </a:tblGrid>
              <a:tr h="254000">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endParaRPr lang="en-US"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50" b="1"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3333FF"/>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04277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Markov Decision Processes</a:t>
            </a:r>
          </a:p>
        </p:txBody>
      </p:sp>
      <p:sp>
        <p:nvSpPr>
          <p:cNvPr id="7171" name="Rectangle 3"/>
          <p:cNvSpPr>
            <a:spLocks noGrp="1" noChangeArrowheads="1"/>
          </p:cNvSpPr>
          <p:nvPr>
            <p:ph type="body" idx="1"/>
          </p:nvPr>
        </p:nvSpPr>
        <p:spPr>
          <a:xfrm>
            <a:off x="228600" y="1493838"/>
            <a:ext cx="4724400" cy="4525962"/>
          </a:xfrm>
        </p:spPr>
        <p:txBody>
          <a:bodyPr>
            <a:normAutofit fontScale="92500" lnSpcReduction="20000"/>
          </a:bodyPr>
          <a:lstStyle/>
          <a:p>
            <a:pPr>
              <a:lnSpc>
                <a:spcPct val="80000"/>
              </a:lnSpc>
            </a:pPr>
            <a:r>
              <a:rPr lang="en-US" sz="2400" dirty="0" smtClean="0"/>
              <a:t>An MDP is defined by:</a:t>
            </a:r>
          </a:p>
          <a:p>
            <a:pPr lvl="1">
              <a:lnSpc>
                <a:spcPct val="80000"/>
              </a:lnSpc>
            </a:pPr>
            <a:r>
              <a:rPr lang="en-US" sz="2000" dirty="0" smtClean="0"/>
              <a:t>A </a:t>
            </a:r>
            <a:r>
              <a:rPr lang="en-US" sz="2000" dirty="0" smtClean="0">
                <a:solidFill>
                  <a:srgbClr val="CC0000"/>
                </a:solidFill>
              </a:rPr>
              <a:t>set of states s </a:t>
            </a:r>
            <a:r>
              <a:rPr lang="en-US" sz="2000" dirty="0" smtClean="0">
                <a:solidFill>
                  <a:srgbClr val="CC0000"/>
                </a:solidFill>
                <a:sym typeface="Symbol" pitchFamily="18" charset="2"/>
              </a:rPr>
              <a:t> </a:t>
            </a:r>
            <a:r>
              <a:rPr lang="en-US" sz="2000" dirty="0" smtClean="0">
                <a:solidFill>
                  <a:srgbClr val="CC0000"/>
                </a:solidFill>
              </a:rPr>
              <a:t>S</a:t>
            </a:r>
          </a:p>
          <a:p>
            <a:pPr lvl="1">
              <a:lnSpc>
                <a:spcPct val="80000"/>
              </a:lnSpc>
            </a:pPr>
            <a:r>
              <a:rPr lang="en-US" sz="2000" dirty="0" smtClean="0"/>
              <a:t>A </a:t>
            </a:r>
            <a:r>
              <a:rPr lang="en-US" sz="2000" dirty="0" smtClean="0">
                <a:solidFill>
                  <a:srgbClr val="CC0000"/>
                </a:solidFill>
              </a:rPr>
              <a:t>set of actions a </a:t>
            </a:r>
            <a:r>
              <a:rPr lang="en-US" sz="2000" dirty="0" smtClean="0">
                <a:solidFill>
                  <a:srgbClr val="CC0000"/>
                </a:solidFill>
                <a:sym typeface="Symbol" pitchFamily="18" charset="2"/>
              </a:rPr>
              <a:t> A</a:t>
            </a:r>
            <a:endParaRPr lang="en-US" sz="2000" dirty="0" smtClean="0">
              <a:solidFill>
                <a:srgbClr val="CC0000"/>
              </a:solidFill>
            </a:endParaRPr>
          </a:p>
          <a:p>
            <a:pPr lvl="1">
              <a:lnSpc>
                <a:spcPct val="80000"/>
              </a:lnSpc>
            </a:pPr>
            <a:r>
              <a:rPr lang="en-US" sz="2000" dirty="0" smtClean="0"/>
              <a:t>A </a:t>
            </a:r>
            <a:r>
              <a:rPr lang="en-US" sz="2000" dirty="0" smtClean="0">
                <a:solidFill>
                  <a:srgbClr val="CC0000"/>
                </a:solidFill>
              </a:rPr>
              <a:t>transition function T(</a:t>
            </a:r>
            <a:r>
              <a:rPr lang="en-US" sz="2000" dirty="0" err="1" smtClean="0">
                <a:solidFill>
                  <a:srgbClr val="CC0000"/>
                </a:solidFill>
              </a:rPr>
              <a:t>s,a,s</a:t>
            </a:r>
            <a:r>
              <a:rPr lang="en-US" sz="2000" dirty="0" smtClean="0">
                <a:solidFill>
                  <a:srgbClr val="CC0000"/>
                </a:solidFill>
              </a:rPr>
              <a:t>’)</a:t>
            </a:r>
            <a:endParaRPr lang="en-US" sz="2000" dirty="0" smtClean="0"/>
          </a:p>
          <a:p>
            <a:pPr lvl="2">
              <a:lnSpc>
                <a:spcPct val="80000"/>
              </a:lnSpc>
            </a:pPr>
            <a:r>
              <a:rPr lang="en-US" sz="1800" dirty="0" err="1" smtClean="0"/>
              <a:t>Prob</a:t>
            </a:r>
            <a:r>
              <a:rPr lang="en-US" sz="1800" dirty="0" smtClean="0"/>
              <a:t> that a from s leads to s’</a:t>
            </a:r>
          </a:p>
          <a:p>
            <a:pPr lvl="2">
              <a:lnSpc>
                <a:spcPct val="80000"/>
              </a:lnSpc>
            </a:pPr>
            <a:r>
              <a:rPr lang="en-US" sz="1800" dirty="0" smtClean="0"/>
              <a:t>i.e., P(s’ | </a:t>
            </a:r>
            <a:r>
              <a:rPr lang="en-US" sz="1800" dirty="0" err="1" smtClean="0"/>
              <a:t>s,a</a:t>
            </a:r>
            <a:r>
              <a:rPr lang="en-US" sz="1800" dirty="0" smtClean="0"/>
              <a:t>)</a:t>
            </a:r>
          </a:p>
          <a:p>
            <a:pPr lvl="2">
              <a:lnSpc>
                <a:spcPct val="80000"/>
              </a:lnSpc>
            </a:pPr>
            <a:r>
              <a:rPr lang="en-US" sz="1800" dirty="0" smtClean="0"/>
              <a:t>Also called the model</a:t>
            </a:r>
          </a:p>
          <a:p>
            <a:pPr lvl="1">
              <a:lnSpc>
                <a:spcPct val="80000"/>
              </a:lnSpc>
            </a:pPr>
            <a:r>
              <a:rPr lang="en-US" sz="2000" dirty="0" smtClean="0"/>
              <a:t>A </a:t>
            </a:r>
            <a:r>
              <a:rPr lang="en-US" sz="2000" dirty="0" smtClean="0">
                <a:solidFill>
                  <a:srgbClr val="CC0000"/>
                </a:solidFill>
              </a:rPr>
              <a:t>reward function R(s, a, s’) </a:t>
            </a:r>
          </a:p>
          <a:p>
            <a:pPr lvl="2">
              <a:lnSpc>
                <a:spcPct val="80000"/>
              </a:lnSpc>
            </a:pPr>
            <a:r>
              <a:rPr lang="en-US" sz="1800" dirty="0" smtClean="0"/>
              <a:t>Sometimes just R(s) or R(s’)</a:t>
            </a:r>
          </a:p>
          <a:p>
            <a:pPr lvl="1">
              <a:lnSpc>
                <a:spcPct val="80000"/>
              </a:lnSpc>
            </a:pPr>
            <a:r>
              <a:rPr lang="en-US" sz="2000" dirty="0" smtClean="0"/>
              <a:t>A </a:t>
            </a:r>
            <a:r>
              <a:rPr lang="en-US" sz="2000" dirty="0" smtClean="0">
                <a:solidFill>
                  <a:srgbClr val="CC0000"/>
                </a:solidFill>
              </a:rPr>
              <a:t>start state</a:t>
            </a:r>
            <a:r>
              <a:rPr lang="en-US" sz="2000" dirty="0" smtClean="0"/>
              <a:t> (or distribution)</a:t>
            </a:r>
          </a:p>
          <a:p>
            <a:pPr lvl="1">
              <a:lnSpc>
                <a:spcPct val="80000"/>
              </a:lnSpc>
            </a:pPr>
            <a:r>
              <a:rPr lang="en-US" sz="2000" dirty="0" smtClean="0"/>
              <a:t>Maybe a </a:t>
            </a:r>
            <a:r>
              <a:rPr lang="en-US" sz="2000" dirty="0" smtClean="0">
                <a:solidFill>
                  <a:srgbClr val="CC0000"/>
                </a:solidFill>
              </a:rPr>
              <a:t>terminal state</a:t>
            </a:r>
          </a:p>
          <a:p>
            <a:pPr lvl="1">
              <a:lnSpc>
                <a:spcPct val="80000"/>
              </a:lnSpc>
            </a:pPr>
            <a:r>
              <a:rPr lang="en-US" sz="2000" dirty="0" smtClean="0"/>
              <a:t>A </a:t>
            </a:r>
            <a:r>
              <a:rPr lang="en-US" sz="2000" dirty="0" smtClean="0">
                <a:solidFill>
                  <a:srgbClr val="CC0000"/>
                </a:solidFill>
              </a:rPr>
              <a:t>discount factor: </a:t>
            </a:r>
            <a:r>
              <a:rPr lang="en-US" sz="2000" dirty="0" err="1" smtClean="0">
                <a:solidFill>
                  <a:srgbClr val="CC0000"/>
                </a:solidFill>
                <a:latin typeface="Times New Roman"/>
                <a:cs typeface="Times New Roman"/>
              </a:rPr>
              <a:t>γ</a:t>
            </a:r>
            <a:endParaRPr lang="en-US" sz="2000" dirty="0" smtClean="0">
              <a:solidFill>
                <a:srgbClr val="CC0000"/>
              </a:solidFill>
              <a:latin typeface="Times New Roman"/>
              <a:cs typeface="Times New Roman"/>
            </a:endParaRPr>
          </a:p>
          <a:p>
            <a:pPr lvl="1">
              <a:lnSpc>
                <a:spcPct val="80000"/>
              </a:lnSpc>
            </a:pPr>
            <a:endParaRPr lang="en-US" sz="2000" dirty="0" smtClean="0"/>
          </a:p>
          <a:p>
            <a:pPr>
              <a:lnSpc>
                <a:spcPct val="80000"/>
              </a:lnSpc>
            </a:pPr>
            <a:r>
              <a:rPr lang="en-US" sz="2400" dirty="0" smtClean="0"/>
              <a:t>MDPs are a family of non-deterministic search problems</a:t>
            </a:r>
          </a:p>
          <a:p>
            <a:pPr lvl="1">
              <a:lnSpc>
                <a:spcPct val="120000"/>
              </a:lnSpc>
            </a:pPr>
            <a:r>
              <a:rPr lang="en-US" sz="2000" dirty="0" smtClean="0"/>
              <a:t>Reinforcement learning: MDPs where we don’t know the transition or reward functions</a:t>
            </a:r>
          </a:p>
        </p:txBody>
      </p:sp>
      <p:pic>
        <p:nvPicPr>
          <p:cNvPr id="7172" name="Picture 4"/>
          <p:cNvPicPr>
            <a:picLocks noChangeAspect="1" noChangeArrowheads="1"/>
          </p:cNvPicPr>
          <p:nvPr/>
        </p:nvPicPr>
        <p:blipFill>
          <a:blip r:embed="rId2" cstate="print"/>
          <a:srcRect/>
          <a:stretch>
            <a:fillRect/>
          </a:stretch>
        </p:blipFill>
        <p:spPr bwMode="auto">
          <a:xfrm>
            <a:off x="5130800" y="1447800"/>
            <a:ext cx="3784600" cy="2933700"/>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6115050" y="4724400"/>
            <a:ext cx="2038350" cy="1674813"/>
          </a:xfrm>
          <a:prstGeom prst="rect">
            <a:avLst/>
          </a:prstGeom>
          <a:noFill/>
          <a:ln w="9525">
            <a:noFill/>
            <a:miter lim="800000"/>
            <a:headEnd/>
            <a:tailEnd/>
          </a:ln>
        </p:spPr>
      </p:pic>
      <p:sp>
        <p:nvSpPr>
          <p:cNvPr id="7174" name="Slide Number Placeholder 5"/>
          <p:cNvSpPr>
            <a:spLocks noGrp="1"/>
          </p:cNvSpPr>
          <p:nvPr>
            <p:ph type="sldNum" sz="quarter" idx="12"/>
          </p:nvPr>
        </p:nvSpPr>
        <p:spPr>
          <a:noFill/>
        </p:spPr>
        <p:txBody>
          <a:bodyPr/>
          <a:lstStyle/>
          <a:p>
            <a:fld id="{1B03FFAC-D576-4821-8044-E6EC8887FC01}" type="slidenum">
              <a:rPr lang="en-US" smtClean="0">
                <a:latin typeface="Arial" charset="0"/>
              </a:rPr>
              <a:pPr/>
              <a:t>16</a:t>
            </a:fld>
            <a:endParaRPr lang="en-US" smtClean="0">
              <a:latin typeface="Arial" charset="0"/>
            </a:endParaRPr>
          </a:p>
        </p:txBody>
      </p:sp>
    </p:spTree>
    <p:extLst>
      <p:ext uri="{BB962C8B-B14F-4D97-AF65-F5344CB8AC3E}">
        <p14:creationId xmlns:p14="http://schemas.microsoft.com/office/powerpoint/2010/main" val="40432941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What is Markov about MDPs?</a:t>
            </a:r>
          </a:p>
        </p:txBody>
      </p:sp>
      <p:sp>
        <p:nvSpPr>
          <p:cNvPr id="8195" name="Content Placeholder 2"/>
          <p:cNvSpPr>
            <a:spLocks noGrp="1"/>
          </p:cNvSpPr>
          <p:nvPr>
            <p:ph idx="1"/>
          </p:nvPr>
        </p:nvSpPr>
        <p:spPr>
          <a:xfrm>
            <a:off x="457200" y="1600200"/>
            <a:ext cx="5943600" cy="4525963"/>
          </a:xfrm>
        </p:spPr>
        <p:txBody>
          <a:bodyPr/>
          <a:lstStyle/>
          <a:p>
            <a:r>
              <a:rPr lang="en-US" sz="2400" smtClean="0"/>
              <a:t>Andrey Markov (1856-1922)</a:t>
            </a:r>
          </a:p>
          <a:p>
            <a:pPr lvl="2"/>
            <a:endParaRPr lang="en-US" sz="1600" smtClean="0"/>
          </a:p>
          <a:p>
            <a:r>
              <a:rPr lang="en-US" sz="2400" smtClean="0"/>
              <a:t>“Markov” generally means that given the present state, the future and the past are independent</a:t>
            </a:r>
          </a:p>
          <a:p>
            <a:pPr lvl="2"/>
            <a:endParaRPr lang="en-US" sz="1600" smtClean="0"/>
          </a:p>
          <a:p>
            <a:r>
              <a:rPr lang="en-US" sz="2400" smtClean="0"/>
              <a:t>For Markov decision processes, “Markov” means:</a:t>
            </a:r>
          </a:p>
          <a:p>
            <a:pPr>
              <a:buFont typeface="Wingdings" pitchFamily="2" charset="2"/>
              <a:buNone/>
            </a:pPr>
            <a:endParaRPr lang="en-US" sz="2400" smtClean="0"/>
          </a:p>
        </p:txBody>
      </p:sp>
      <p:pic>
        <p:nvPicPr>
          <p:cNvPr id="8196" name="Picture 2" descr="\\.host\Shared Folders\Shared with PC\images\Markov.jpg"/>
          <p:cNvPicPr>
            <a:picLocks noChangeAspect="1" noChangeArrowheads="1"/>
          </p:cNvPicPr>
          <p:nvPr/>
        </p:nvPicPr>
        <p:blipFill>
          <a:blip r:embed="rId5" cstate="print"/>
          <a:srcRect/>
          <a:stretch>
            <a:fillRect/>
          </a:stretch>
        </p:blipFill>
        <p:spPr bwMode="auto">
          <a:xfrm>
            <a:off x="6477000" y="1752600"/>
            <a:ext cx="2143125" cy="2790825"/>
          </a:xfrm>
          <a:prstGeom prst="rect">
            <a:avLst/>
          </a:prstGeom>
          <a:noFill/>
          <a:ln w="9525">
            <a:noFill/>
            <a:miter lim="800000"/>
            <a:headEnd/>
            <a:tailEnd/>
          </a:ln>
        </p:spPr>
      </p:pic>
      <p:pic>
        <p:nvPicPr>
          <p:cNvPr id="8197" name="Picture 11" descr="TP_tmp.png"/>
          <p:cNvPicPr>
            <a:picLocks noChangeAspect="1"/>
          </p:cNvPicPr>
          <p:nvPr>
            <p:custDataLst>
              <p:tags r:id="rId1"/>
            </p:custDataLst>
          </p:nvPr>
        </p:nvPicPr>
        <p:blipFill>
          <a:blip r:embed="rId6" cstate="print"/>
          <a:srcRect/>
          <a:stretch>
            <a:fillRect/>
          </a:stretch>
        </p:blipFill>
        <p:spPr bwMode="auto">
          <a:xfrm>
            <a:off x="1801813" y="5562600"/>
            <a:ext cx="193675" cy="82550"/>
          </a:xfrm>
          <a:prstGeom prst="rect">
            <a:avLst/>
          </a:prstGeom>
          <a:noFill/>
          <a:ln w="9525">
            <a:noFill/>
            <a:miter lim="800000"/>
            <a:headEnd/>
            <a:tailEnd/>
          </a:ln>
        </p:spPr>
      </p:pic>
      <p:pic>
        <p:nvPicPr>
          <p:cNvPr id="8198" name="Picture 9" descr="TP_tmp.png"/>
          <p:cNvPicPr>
            <a:picLocks noChangeAspect="1"/>
          </p:cNvPicPr>
          <p:nvPr>
            <p:custDataLst>
              <p:tags r:id="rId2"/>
            </p:custDataLst>
          </p:nvPr>
        </p:nvPicPr>
        <p:blipFill>
          <a:blip r:embed="rId7" cstate="print"/>
          <a:srcRect/>
          <a:stretch>
            <a:fillRect/>
          </a:stretch>
        </p:blipFill>
        <p:spPr bwMode="auto">
          <a:xfrm>
            <a:off x="1039813" y="4953000"/>
            <a:ext cx="7189787" cy="304800"/>
          </a:xfrm>
          <a:prstGeom prst="rect">
            <a:avLst/>
          </a:prstGeom>
          <a:noFill/>
          <a:ln w="9525">
            <a:noFill/>
            <a:miter lim="800000"/>
            <a:headEnd/>
            <a:tailEnd/>
          </a:ln>
        </p:spPr>
      </p:pic>
      <p:pic>
        <p:nvPicPr>
          <p:cNvPr id="8199" name="Picture 10" descr="TP_tmp.png"/>
          <p:cNvPicPr>
            <a:picLocks noChangeAspect="1"/>
          </p:cNvPicPr>
          <p:nvPr>
            <p:custDataLst>
              <p:tags r:id="rId3"/>
            </p:custDataLst>
          </p:nvPr>
        </p:nvPicPr>
        <p:blipFill>
          <a:blip r:embed="rId8" cstate="print"/>
          <a:srcRect/>
          <a:stretch>
            <a:fillRect/>
          </a:stretch>
        </p:blipFill>
        <p:spPr bwMode="auto">
          <a:xfrm>
            <a:off x="1039813" y="6019800"/>
            <a:ext cx="3497262" cy="304800"/>
          </a:xfrm>
          <a:prstGeom prst="rect">
            <a:avLst/>
          </a:prstGeom>
          <a:noFill/>
          <a:ln w="9525">
            <a:noFill/>
            <a:miter lim="800000"/>
            <a:headEnd/>
            <a:tailEnd/>
          </a:ln>
        </p:spPr>
      </p:pic>
    </p:spTree>
    <p:extLst>
      <p:ext uri="{BB962C8B-B14F-4D97-AF65-F5344CB8AC3E}">
        <p14:creationId xmlns:p14="http://schemas.microsoft.com/office/powerpoint/2010/main" val="1444283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Solving MDPs</a:t>
            </a:r>
          </a:p>
        </p:txBody>
      </p:sp>
      <p:sp>
        <p:nvSpPr>
          <p:cNvPr id="9219" name="Rectangle 3"/>
          <p:cNvSpPr>
            <a:spLocks noGrp="1" noChangeArrowheads="1"/>
          </p:cNvSpPr>
          <p:nvPr>
            <p:ph type="body" idx="1"/>
          </p:nvPr>
        </p:nvSpPr>
        <p:spPr>
          <a:xfrm>
            <a:off x="457200" y="1447800"/>
            <a:ext cx="8229600" cy="4525963"/>
          </a:xfrm>
        </p:spPr>
        <p:txBody>
          <a:bodyPr/>
          <a:lstStyle/>
          <a:p>
            <a:r>
              <a:rPr lang="en-US" sz="2400" smtClean="0"/>
              <a:t>In deterministic single-agent search problems, want an optimal </a:t>
            </a:r>
            <a:r>
              <a:rPr lang="en-US" sz="2400" smtClean="0">
                <a:solidFill>
                  <a:srgbClr val="CC0000"/>
                </a:solidFill>
              </a:rPr>
              <a:t>plan</a:t>
            </a:r>
            <a:r>
              <a:rPr lang="en-US" sz="2400" smtClean="0"/>
              <a:t>, or sequence of actions, from start to a goal</a:t>
            </a:r>
          </a:p>
          <a:p>
            <a:r>
              <a:rPr lang="en-US" sz="2400" smtClean="0"/>
              <a:t>In an MDP, we want an optimal </a:t>
            </a:r>
            <a:r>
              <a:rPr lang="en-US" sz="2400" smtClean="0">
                <a:solidFill>
                  <a:srgbClr val="CC0000"/>
                </a:solidFill>
              </a:rPr>
              <a:t>policy </a:t>
            </a:r>
            <a:r>
              <a:rPr lang="en-US" sz="2400" smtClean="0">
                <a:solidFill>
                  <a:srgbClr val="CC0000"/>
                </a:solidFill>
                <a:sym typeface="Symbol" pitchFamily="18" charset="2"/>
              </a:rPr>
              <a:t>*: S → A</a:t>
            </a:r>
          </a:p>
          <a:p>
            <a:pPr lvl="1"/>
            <a:r>
              <a:rPr lang="en-US" sz="2000" smtClean="0">
                <a:sym typeface="Symbol" pitchFamily="18" charset="2"/>
              </a:rPr>
              <a:t>A policy  gives an action for each state</a:t>
            </a:r>
          </a:p>
          <a:p>
            <a:pPr lvl="1"/>
            <a:r>
              <a:rPr lang="en-US" sz="2000" smtClean="0">
                <a:sym typeface="Symbol" pitchFamily="18" charset="2"/>
              </a:rPr>
              <a:t>An optimal policy maximizes expected utility if followed</a:t>
            </a:r>
          </a:p>
          <a:p>
            <a:pPr lvl="1"/>
            <a:r>
              <a:rPr lang="en-US" sz="2000" smtClean="0">
                <a:sym typeface="Symbol" pitchFamily="18" charset="2"/>
              </a:rPr>
              <a:t>Defines a reflex agent</a:t>
            </a:r>
          </a:p>
        </p:txBody>
      </p:sp>
      <p:pic>
        <p:nvPicPr>
          <p:cNvPr id="9220" name="Picture 4"/>
          <p:cNvPicPr>
            <a:picLocks noChangeAspect="1" noChangeArrowheads="1"/>
          </p:cNvPicPr>
          <p:nvPr/>
        </p:nvPicPr>
        <p:blipFill>
          <a:blip r:embed="rId2" cstate="print"/>
          <a:srcRect/>
          <a:stretch>
            <a:fillRect/>
          </a:stretch>
        </p:blipFill>
        <p:spPr bwMode="auto">
          <a:xfrm>
            <a:off x="3835400" y="3657600"/>
            <a:ext cx="4013200" cy="3057525"/>
          </a:xfrm>
          <a:prstGeom prst="rect">
            <a:avLst/>
          </a:prstGeom>
          <a:noFill/>
          <a:ln w="9525">
            <a:noFill/>
            <a:miter lim="800000"/>
            <a:headEnd/>
            <a:tailEnd/>
          </a:ln>
        </p:spPr>
      </p:pic>
      <p:sp>
        <p:nvSpPr>
          <p:cNvPr id="9221" name="Text Box 5"/>
          <p:cNvSpPr txBox="1">
            <a:spLocks noChangeArrowheads="1"/>
          </p:cNvSpPr>
          <p:nvPr/>
        </p:nvSpPr>
        <p:spPr bwMode="auto">
          <a:xfrm>
            <a:off x="76200" y="4876800"/>
            <a:ext cx="3886200" cy="1200329"/>
          </a:xfrm>
          <a:prstGeom prst="rect">
            <a:avLst/>
          </a:prstGeom>
          <a:noFill/>
          <a:ln w="9525">
            <a:noFill/>
            <a:miter lim="800000"/>
            <a:headEnd/>
            <a:tailEnd/>
          </a:ln>
        </p:spPr>
        <p:txBody>
          <a:bodyPr wrap="square">
            <a:spAutoFit/>
          </a:bodyPr>
          <a:lstStyle/>
          <a:p>
            <a:pPr algn="r">
              <a:spcBef>
                <a:spcPct val="50000"/>
              </a:spcBef>
            </a:pPr>
            <a:r>
              <a:rPr lang="en-US" b="1" dirty="0"/>
              <a:t>Optimal policy </a:t>
            </a:r>
          </a:p>
          <a:p>
            <a:pPr>
              <a:spcBef>
                <a:spcPct val="50000"/>
              </a:spcBef>
            </a:pPr>
            <a:r>
              <a:rPr lang="en-US" dirty="0" smtClean="0">
                <a:solidFill>
                  <a:srgbClr val="FF0000"/>
                </a:solidFill>
              </a:rPr>
              <a:t>when </a:t>
            </a:r>
            <a:r>
              <a:rPr lang="en-US" dirty="0">
                <a:solidFill>
                  <a:srgbClr val="FF0000"/>
                </a:solidFill>
              </a:rPr>
              <a:t>R(s, a, s’) = -0.03 </a:t>
            </a:r>
            <a:endParaRPr lang="en-US" dirty="0" smtClean="0">
              <a:solidFill>
                <a:srgbClr val="FF0000"/>
              </a:solidFill>
            </a:endParaRPr>
          </a:p>
          <a:p>
            <a:pPr>
              <a:spcBef>
                <a:spcPct val="50000"/>
              </a:spcBef>
            </a:pPr>
            <a:r>
              <a:rPr lang="en-US" dirty="0" smtClean="0">
                <a:solidFill>
                  <a:srgbClr val="FF0000"/>
                </a:solidFill>
              </a:rPr>
              <a:t>for </a:t>
            </a:r>
            <a:r>
              <a:rPr lang="en-US" dirty="0">
                <a:solidFill>
                  <a:srgbClr val="FF0000"/>
                </a:solidFill>
              </a:rPr>
              <a:t>all non-</a:t>
            </a:r>
            <a:r>
              <a:rPr lang="en-US" dirty="0" smtClean="0">
                <a:solidFill>
                  <a:srgbClr val="FF0000"/>
                </a:solidFill>
              </a:rPr>
              <a:t>terminal </a:t>
            </a:r>
            <a:r>
              <a:rPr lang="en-US" dirty="0">
                <a:solidFill>
                  <a:srgbClr val="FF0000"/>
                </a:solidFill>
              </a:rPr>
              <a:t>s</a:t>
            </a:r>
          </a:p>
        </p:txBody>
      </p:sp>
    </p:spTree>
    <p:extLst>
      <p:ext uri="{BB962C8B-B14F-4D97-AF65-F5344CB8AC3E}">
        <p14:creationId xmlns:p14="http://schemas.microsoft.com/office/powerpoint/2010/main" val="42307157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sym typeface="Symbol" pitchFamily="18" charset="2"/>
              </a:rPr>
              <a:t>Example Optimal Policies</a:t>
            </a:r>
          </a:p>
        </p:txBody>
      </p:sp>
      <p:sp>
        <p:nvSpPr>
          <p:cNvPr id="10243" name="Rectangle 3"/>
          <p:cNvSpPr>
            <a:spLocks noGrp="1" noChangeArrowheads="1"/>
          </p:cNvSpPr>
          <p:nvPr>
            <p:ph type="body" idx="1"/>
          </p:nvPr>
        </p:nvSpPr>
        <p:spPr/>
        <p:txBody>
          <a:bodyPr/>
          <a:lstStyle/>
          <a:p>
            <a:endParaRPr lang="en-US" smtClean="0"/>
          </a:p>
        </p:txBody>
      </p:sp>
      <p:pic>
        <p:nvPicPr>
          <p:cNvPr id="1723396" name="Picture 4"/>
          <p:cNvPicPr>
            <a:picLocks noChangeAspect="1" noChangeArrowheads="1"/>
          </p:cNvPicPr>
          <p:nvPr/>
        </p:nvPicPr>
        <p:blipFill>
          <a:blip r:embed="rId2" cstate="print"/>
          <a:srcRect/>
          <a:stretch>
            <a:fillRect/>
          </a:stretch>
        </p:blipFill>
        <p:spPr bwMode="auto">
          <a:xfrm>
            <a:off x="5181600" y="1462088"/>
            <a:ext cx="2795588" cy="2100262"/>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1143000" y="1462088"/>
            <a:ext cx="2795588" cy="2109787"/>
          </a:xfrm>
          <a:prstGeom prst="rect">
            <a:avLst/>
          </a:prstGeom>
          <a:noFill/>
          <a:ln w="9525">
            <a:noFill/>
            <a:miter lim="800000"/>
            <a:headEnd/>
            <a:tailEnd/>
          </a:ln>
        </p:spPr>
      </p:pic>
      <p:pic>
        <p:nvPicPr>
          <p:cNvPr id="1723398" name="Picture 6"/>
          <p:cNvPicPr>
            <a:picLocks noChangeAspect="1" noChangeArrowheads="1"/>
          </p:cNvPicPr>
          <p:nvPr/>
        </p:nvPicPr>
        <p:blipFill>
          <a:blip r:embed="rId4" cstate="print"/>
          <a:srcRect/>
          <a:stretch>
            <a:fillRect/>
          </a:stretch>
        </p:blipFill>
        <p:spPr bwMode="auto">
          <a:xfrm>
            <a:off x="1166813" y="4267200"/>
            <a:ext cx="2795587" cy="2090738"/>
          </a:xfrm>
          <a:prstGeom prst="rect">
            <a:avLst/>
          </a:prstGeom>
          <a:noFill/>
          <a:ln w="9525">
            <a:noFill/>
            <a:miter lim="800000"/>
            <a:headEnd/>
            <a:tailEnd/>
          </a:ln>
        </p:spPr>
      </p:pic>
      <p:pic>
        <p:nvPicPr>
          <p:cNvPr id="1723399" name="Picture 7"/>
          <p:cNvPicPr>
            <a:picLocks noChangeAspect="1" noChangeArrowheads="1"/>
          </p:cNvPicPr>
          <p:nvPr/>
        </p:nvPicPr>
        <p:blipFill>
          <a:blip r:embed="rId5" cstate="print"/>
          <a:srcRect/>
          <a:stretch>
            <a:fillRect/>
          </a:stretch>
        </p:blipFill>
        <p:spPr bwMode="auto">
          <a:xfrm>
            <a:off x="5205413" y="4267200"/>
            <a:ext cx="2795587" cy="2100263"/>
          </a:xfrm>
          <a:prstGeom prst="rect">
            <a:avLst/>
          </a:prstGeom>
          <a:noFill/>
          <a:ln w="9525">
            <a:noFill/>
            <a:miter lim="800000"/>
            <a:headEnd/>
            <a:tailEnd/>
          </a:ln>
        </p:spPr>
      </p:pic>
      <p:sp>
        <p:nvSpPr>
          <p:cNvPr id="1723400" name="Text Box 8"/>
          <p:cNvSpPr txBox="1">
            <a:spLocks noChangeArrowheads="1"/>
          </p:cNvSpPr>
          <p:nvPr/>
        </p:nvSpPr>
        <p:spPr bwMode="auto">
          <a:xfrm>
            <a:off x="5967413" y="6415088"/>
            <a:ext cx="1295400" cy="366712"/>
          </a:xfrm>
          <a:prstGeom prst="rect">
            <a:avLst/>
          </a:prstGeom>
          <a:noFill/>
          <a:ln w="9525">
            <a:noFill/>
            <a:miter lim="800000"/>
            <a:headEnd/>
            <a:tailEnd/>
          </a:ln>
        </p:spPr>
        <p:txBody>
          <a:bodyPr>
            <a:spAutoFit/>
          </a:bodyPr>
          <a:lstStyle/>
          <a:p>
            <a:pPr>
              <a:spcBef>
                <a:spcPct val="50000"/>
              </a:spcBef>
            </a:pPr>
            <a:r>
              <a:rPr lang="en-US"/>
              <a:t>R(s) = -2.0</a:t>
            </a:r>
          </a:p>
        </p:txBody>
      </p:sp>
      <p:sp>
        <p:nvSpPr>
          <p:cNvPr id="1723401" name="Text Box 9"/>
          <p:cNvSpPr txBox="1">
            <a:spLocks noChangeArrowheads="1"/>
          </p:cNvSpPr>
          <p:nvPr/>
        </p:nvSpPr>
        <p:spPr bwMode="auto">
          <a:xfrm>
            <a:off x="1981200" y="6400800"/>
            <a:ext cx="1347788" cy="366713"/>
          </a:xfrm>
          <a:prstGeom prst="rect">
            <a:avLst/>
          </a:prstGeom>
          <a:noFill/>
          <a:ln w="9525">
            <a:noFill/>
            <a:miter lim="800000"/>
            <a:headEnd/>
            <a:tailEnd/>
          </a:ln>
        </p:spPr>
        <p:txBody>
          <a:bodyPr>
            <a:spAutoFit/>
          </a:bodyPr>
          <a:lstStyle/>
          <a:p>
            <a:pPr>
              <a:spcBef>
                <a:spcPct val="50000"/>
              </a:spcBef>
            </a:pPr>
            <a:r>
              <a:rPr lang="en-US"/>
              <a:t>R(s) = -0.4</a:t>
            </a:r>
          </a:p>
        </p:txBody>
      </p:sp>
      <p:sp>
        <p:nvSpPr>
          <p:cNvPr id="1723402" name="Text Box 10"/>
          <p:cNvSpPr txBox="1">
            <a:spLocks noChangeArrowheads="1"/>
          </p:cNvSpPr>
          <p:nvPr/>
        </p:nvSpPr>
        <p:spPr bwMode="auto">
          <a:xfrm>
            <a:off x="5919788" y="3595688"/>
            <a:ext cx="1676400" cy="366712"/>
          </a:xfrm>
          <a:prstGeom prst="rect">
            <a:avLst/>
          </a:prstGeom>
          <a:noFill/>
          <a:ln w="9525">
            <a:noFill/>
            <a:miter lim="800000"/>
            <a:headEnd/>
            <a:tailEnd/>
          </a:ln>
        </p:spPr>
        <p:txBody>
          <a:bodyPr>
            <a:spAutoFit/>
          </a:bodyPr>
          <a:lstStyle/>
          <a:p>
            <a:pPr>
              <a:spcBef>
                <a:spcPct val="50000"/>
              </a:spcBef>
            </a:pPr>
            <a:r>
              <a:rPr lang="en-US"/>
              <a:t>R(s) = -0.03</a:t>
            </a:r>
          </a:p>
        </p:txBody>
      </p:sp>
      <p:sp>
        <p:nvSpPr>
          <p:cNvPr id="10251" name="Text Box 11"/>
          <p:cNvSpPr txBox="1">
            <a:spLocks noChangeArrowheads="1"/>
          </p:cNvSpPr>
          <p:nvPr/>
        </p:nvSpPr>
        <p:spPr bwMode="auto">
          <a:xfrm>
            <a:off x="1881188" y="3595688"/>
            <a:ext cx="1447800" cy="366712"/>
          </a:xfrm>
          <a:prstGeom prst="rect">
            <a:avLst/>
          </a:prstGeom>
          <a:noFill/>
          <a:ln w="9525">
            <a:noFill/>
            <a:miter lim="800000"/>
            <a:headEnd/>
            <a:tailEnd/>
          </a:ln>
        </p:spPr>
        <p:txBody>
          <a:bodyPr>
            <a:spAutoFit/>
          </a:bodyPr>
          <a:lstStyle/>
          <a:p>
            <a:pPr>
              <a:spcBef>
                <a:spcPct val="50000"/>
              </a:spcBef>
            </a:pPr>
            <a:r>
              <a:rPr lang="en-US"/>
              <a:t>R(s) = -0.01</a:t>
            </a:r>
          </a:p>
        </p:txBody>
      </p:sp>
      <p:sp>
        <p:nvSpPr>
          <p:cNvPr id="10252" name="Slide Number Placeholder 11"/>
          <p:cNvSpPr>
            <a:spLocks noGrp="1"/>
          </p:cNvSpPr>
          <p:nvPr>
            <p:ph type="sldNum" sz="quarter" idx="12"/>
          </p:nvPr>
        </p:nvSpPr>
        <p:spPr>
          <a:noFill/>
        </p:spPr>
        <p:txBody>
          <a:bodyPr/>
          <a:lstStyle/>
          <a:p>
            <a:fld id="{F2CD7BEA-0C64-4D53-9DE4-AAAD53456946}" type="slidenum">
              <a:rPr lang="en-US" smtClean="0">
                <a:latin typeface="Arial" charset="0"/>
              </a:rPr>
              <a:pPr/>
              <a:t>19</a:t>
            </a:fld>
            <a:endParaRPr lang="en-US" smtClean="0">
              <a:latin typeface="Arial" charset="0"/>
            </a:endParaRPr>
          </a:p>
        </p:txBody>
      </p:sp>
    </p:spTree>
    <p:extLst>
      <p:ext uri="{BB962C8B-B14F-4D97-AF65-F5344CB8AC3E}">
        <p14:creationId xmlns:p14="http://schemas.microsoft.com/office/powerpoint/2010/main" val="2809556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3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34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33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3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3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3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400" grpId="0"/>
      <p:bldP spid="1723401" grpId="0"/>
      <p:bldP spid="17234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4"/>
            <a:ext cx="8229600" cy="1143000"/>
          </a:xfrm>
        </p:spPr>
        <p:txBody>
          <a:bodyPr/>
          <a:lstStyle/>
          <a:p>
            <a:r>
              <a:rPr lang="en-US" dirty="0" err="1" smtClean="0"/>
              <a:t>Bei</a:t>
            </a:r>
            <a:r>
              <a:rPr lang="en-US" dirty="0" smtClean="0"/>
              <a:t>, Derrick, Nan</a:t>
            </a:r>
            <a:endParaRPr lang="en-US" dirty="0"/>
          </a:p>
        </p:txBody>
      </p:sp>
      <p:sp>
        <p:nvSpPr>
          <p:cNvPr id="3" name="Content Placeholder 2"/>
          <p:cNvSpPr>
            <a:spLocks noGrp="1"/>
          </p:cNvSpPr>
          <p:nvPr>
            <p:ph idx="1"/>
          </p:nvPr>
        </p:nvSpPr>
        <p:spPr>
          <a:xfrm>
            <a:off x="228600" y="1066800"/>
            <a:ext cx="8686800" cy="2362200"/>
          </a:xfrm>
        </p:spPr>
        <p:txBody>
          <a:bodyPr>
            <a:noAutofit/>
          </a:bodyPr>
          <a:lstStyle/>
          <a:p>
            <a:pPr marL="0" indent="0">
              <a:buNone/>
            </a:pPr>
            <a:r>
              <a:rPr lang="en-US" sz="2000" dirty="0" smtClean="0"/>
              <a:t>AR </a:t>
            </a:r>
            <a:r>
              <a:rPr lang="en-US" sz="2000" dirty="0"/>
              <a:t>Drone should be able to detect someone’s face and follow the detected person. We will use </a:t>
            </a:r>
            <a:r>
              <a:rPr lang="en-US" sz="2000" dirty="0" err="1"/>
              <a:t>OpenCV</a:t>
            </a:r>
            <a:r>
              <a:rPr lang="en-US" sz="2000" dirty="0"/>
              <a:t> to implement it.</a:t>
            </a:r>
          </a:p>
          <a:p>
            <a:pPr marL="0" indent="0">
              <a:buNone/>
            </a:pPr>
            <a:endParaRPr lang="en-US" sz="2000" dirty="0"/>
          </a:p>
          <a:p>
            <a:pPr marL="0" indent="0">
              <a:buNone/>
            </a:pPr>
            <a:r>
              <a:rPr lang="en-US" sz="2000" dirty="0"/>
              <a:t>Possible challenges: </a:t>
            </a:r>
          </a:p>
          <a:p>
            <a:r>
              <a:rPr lang="en-US" sz="2000" dirty="0"/>
              <a:t>The features of the face should be harder to catch than one object with specific color as we have done in the lab. Different people have different facial features like different hair style, wearing glasses or not etc. We have to decide some key features which are easy for the AR Drone to detect</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5875381" y="4372535"/>
            <a:ext cx="3263900" cy="2489200"/>
          </a:xfrm>
          <a:prstGeom prst="rect">
            <a:avLst/>
          </a:prstGeom>
        </p:spPr>
      </p:pic>
      <p:sp>
        <p:nvSpPr>
          <p:cNvPr id="5" name="Rectangle 4"/>
          <p:cNvSpPr/>
          <p:nvPr/>
        </p:nvSpPr>
        <p:spPr>
          <a:xfrm>
            <a:off x="228600" y="3657600"/>
            <a:ext cx="5638800" cy="3170099"/>
          </a:xfrm>
          <a:prstGeom prst="rect">
            <a:avLst/>
          </a:prstGeom>
        </p:spPr>
        <p:txBody>
          <a:bodyPr wrap="square">
            <a:spAutoFit/>
          </a:bodyPr>
          <a:lstStyle/>
          <a:p>
            <a:pPr marL="342900" indent="-342900">
              <a:buFont typeface="Arial"/>
              <a:buChar char="•"/>
            </a:pPr>
            <a:r>
              <a:rPr lang="en-US" sz="2000" dirty="0"/>
              <a:t>We need to develop a face detection algorithm which is applicable for the AR Drone to implement. The possible moving face may be one challenge since the AR Drone has to dynamically detect the face and follow it, which is some function we never develop in our labs. </a:t>
            </a:r>
          </a:p>
          <a:p>
            <a:pPr marL="342900" indent="-342900">
              <a:buFont typeface="Arial"/>
              <a:buChar char="•"/>
            </a:pPr>
            <a:r>
              <a:rPr lang="en-US" sz="2000" dirty="0"/>
              <a:t>Keep a safe distance away from people’s face, which will involve calculating the AR Drone’s distance away from the face, while still being able to move and follow the person.</a:t>
            </a:r>
          </a:p>
        </p:txBody>
      </p:sp>
    </p:spTree>
    <p:extLst>
      <p:ext uri="{BB962C8B-B14F-4D97-AF65-F5344CB8AC3E}">
        <p14:creationId xmlns:p14="http://schemas.microsoft.com/office/powerpoint/2010/main" val="3241261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Duy</a:t>
            </a:r>
            <a:r>
              <a:rPr lang="en-US" dirty="0" smtClean="0"/>
              <a:t>, Justin, Jordan</a:t>
            </a:r>
            <a:endParaRPr lang="en-US" dirty="0"/>
          </a:p>
        </p:txBody>
      </p:sp>
      <p:sp>
        <p:nvSpPr>
          <p:cNvPr id="3" name="Content Placeholder 2"/>
          <p:cNvSpPr>
            <a:spLocks noGrp="1"/>
          </p:cNvSpPr>
          <p:nvPr>
            <p:ph idx="1"/>
          </p:nvPr>
        </p:nvSpPr>
        <p:spPr/>
        <p:txBody>
          <a:bodyPr/>
          <a:lstStyle/>
          <a:p>
            <a:pPr marL="0" indent="0">
              <a:buNone/>
            </a:pPr>
            <a:r>
              <a:rPr lang="en-US" dirty="0"/>
              <a:t>Search for a hoop or ring positioned in the room and fly through it.</a:t>
            </a:r>
          </a:p>
          <a:p>
            <a:endParaRPr lang="en-US" dirty="0"/>
          </a:p>
        </p:txBody>
      </p:sp>
      <p:pic>
        <p:nvPicPr>
          <p:cNvPr id="4" name="Picture 3"/>
          <p:cNvPicPr>
            <a:picLocks noChangeAspect="1"/>
          </p:cNvPicPr>
          <p:nvPr/>
        </p:nvPicPr>
        <p:blipFill>
          <a:blip r:embed="rId2"/>
          <a:stretch>
            <a:fillRect/>
          </a:stretch>
        </p:blipFill>
        <p:spPr>
          <a:xfrm>
            <a:off x="3200400" y="2876913"/>
            <a:ext cx="5939524" cy="3965831"/>
          </a:xfrm>
          <a:prstGeom prst="rect">
            <a:avLst/>
          </a:prstGeom>
        </p:spPr>
      </p:pic>
    </p:spTree>
    <p:extLst>
      <p:ext uri="{BB962C8B-B14F-4D97-AF65-F5344CB8AC3E}">
        <p14:creationId xmlns:p14="http://schemas.microsoft.com/office/powerpoint/2010/main" val="38520324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Clark</a:t>
            </a:r>
            <a:endParaRPr lang="en-US" dirty="0"/>
          </a:p>
        </p:txBody>
      </p:sp>
      <p:sp>
        <p:nvSpPr>
          <p:cNvPr id="3" name="Content Placeholder 2"/>
          <p:cNvSpPr>
            <a:spLocks noGrp="1"/>
          </p:cNvSpPr>
          <p:nvPr>
            <p:ph idx="1"/>
          </p:nvPr>
        </p:nvSpPr>
        <p:spPr>
          <a:xfrm>
            <a:off x="457200" y="1295400"/>
            <a:ext cx="8229600" cy="3429000"/>
          </a:xfrm>
        </p:spPr>
        <p:txBody>
          <a:bodyPr>
            <a:normAutofit fontScale="77500" lnSpcReduction="20000"/>
          </a:bodyPr>
          <a:lstStyle/>
          <a:p>
            <a:pPr marL="0" indent="0">
              <a:buNone/>
            </a:pPr>
            <a:r>
              <a:rPr lang="en-US" dirty="0"/>
              <a:t>I propose to develop a way to read road signs. For the purposes of this class I will test using </a:t>
            </a:r>
            <a:r>
              <a:rPr lang="en-US" dirty="0" smtClean="0"/>
              <a:t>3 signs</a:t>
            </a:r>
            <a:r>
              <a:rPr lang="en-US" dirty="0"/>
              <a:t>. Two speed limit signs (similar signs) and a stop sign. All signs will be US DOT </a:t>
            </a:r>
            <a:r>
              <a:rPr lang="en-US" dirty="0" smtClean="0"/>
              <a:t>standard signs</a:t>
            </a:r>
            <a:r>
              <a:rPr lang="en-US" dirty="0"/>
              <a:t>. I intend to have the robot react accordingly to the signs. This will be developed with </a:t>
            </a:r>
            <a:r>
              <a:rPr lang="en-US" dirty="0" smtClean="0"/>
              <a:t>the turtlebot </a:t>
            </a:r>
            <a:r>
              <a:rPr lang="en-US" dirty="0"/>
              <a:t>in mind however if technical issues prevent the use of the turtlebot I will use </a:t>
            </a:r>
            <a:r>
              <a:rPr lang="en-US" dirty="0" smtClean="0"/>
              <a:t>the </a:t>
            </a:r>
            <a:r>
              <a:rPr lang="en-US" dirty="0" err="1" smtClean="0"/>
              <a:t>ardrone</a:t>
            </a:r>
            <a:r>
              <a:rPr lang="en-US" dirty="0"/>
              <a:t>.</a:t>
            </a:r>
          </a:p>
          <a:p>
            <a:pPr marL="0" indent="0">
              <a:buNone/>
            </a:pPr>
            <a:endParaRPr lang="en-US" dirty="0"/>
          </a:p>
          <a:p>
            <a:pPr marL="0" indent="0">
              <a:buNone/>
            </a:pPr>
            <a:r>
              <a:rPr lang="en-US" dirty="0"/>
              <a:t>The end result will be a robot that adjusts speed based upon speed limit signs and stops </a:t>
            </a:r>
            <a:r>
              <a:rPr lang="en-US" dirty="0" smtClean="0"/>
              <a:t>at stop </a:t>
            </a:r>
            <a:r>
              <a:rPr lang="en-US" dirty="0"/>
              <a:t>signs.</a:t>
            </a:r>
          </a:p>
        </p:txBody>
      </p:sp>
      <p:pic>
        <p:nvPicPr>
          <p:cNvPr id="4" name="Picture 3"/>
          <p:cNvPicPr>
            <a:picLocks noChangeAspect="1"/>
          </p:cNvPicPr>
          <p:nvPr/>
        </p:nvPicPr>
        <p:blipFill>
          <a:blip r:embed="rId2"/>
          <a:stretch>
            <a:fillRect/>
          </a:stretch>
        </p:blipFill>
        <p:spPr>
          <a:xfrm>
            <a:off x="4724400" y="4632073"/>
            <a:ext cx="1538209" cy="2225927"/>
          </a:xfrm>
          <a:prstGeom prst="rect">
            <a:avLst/>
          </a:prstGeom>
        </p:spPr>
      </p:pic>
      <p:pic>
        <p:nvPicPr>
          <p:cNvPr id="5" name="Picture 4"/>
          <p:cNvPicPr>
            <a:picLocks noChangeAspect="1"/>
          </p:cNvPicPr>
          <p:nvPr/>
        </p:nvPicPr>
        <p:blipFill>
          <a:blip r:embed="rId3"/>
          <a:stretch>
            <a:fillRect/>
          </a:stretch>
        </p:blipFill>
        <p:spPr>
          <a:xfrm>
            <a:off x="6553200" y="4267200"/>
            <a:ext cx="2590800" cy="2590800"/>
          </a:xfrm>
          <a:prstGeom prst="rect">
            <a:avLst/>
          </a:prstGeom>
        </p:spPr>
      </p:pic>
    </p:spTree>
    <p:extLst>
      <p:ext uri="{BB962C8B-B14F-4D97-AF65-F5344CB8AC3E}">
        <p14:creationId xmlns:p14="http://schemas.microsoft.com/office/powerpoint/2010/main" val="980769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Kyle, Brooks, James</a:t>
            </a:r>
            <a:endParaRPr lang="en-US" dirty="0"/>
          </a:p>
        </p:txBody>
      </p:sp>
      <p:sp>
        <p:nvSpPr>
          <p:cNvPr id="3" name="Content Placeholder 2"/>
          <p:cNvSpPr>
            <a:spLocks noGrp="1"/>
          </p:cNvSpPr>
          <p:nvPr>
            <p:ph idx="1"/>
          </p:nvPr>
        </p:nvSpPr>
        <p:spPr>
          <a:xfrm>
            <a:off x="457200" y="1295400"/>
            <a:ext cx="8458200" cy="2667000"/>
          </a:xfrm>
        </p:spPr>
        <p:txBody>
          <a:bodyPr>
            <a:normAutofit fontScale="92500"/>
          </a:bodyPr>
          <a:lstStyle/>
          <a:p>
            <a:pPr marL="0" indent="0">
              <a:buNone/>
            </a:pPr>
            <a:r>
              <a:rPr lang="en-US" dirty="0"/>
              <a:t>We would like to design in simulation, a path following program for the </a:t>
            </a:r>
            <a:r>
              <a:rPr lang="en-US" dirty="0" err="1"/>
              <a:t>ARDrone</a:t>
            </a:r>
            <a:r>
              <a:rPr lang="en-US" dirty="0"/>
              <a:t>. In Gazebo, we will </a:t>
            </a:r>
            <a:r>
              <a:rPr lang="en-US" dirty="0" smtClean="0"/>
              <a:t>use </a:t>
            </a:r>
            <a:r>
              <a:rPr lang="en-US" dirty="0"/>
              <a:t>vision processing to follow a path of a given color until it reaches some sort of flag image that </a:t>
            </a:r>
            <a:r>
              <a:rPr lang="en-US" dirty="0" smtClean="0"/>
              <a:t> would </a:t>
            </a:r>
            <a:r>
              <a:rPr lang="en-US" dirty="0"/>
              <a:t>trigger the command for the drone to land. </a:t>
            </a:r>
            <a:endParaRPr lang="en-US" dirty="0" smtClean="0"/>
          </a:p>
        </p:txBody>
      </p:sp>
      <p:pic>
        <p:nvPicPr>
          <p:cNvPr id="4" name="Picture 3"/>
          <p:cNvPicPr>
            <a:picLocks noChangeAspect="1"/>
          </p:cNvPicPr>
          <p:nvPr/>
        </p:nvPicPr>
        <p:blipFill>
          <a:blip r:embed="rId2"/>
          <a:stretch>
            <a:fillRect/>
          </a:stretch>
        </p:blipFill>
        <p:spPr>
          <a:xfrm>
            <a:off x="6510945" y="3581400"/>
            <a:ext cx="2633055" cy="2895600"/>
          </a:xfrm>
          <a:prstGeom prst="rect">
            <a:avLst/>
          </a:prstGeom>
        </p:spPr>
      </p:pic>
      <p:sp>
        <p:nvSpPr>
          <p:cNvPr id="5" name="Rectangle 4"/>
          <p:cNvSpPr/>
          <p:nvPr/>
        </p:nvSpPr>
        <p:spPr>
          <a:xfrm>
            <a:off x="228600" y="3597056"/>
            <a:ext cx="5943600" cy="3108544"/>
          </a:xfrm>
          <a:prstGeom prst="rect">
            <a:avLst/>
          </a:prstGeom>
        </p:spPr>
        <p:txBody>
          <a:bodyPr wrap="square">
            <a:spAutoFit/>
          </a:bodyPr>
          <a:lstStyle/>
          <a:p>
            <a:r>
              <a:rPr lang="en-US" sz="2800" dirty="0"/>
              <a:t>Secondary Goals:</a:t>
            </a:r>
          </a:p>
          <a:p>
            <a:pPr marL="342900" indent="-342900">
              <a:buFont typeface="Arial"/>
              <a:buChar char="•"/>
            </a:pPr>
            <a:r>
              <a:rPr lang="en-US" sz="2800" dirty="0"/>
              <a:t>Forcing the drone to search for the path rather than starting on the path</a:t>
            </a:r>
          </a:p>
          <a:p>
            <a:pPr marL="342900" indent="-342900">
              <a:buFont typeface="Arial"/>
              <a:buChar char="•"/>
            </a:pPr>
            <a:r>
              <a:rPr lang="en-US" sz="2800" dirty="0"/>
              <a:t>Upon successful simulations of the above goals, we would then attempt the same goals in lab with the physical drones. </a:t>
            </a:r>
          </a:p>
        </p:txBody>
      </p:sp>
    </p:spTree>
    <p:extLst>
      <p:ext uri="{BB962C8B-B14F-4D97-AF65-F5344CB8AC3E}">
        <p14:creationId xmlns:p14="http://schemas.microsoft.com/office/powerpoint/2010/main" val="722729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Nick, Josh </a:t>
            </a:r>
            <a:r>
              <a:rPr lang="en-US" dirty="0" err="1" smtClean="0"/>
              <a:t>Woldstad</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For the final project, our team is considering using the AR drone and </a:t>
            </a:r>
            <a:r>
              <a:rPr lang="en-US" sz="2000" dirty="0" err="1"/>
              <a:t>OpenCV</a:t>
            </a:r>
            <a:r>
              <a:rPr lang="en-US" sz="2000" dirty="0"/>
              <a:t>. Our plan is to use the AR drone to simulate a pick-up and delivery system. </a:t>
            </a:r>
          </a:p>
          <a:p>
            <a:pPr marL="0" indent="0">
              <a:buNone/>
            </a:pPr>
            <a:r>
              <a:rPr lang="en-US" sz="2000" dirty="0"/>
              <a:t> </a:t>
            </a:r>
          </a:p>
          <a:p>
            <a:pPr marL="0" indent="0">
              <a:buNone/>
            </a:pPr>
            <a:r>
              <a:rPr lang="en-US" sz="2000" dirty="0"/>
              <a:t>We will mark an object with a tag to be picked up, and use the camera with </a:t>
            </a:r>
            <a:r>
              <a:rPr lang="en-US" sz="2000" dirty="0" err="1"/>
              <a:t>opencv</a:t>
            </a:r>
            <a:r>
              <a:rPr lang="en-US" sz="2000" dirty="0"/>
              <a:t> to detect the mark. The AR will find, pick-up, then drop off the marked object in a designated drop off zone.</a:t>
            </a:r>
          </a:p>
          <a:p>
            <a:pPr marL="0" indent="0">
              <a:buNone/>
            </a:pPr>
            <a:r>
              <a:rPr lang="en-US" sz="2000" dirty="0"/>
              <a:t> </a:t>
            </a:r>
          </a:p>
          <a:p>
            <a:pPr marL="0" indent="0">
              <a:buNone/>
            </a:pPr>
            <a:r>
              <a:rPr lang="en-US" sz="2000" dirty="0"/>
              <a:t>This project will allow us to create a small-scale system that is similar to projects that companies such as Amazon and other delivery services are testing. </a:t>
            </a:r>
          </a:p>
          <a:p>
            <a:pPr marL="0" indent="0">
              <a:buNone/>
            </a:pPr>
            <a:endParaRPr lang="en-US" sz="2000" dirty="0"/>
          </a:p>
        </p:txBody>
      </p:sp>
      <p:pic>
        <p:nvPicPr>
          <p:cNvPr id="4" name="Picture 3"/>
          <p:cNvPicPr>
            <a:picLocks noChangeAspect="1"/>
          </p:cNvPicPr>
          <p:nvPr/>
        </p:nvPicPr>
        <p:blipFill>
          <a:blip r:embed="rId2"/>
          <a:stretch>
            <a:fillRect/>
          </a:stretch>
        </p:blipFill>
        <p:spPr>
          <a:xfrm>
            <a:off x="5254011" y="4657725"/>
            <a:ext cx="3889989" cy="2200275"/>
          </a:xfrm>
          <a:prstGeom prst="rect">
            <a:avLst/>
          </a:prstGeom>
        </p:spPr>
      </p:pic>
    </p:spTree>
    <p:extLst>
      <p:ext uri="{BB962C8B-B14F-4D97-AF65-F5344CB8AC3E}">
        <p14:creationId xmlns:p14="http://schemas.microsoft.com/office/powerpoint/2010/main" val="362992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 Hayward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For my final project, I’d like to continue using the AR Drone and </a:t>
            </a:r>
            <a:r>
              <a:rPr lang="en-US" dirty="0" err="1"/>
              <a:t>OpenCV</a:t>
            </a:r>
            <a:r>
              <a:rPr lang="en-US" dirty="0"/>
              <a:t>. </a:t>
            </a:r>
            <a:endParaRPr lang="en-US" dirty="0" smtClean="0"/>
          </a:p>
          <a:p>
            <a:pPr marL="0" indent="0">
              <a:buNone/>
            </a:pPr>
            <a:endParaRPr lang="en-US" dirty="0"/>
          </a:p>
          <a:p>
            <a:pPr marL="0" indent="0">
              <a:buNone/>
            </a:pPr>
            <a:r>
              <a:rPr lang="en-US" dirty="0" smtClean="0"/>
              <a:t>I’m </a:t>
            </a:r>
            <a:r>
              <a:rPr lang="en-US" dirty="0"/>
              <a:t>not 100% </a:t>
            </a:r>
            <a:r>
              <a:rPr lang="en-US" dirty="0" smtClean="0"/>
              <a:t>sure on </a:t>
            </a:r>
            <a:r>
              <a:rPr lang="en-US" dirty="0"/>
              <a:t>exactly what I want to do, but In know the direction I would like to take. After doing </a:t>
            </a:r>
            <a:r>
              <a:rPr lang="en-US" dirty="0" smtClean="0"/>
              <a:t>some research </a:t>
            </a:r>
            <a:r>
              <a:rPr lang="en-US" dirty="0"/>
              <a:t>online as well as discussion with my group, I would like to try design something </a:t>
            </a:r>
            <a:r>
              <a:rPr lang="en-US" dirty="0" smtClean="0"/>
              <a:t>with delivery </a:t>
            </a:r>
            <a:r>
              <a:rPr lang="en-US" dirty="0"/>
              <a:t>or pickup in mind.</a:t>
            </a:r>
          </a:p>
          <a:p>
            <a:pPr marL="0" indent="0">
              <a:buNone/>
            </a:pPr>
            <a:endParaRPr lang="en-US" dirty="0"/>
          </a:p>
          <a:p>
            <a:pPr marL="0" indent="0">
              <a:buNone/>
            </a:pPr>
            <a:r>
              <a:rPr lang="en-US" dirty="0"/>
              <a:t>I’ll use the camera with </a:t>
            </a:r>
            <a:r>
              <a:rPr lang="en-US" dirty="0" err="1"/>
              <a:t>opencv</a:t>
            </a:r>
            <a:r>
              <a:rPr lang="en-US" dirty="0"/>
              <a:t> to detect the object I will pick up, or use it as the “drop </a:t>
            </a:r>
            <a:r>
              <a:rPr lang="en-US" dirty="0" smtClean="0"/>
              <a:t>off zone</a:t>
            </a:r>
            <a:r>
              <a:rPr lang="en-US" dirty="0"/>
              <a:t>” either way I think this will be a fun project and will help me continue my skills </a:t>
            </a:r>
            <a:r>
              <a:rPr lang="en-US" dirty="0" smtClean="0"/>
              <a:t>with </a:t>
            </a:r>
            <a:r>
              <a:rPr lang="en-US" dirty="0" err="1" smtClean="0"/>
              <a:t>opencv</a:t>
            </a:r>
            <a:r>
              <a:rPr lang="en-US" dirty="0" smtClean="0"/>
              <a:t> </a:t>
            </a:r>
            <a:r>
              <a:rPr lang="en-US" dirty="0"/>
              <a:t>as well as ROS.</a:t>
            </a:r>
          </a:p>
        </p:txBody>
      </p:sp>
    </p:spTree>
    <p:extLst>
      <p:ext uri="{BB962C8B-B14F-4D97-AF65-F5344CB8AC3E}">
        <p14:creationId xmlns:p14="http://schemas.microsoft.com/office/powerpoint/2010/main" val="32810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Chris, Karan, Mike</a:t>
            </a:r>
            <a:endParaRPr lang="en-US" dirty="0"/>
          </a:p>
        </p:txBody>
      </p:sp>
      <p:sp>
        <p:nvSpPr>
          <p:cNvPr id="3" name="Content Placeholder 2"/>
          <p:cNvSpPr>
            <a:spLocks noGrp="1"/>
          </p:cNvSpPr>
          <p:nvPr>
            <p:ph idx="1"/>
          </p:nvPr>
        </p:nvSpPr>
        <p:spPr>
          <a:xfrm>
            <a:off x="457200" y="838200"/>
            <a:ext cx="8229600" cy="1981200"/>
          </a:xfrm>
        </p:spPr>
        <p:txBody>
          <a:bodyPr>
            <a:noAutofit/>
          </a:bodyPr>
          <a:lstStyle/>
          <a:p>
            <a:pPr marL="0" indent="0">
              <a:buNone/>
            </a:pPr>
            <a:r>
              <a:rPr lang="en-US" sz="2400" dirty="0" smtClean="0"/>
              <a:t>Our </a:t>
            </a:r>
            <a:r>
              <a:rPr lang="en-US" sz="2400" dirty="0"/>
              <a:t>proposal is that the turtlebot simulates a person or thing that needs to be tracked for some reason (maybe lost, or under </a:t>
            </a:r>
            <a:r>
              <a:rPr lang="en-US" sz="2400" dirty="0" smtClean="0"/>
              <a:t>surveillance)</a:t>
            </a:r>
            <a:r>
              <a:rPr lang="en-US" sz="2400" dirty="0"/>
              <a:t>. The turtlebot moves in an arbitrary way, while the </a:t>
            </a:r>
            <a:r>
              <a:rPr lang="en-US" sz="2400" dirty="0" err="1"/>
              <a:t>ardrone</a:t>
            </a:r>
            <a:r>
              <a:rPr lang="en-US" sz="2400" dirty="0"/>
              <a:t> locates it, and follows it around. </a:t>
            </a:r>
            <a:endParaRPr lang="en-US" sz="2400" dirty="0" smtClean="0"/>
          </a:p>
          <a:p>
            <a:endParaRPr lang="en-US" sz="2400" dirty="0"/>
          </a:p>
        </p:txBody>
      </p:sp>
      <p:pic>
        <p:nvPicPr>
          <p:cNvPr id="5" name="Picture 4"/>
          <p:cNvPicPr>
            <a:picLocks noChangeAspect="1"/>
          </p:cNvPicPr>
          <p:nvPr/>
        </p:nvPicPr>
        <p:blipFill>
          <a:blip r:embed="rId2"/>
          <a:stretch>
            <a:fillRect/>
          </a:stretch>
        </p:blipFill>
        <p:spPr>
          <a:xfrm>
            <a:off x="5029200" y="3698748"/>
            <a:ext cx="4191000" cy="3235452"/>
          </a:xfrm>
          <a:prstGeom prst="rect">
            <a:avLst/>
          </a:prstGeom>
        </p:spPr>
      </p:pic>
      <p:sp>
        <p:nvSpPr>
          <p:cNvPr id="6" name="Rectangle 5"/>
          <p:cNvSpPr/>
          <p:nvPr/>
        </p:nvSpPr>
        <p:spPr>
          <a:xfrm>
            <a:off x="457200" y="2421553"/>
            <a:ext cx="4572000" cy="4154983"/>
          </a:xfrm>
          <a:prstGeom prst="rect">
            <a:avLst/>
          </a:prstGeom>
        </p:spPr>
        <p:txBody>
          <a:bodyPr>
            <a:spAutoFit/>
          </a:bodyPr>
          <a:lstStyle/>
          <a:p>
            <a:r>
              <a:rPr lang="en-US" sz="2200" dirty="0"/>
              <a:t>We plan on doing this by putting a tag on top of the turtlebot and using the built in detection on the </a:t>
            </a:r>
            <a:r>
              <a:rPr lang="en-US" sz="2200" dirty="0" err="1"/>
              <a:t>ardrone</a:t>
            </a:r>
            <a:r>
              <a:rPr lang="en-US" sz="2200" dirty="0"/>
              <a:t> to keep track of the tag. Then we'll simply try to keep the tag in the midpoint of the </a:t>
            </a:r>
            <a:r>
              <a:rPr lang="en-US" sz="2200" dirty="0" err="1"/>
              <a:t>ardrone's</a:t>
            </a:r>
            <a:r>
              <a:rPr lang="en-US" sz="2200" dirty="0"/>
              <a:t> bottom camera (moving the drone to make this the case). </a:t>
            </a:r>
          </a:p>
          <a:p>
            <a:r>
              <a:rPr lang="en-US" sz="2200" dirty="0" smtClean="0"/>
              <a:t>Our </a:t>
            </a:r>
            <a:r>
              <a:rPr lang="en-US" sz="2200" dirty="0"/>
              <a:t>idea is that this will be kind of like a police helicopter following a car chase, or tracking a person stuck in some kind of disaster situation.</a:t>
            </a:r>
          </a:p>
        </p:txBody>
      </p:sp>
    </p:spTree>
    <p:extLst>
      <p:ext uri="{BB962C8B-B14F-4D97-AF65-F5344CB8AC3E}">
        <p14:creationId xmlns:p14="http://schemas.microsoft.com/office/powerpoint/2010/main" val="24623090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CptS</a:t>
            </a:r>
            <a:r>
              <a:rPr lang="en-US" dirty="0" smtClean="0"/>
              <a:t> 580: Reinforcement Learning</a:t>
            </a:r>
            <a:endParaRPr lang="en-US" dirty="0"/>
          </a:p>
        </p:txBody>
      </p:sp>
      <p:sp>
        <p:nvSpPr>
          <p:cNvPr id="3" name="Content Placeholder 2"/>
          <p:cNvSpPr>
            <a:spLocks noGrp="1"/>
          </p:cNvSpPr>
          <p:nvPr>
            <p:ph idx="1"/>
          </p:nvPr>
        </p:nvSpPr>
        <p:spPr>
          <a:xfrm>
            <a:off x="219068" y="1107404"/>
            <a:ext cx="8543932" cy="5003964"/>
          </a:xfrm>
        </p:spPr>
        <p:txBody>
          <a:bodyPr>
            <a:normAutofit/>
          </a:bodyPr>
          <a:lstStyle/>
          <a:p>
            <a:pPr marL="0" indent="0">
              <a:buNone/>
            </a:pPr>
            <a:r>
              <a:rPr lang="en-US" sz="2800" dirty="0" smtClean="0"/>
              <a:t>Graduate</a:t>
            </a:r>
          </a:p>
          <a:p>
            <a:pPr marL="0" indent="0">
              <a:buNone/>
            </a:pPr>
            <a:r>
              <a:rPr lang="en-US" sz="2800" i="1" dirty="0" smtClean="0"/>
              <a:t>  or</a:t>
            </a:r>
          </a:p>
          <a:p>
            <a:pPr marL="0" indent="0">
              <a:buNone/>
            </a:pPr>
            <a:r>
              <a:rPr lang="en-US" sz="2800" dirty="0" err="1" smtClean="0"/>
              <a:t>Undergradate</a:t>
            </a:r>
            <a:r>
              <a:rPr lang="en-US" sz="2800" dirty="0" smtClean="0"/>
              <a:t> &amp;&amp; </a:t>
            </a:r>
            <a:r>
              <a:rPr lang="en-US" sz="2800" dirty="0"/>
              <a:t>(</a:t>
            </a:r>
            <a:r>
              <a:rPr lang="en-US" sz="2800" dirty="0" err="1" smtClean="0"/>
              <a:t>CptS</a:t>
            </a:r>
            <a:r>
              <a:rPr lang="en-US" sz="2800" dirty="0" smtClean="0"/>
              <a:t> 450 || Matt’s permission)</a:t>
            </a:r>
          </a:p>
          <a:p>
            <a:pPr marL="0" indent="0">
              <a:buNone/>
            </a:pPr>
            <a:endParaRPr lang="en-US" sz="2800" dirty="0"/>
          </a:p>
          <a:p>
            <a:pPr marL="0" indent="0">
              <a:buNone/>
            </a:pPr>
            <a:r>
              <a:rPr lang="en-US" sz="2800" dirty="0" smtClean="0"/>
              <a:t>How can an </a:t>
            </a:r>
            <a:r>
              <a:rPr lang="en-US" sz="2800" i="1" dirty="0" smtClean="0"/>
              <a:t>agent learn </a:t>
            </a:r>
            <a:r>
              <a:rPr lang="en-US" sz="2800" dirty="0" smtClean="0"/>
              <a:t>to </a:t>
            </a:r>
            <a:r>
              <a:rPr lang="en-US" sz="2800" i="1" dirty="0" smtClean="0"/>
              <a:t>act </a:t>
            </a:r>
            <a:r>
              <a:rPr lang="en-US" sz="2800" dirty="0" smtClean="0"/>
              <a:t>in an </a:t>
            </a:r>
            <a:r>
              <a:rPr lang="en-US" sz="2800" i="1" dirty="0" smtClean="0"/>
              <a:t>environment</a:t>
            </a:r>
            <a:r>
              <a:rPr lang="en-US" sz="2800" dirty="0" smtClean="0"/>
              <a:t>? </a:t>
            </a:r>
          </a:p>
          <a:p>
            <a:r>
              <a:rPr lang="en-US" sz="2800" dirty="0" smtClean="0"/>
              <a:t>No absolute truth</a:t>
            </a:r>
          </a:p>
          <a:p>
            <a:r>
              <a:rPr lang="en-US" sz="2800" dirty="0" smtClean="0"/>
              <a:t>Trial and Error</a:t>
            </a:r>
          </a:p>
          <a:p>
            <a:endParaRPr lang="en-US" sz="2800" dirty="0"/>
          </a:p>
          <a:p>
            <a:pPr marL="0" indent="0">
              <a:buNone/>
            </a:pPr>
            <a:endParaRPr lang="en-US" sz="2800" dirty="0" smtClean="0"/>
          </a:p>
          <a:p>
            <a:endParaRPr lang="en-US" sz="2800" dirty="0"/>
          </a:p>
          <a:p>
            <a:endParaRPr lang="en-US" sz="2800"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00450"/>
            <a:ext cx="48768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44767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64"/>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S_{t-1}=s_{t-1},A_{t-1}, \ldots S_0 = s_0)  template TPT1  env TPENV1  fore 0  back 16777215  eqnno 1"/>
  <p:tag name="FILENAME" val="TP_tmp"/>
  <p:tag name="ORIGWIDTH" val="259"/>
  <p:tag name="PICTUREFILESIZE" val="8247"/>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template TPT1  env TPENV1  fore 0  back 16777215  eqnno 1"/>
  <p:tag name="FILENAME" val="TP_tmp"/>
  <p:tag name="ORIGWIDTH" val="126"/>
  <p:tag name="PICTUREFILESIZE" val="47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2790</TotalTime>
  <Words>1336</Words>
  <Application>Microsoft Macintosh PowerPoint</Application>
  <PresentationFormat>On-screen Show (4:3)</PresentationFormat>
  <Paragraphs>151</Paragraphs>
  <Slides>19</Slides>
  <Notes>1</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12/16 Projects</vt:lpstr>
      <vt:lpstr>Bei, Derrick, Nan</vt:lpstr>
      <vt:lpstr>Duy, Justin, Jordan</vt:lpstr>
      <vt:lpstr>Joshua Clark</vt:lpstr>
      <vt:lpstr>Kyle, Brooks, James</vt:lpstr>
      <vt:lpstr>Andrew, Nick, Josh Woldstad</vt:lpstr>
      <vt:lpstr>Nick Hayward</vt:lpstr>
      <vt:lpstr>Chris, Karan, Mike</vt:lpstr>
      <vt:lpstr>CptS 580: Reinforcement Learning</vt:lpstr>
      <vt:lpstr>Example: Mario</vt:lpstr>
      <vt:lpstr>Reinforcement Learning</vt:lpstr>
      <vt:lpstr>PowerPoint Presentation</vt:lpstr>
      <vt:lpstr>Reinforcement Learning (RL)</vt:lpstr>
      <vt:lpstr>Grid World</vt:lpstr>
      <vt:lpstr>Grid Futures</vt:lpstr>
      <vt:lpstr>Markov Decision Processes</vt:lpstr>
      <vt:lpstr>What is Markov about MDPs?</vt:lpstr>
      <vt:lpstr>Solving MDPs</vt:lpstr>
      <vt:lpstr>Example Optimal Policies</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Chernova</dc:creator>
  <cp:lastModifiedBy>Matthew Taylor</cp:lastModifiedBy>
  <cp:revision>62</cp:revision>
  <dcterms:created xsi:type="dcterms:W3CDTF">2011-12-08T15:25:17Z</dcterms:created>
  <dcterms:modified xsi:type="dcterms:W3CDTF">2014-12-03T02:46:03Z</dcterms:modified>
</cp:coreProperties>
</file>