
<file path=[Content_Types].xml><?xml version="1.0" encoding="utf-8"?>
<Types xmlns="http://schemas.openxmlformats.org/package/2006/content-types">
  <Default Extension="xml" ContentType="application/xml"/>
  <Default Extension="bmp" ContentType="image/bmp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97" r:id="rId2"/>
    <p:sldId id="273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8" r:id="rId26"/>
    <p:sldId id="337" r:id="rId27"/>
    <p:sldId id="335" r:id="rId28"/>
    <p:sldId id="336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6" r:id="rId46"/>
    <p:sldId id="317" r:id="rId47"/>
    <p:sldId id="318" r:id="rId48"/>
    <p:sldId id="319" r:id="rId49"/>
    <p:sldId id="320" r:id="rId50"/>
    <p:sldId id="321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33" autoAdjust="0"/>
  </p:normalViewPr>
  <p:slideViewPr>
    <p:cSldViewPr>
      <p:cViewPr varScale="1">
        <p:scale>
          <a:sx n="101" d="100"/>
          <a:sy n="101" d="100"/>
        </p:scale>
        <p:origin x="-1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B26A7-A4BB-4FC7-B9A4-651736ADF8CB}" type="datetimeFigureOut">
              <a:rPr lang="en-US" smtClean="0"/>
              <a:t>9/2/14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72A3-7CAD-4E54-9CCB-4B395CB6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33D1D-9216-4A8A-A272-6F139920028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Bayer pattern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83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orbes.com/sites/alexknapp/2014/08/09/origami-robots-fold-themselves-and-walk-away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hyperlink" Target="https://www.youtube.com/watch?v=qcJO3NY1C2I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common.books24x7.com/book/id_31904/book.asp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gA5bwqVN5L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bmp"/><Relationship Id="rId3" Type="http://schemas.openxmlformats.org/officeDocument/2006/relationships/image" Target="../media/image24.bm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shack.in/2010/05/sift-scale-invariant-feature-transform/" TargetMode="External"/><Relationship Id="rId4" Type="http://schemas.openxmlformats.org/officeDocument/2006/relationships/hyperlink" Target="http://deep.host22.com/" TargetMode="External"/><Relationship Id="rId5" Type="http://schemas.openxmlformats.org/officeDocument/2006/relationships/hyperlink" Target="http://deeplearning.net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Edge_detectio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6.png"/><Relationship Id="rId1" Type="http://schemas.microsoft.com/office/2007/relationships/media" Target="file://localhost/Users/taylorm/Dropbox/classes/13_Robotics/CMU-EPFL_Tracking_.avi" TargetMode="External"/><Relationship Id="rId2" Type="http://schemas.openxmlformats.org/officeDocument/2006/relationships/video" Target="file://localhost/Users/taylorm/Dropbox/classes/13_Robotics/CMU-EPFL_Tracking_.avi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://www.forbes.com/sites/alexknapp/2014/08/09/origami-robots-fold-themselves-and-walk-away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Lab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98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Decomposition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Models the way in which each module’s output contributes to the overall robot control outputs.</a:t>
            </a:r>
          </a:p>
          <a:p>
            <a:endParaRPr lang="en-US" sz="2000" dirty="0" smtClean="0"/>
          </a:p>
          <a:p>
            <a:endParaRPr lang="en-US" sz="800" dirty="0"/>
          </a:p>
          <a:p>
            <a:r>
              <a:rPr lang="en-US" sz="2000" dirty="0" smtClean="0"/>
              <a:t>Pure serial decomposition: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Pure parallel decomposition: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6600"/>
            <a:ext cx="7307579" cy="78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180" y="4847015"/>
            <a:ext cx="6227618" cy="174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3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219200"/>
          </a:xfrm>
        </p:spPr>
        <p:txBody>
          <a:bodyPr/>
          <a:lstStyle/>
          <a:p>
            <a:r>
              <a:rPr lang="en-US" dirty="0" smtClean="0"/>
              <a:t>Tiered mobile robot architecture based on a temporal decomposition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80718"/>
            <a:ext cx="2676525" cy="292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07724" y="2895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Strategic-level decision making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638800" y="3200400"/>
            <a:ext cx="523875" cy="292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72200" y="3657600"/>
            <a:ext cx="2886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Controls the activation of behaviors based on commands from planner</a:t>
            </a:r>
            <a:endParaRPr lang="en-US" sz="1600" dirty="0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5629854" y="4073099"/>
            <a:ext cx="542346" cy="204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20692" y="4940588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Low level behaviors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638801" y="5144363"/>
            <a:ext cx="52387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88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</a:t>
            </a:r>
            <a:r>
              <a:rPr lang="en-US" dirty="0" err="1" smtClean="0"/>
              <a:t>Subsumption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Formed </a:t>
            </a:r>
            <a:r>
              <a:rPr lang="en-US" sz="2400" dirty="0"/>
              <a:t>using a collection of concurrent </a:t>
            </a:r>
            <a:r>
              <a:rPr lang="en-US" sz="2400" dirty="0" smtClean="0"/>
              <a:t>behaviors </a:t>
            </a:r>
            <a:r>
              <a:rPr lang="en-US" sz="2400" dirty="0"/>
              <a:t>placed in layers. </a:t>
            </a:r>
            <a:endParaRPr lang="en-US" sz="2400" dirty="0" smtClean="0"/>
          </a:p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higher-level </a:t>
            </a:r>
            <a:r>
              <a:rPr lang="en-US" sz="2400" dirty="0" smtClean="0"/>
              <a:t>behaviors </a:t>
            </a:r>
            <a:r>
              <a:rPr lang="en-US" sz="2400" dirty="0"/>
              <a:t>always, if triggered, subsume the output of lower </a:t>
            </a:r>
            <a:r>
              <a:rPr lang="en-US" sz="2400" dirty="0" smtClean="0"/>
              <a:t>behaviors </a:t>
            </a:r>
            <a:r>
              <a:rPr lang="en-US" sz="2400" dirty="0"/>
              <a:t>and therefore have overall </a:t>
            </a:r>
            <a:r>
              <a:rPr lang="en-US" sz="2400" dirty="0" smtClean="0"/>
              <a:t>control.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22110"/>
            <a:ext cx="4481513" cy="290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10200" y="3867834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</a:rPr>
              <a:t>Hard to </a:t>
            </a:r>
            <a:r>
              <a:rPr lang="en-US" sz="1600" i="1" dirty="0">
                <a:solidFill>
                  <a:schemeClr val="accent1"/>
                </a:solidFill>
              </a:rPr>
              <a:t>have many layers, </a:t>
            </a:r>
            <a:r>
              <a:rPr lang="en-US" sz="1600" i="1" dirty="0" smtClean="0">
                <a:solidFill>
                  <a:schemeClr val="accent1"/>
                </a:solidFill>
              </a:rPr>
              <a:t>goals </a:t>
            </a:r>
            <a:r>
              <a:rPr lang="en-US" sz="1600" i="1" dirty="0">
                <a:solidFill>
                  <a:schemeClr val="accent1"/>
                </a:solidFill>
              </a:rPr>
              <a:t>begin interfering with each other</a:t>
            </a:r>
          </a:p>
        </p:txBody>
      </p:sp>
    </p:spTree>
    <p:extLst>
      <p:ext uri="{BB962C8B-B14F-4D97-AF65-F5344CB8AC3E}">
        <p14:creationId xmlns:p14="http://schemas.microsoft.com/office/powerpoint/2010/main" val="232142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Rodney Brooks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229600" cy="4525963"/>
          </a:xfrm>
        </p:spPr>
        <p:txBody>
          <a:bodyPr/>
          <a:lstStyle/>
          <a:p>
            <a:r>
              <a:rPr lang="en-US" dirty="0" err="1" smtClean="0"/>
              <a:t>Subsumption</a:t>
            </a:r>
            <a:r>
              <a:rPr lang="en-US" dirty="0" smtClean="0"/>
              <a:t> Architecture</a:t>
            </a:r>
          </a:p>
          <a:p>
            <a:r>
              <a:rPr lang="en-US" dirty="0" smtClean="0"/>
              <a:t>iRobot (1990)</a:t>
            </a:r>
          </a:p>
          <a:p>
            <a:r>
              <a:rPr lang="en-US" dirty="0" smtClean="0"/>
              <a:t>Rethink Robotics </a:t>
            </a:r>
          </a:p>
          <a:p>
            <a:pPr lvl="1"/>
            <a:r>
              <a:rPr lang="en-US" dirty="0" smtClean="0"/>
              <a:t>Baxter: 2012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657600"/>
            <a:ext cx="3060700" cy="306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413195"/>
            <a:ext cx="4170175" cy="544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109728" indent="0" algn="ctr">
              <a:buNone/>
            </a:pPr>
            <a:r>
              <a:rPr lang="en-US" b="1" dirty="0" smtClean="0"/>
              <a:t>Architecture Components</a:t>
            </a:r>
          </a:p>
          <a:p>
            <a:r>
              <a:rPr lang="en-US" dirty="0" smtClean="0"/>
              <a:t>Perception</a:t>
            </a:r>
          </a:p>
          <a:p>
            <a:r>
              <a:rPr lang="en-US" dirty="0" smtClean="0"/>
              <a:t>Planning</a:t>
            </a:r>
          </a:p>
          <a:p>
            <a:r>
              <a:rPr lang="en-US" dirty="0" smtClean="0"/>
              <a:t>Obstacle avoidance</a:t>
            </a:r>
          </a:p>
          <a:p>
            <a:r>
              <a:rPr lang="en-US" dirty="0" smtClean="0"/>
              <a:t>Stability control</a:t>
            </a:r>
          </a:p>
          <a:p>
            <a:r>
              <a:rPr lang="en-US" dirty="0" smtClean="0"/>
              <a:t>Learning</a:t>
            </a:r>
          </a:p>
          <a:p>
            <a:r>
              <a:rPr lang="en-US" dirty="0" smtClean="0"/>
              <a:t>Human-robot interaction</a:t>
            </a:r>
          </a:p>
          <a:p>
            <a:r>
              <a:rPr lang="en-US" dirty="0" smtClean="0"/>
              <a:t>Short-term and long-term memory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109728" indent="0" algn="ctr">
              <a:buNone/>
            </a:pPr>
            <a:r>
              <a:rPr lang="en-US" b="1" dirty="0" smtClean="0"/>
              <a:t>Resources to be Controlled</a:t>
            </a:r>
          </a:p>
          <a:p>
            <a:r>
              <a:rPr lang="en-US" dirty="0" smtClean="0"/>
              <a:t>Actuators</a:t>
            </a:r>
          </a:p>
          <a:p>
            <a:r>
              <a:rPr lang="en-US" dirty="0" smtClean="0"/>
              <a:t>Communications</a:t>
            </a:r>
          </a:p>
          <a:p>
            <a:r>
              <a:rPr lang="en-US" dirty="0" smtClean="0"/>
              <a:t>Chassis</a:t>
            </a:r>
          </a:p>
          <a:p>
            <a:r>
              <a:rPr lang="en-US" dirty="0" smtClean="0"/>
              <a:t>Processor</a:t>
            </a:r>
          </a:p>
          <a:p>
            <a:r>
              <a:rPr lang="en-US" dirty="0" smtClean="0"/>
              <a:t>Power</a:t>
            </a:r>
          </a:p>
          <a:p>
            <a:r>
              <a:rPr lang="en-US" dirty="0" smtClean="0"/>
              <a:t>Payload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2A8E-FA7A-45B6-B964-D475836DD51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8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Robot GRACE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0" y="1524000"/>
            <a:ext cx="4038600" cy="411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877222"/>
            <a:ext cx="5105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86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EGO Architecture for the Sony QRIO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44481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40748"/>
            <a:ext cx="1152525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7542" y="5638800"/>
            <a:ext cx="6105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Internal State Module: nourishment</a:t>
            </a:r>
            <a:r>
              <a:rPr lang="en-US" dirty="0"/>
              <a:t>, </a:t>
            </a:r>
            <a:r>
              <a:rPr lang="en-US" i="1" dirty="0"/>
              <a:t>sleep</a:t>
            </a:r>
            <a:r>
              <a:rPr lang="en-US" dirty="0"/>
              <a:t>, </a:t>
            </a:r>
            <a:r>
              <a:rPr lang="en-US" i="1" dirty="0" smtClean="0"/>
              <a:t>fatigue, vitality, etc.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31411" y="3962400"/>
            <a:ext cx="1430989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53817" y="3352820"/>
            <a:ext cx="1540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Reactive behaviors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53817" y="1935933"/>
            <a:ext cx="190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Deliberative planning, control of sequential behaviors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053817" y="2817176"/>
            <a:ext cx="2008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Homeostatic behaviors</a:t>
            </a:r>
          </a:p>
          <a:p>
            <a:r>
              <a:rPr lang="en-US" sz="1400" dirty="0" smtClean="0"/>
              <a:t>(sleep, rest)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6553200" y="2305265"/>
            <a:ext cx="500617" cy="2855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>
            <a:off x="6477001" y="3078786"/>
            <a:ext cx="576816" cy="2740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1"/>
          </p:cNvCxnSpPr>
          <p:nvPr/>
        </p:nvCxnSpPr>
        <p:spPr>
          <a:xfrm flipH="1">
            <a:off x="6553200" y="3506709"/>
            <a:ext cx="500617" cy="7604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50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452563"/>
            <a:ext cx="789622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1200" y="5715000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qcJO3NY1C2I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13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Selection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Behavior cycle rate: 2 Hz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 each cycle </a:t>
            </a:r>
          </a:p>
          <a:p>
            <a:pPr lvl="1"/>
            <a:r>
              <a:rPr lang="en-US" dirty="0" smtClean="0"/>
              <a:t>every </a:t>
            </a:r>
            <a:r>
              <a:rPr lang="en-US" dirty="0"/>
              <a:t>behavior calculates </a:t>
            </a:r>
            <a:r>
              <a:rPr lang="en-US" dirty="0" smtClean="0"/>
              <a:t>an </a:t>
            </a:r>
            <a:r>
              <a:rPr lang="en-US" dirty="0" smtClean="0">
                <a:solidFill>
                  <a:srgbClr val="3366FF"/>
                </a:solidFill>
              </a:rPr>
              <a:t>activation level </a:t>
            </a:r>
          </a:p>
          <a:p>
            <a:pPr lvl="1"/>
            <a:r>
              <a:rPr lang="en-US" dirty="0" smtClean="0"/>
              <a:t>indicates </a:t>
            </a:r>
            <a:r>
              <a:rPr lang="en-US" dirty="0"/>
              <a:t>the </a:t>
            </a:r>
            <a:r>
              <a:rPr lang="en-US" dirty="0" smtClean="0"/>
              <a:t>relevance of </a:t>
            </a:r>
            <a:r>
              <a:rPr lang="en-US" dirty="0"/>
              <a:t>that behavior in the current </a:t>
            </a:r>
            <a:r>
              <a:rPr lang="en-US" dirty="0" smtClean="0"/>
              <a:t>situation</a:t>
            </a:r>
          </a:p>
          <a:p>
            <a:pPr lvl="1"/>
            <a:r>
              <a:rPr lang="en-US" dirty="0" smtClean="0"/>
              <a:t>Calculated via:</a:t>
            </a:r>
          </a:p>
          <a:p>
            <a:pPr lvl="2"/>
            <a:r>
              <a:rPr lang="en-US" dirty="0" smtClean="0"/>
              <a:t>external </a:t>
            </a:r>
            <a:r>
              <a:rPr lang="en-US" dirty="0"/>
              <a:t>stimuli </a:t>
            </a:r>
            <a:endParaRPr lang="en-US" dirty="0" smtClean="0"/>
          </a:p>
          <a:p>
            <a:pPr lvl="2"/>
            <a:r>
              <a:rPr lang="en-US" dirty="0" smtClean="0"/>
              <a:t>internal state </a:t>
            </a:r>
            <a:r>
              <a:rPr lang="en-US" dirty="0"/>
              <a:t>of the </a:t>
            </a:r>
            <a:r>
              <a:rPr lang="en-US" dirty="0" smtClean="0"/>
              <a:t>robot</a:t>
            </a:r>
          </a:p>
          <a:p>
            <a:pPr lvl="2"/>
            <a:r>
              <a:rPr lang="en-US" dirty="0" smtClean="0"/>
              <a:t>intentional </a:t>
            </a:r>
            <a:r>
              <a:rPr lang="en-US" dirty="0"/>
              <a:t>values </a:t>
            </a:r>
            <a:r>
              <a:rPr lang="en-US" dirty="0" smtClean="0"/>
              <a:t>provided by </a:t>
            </a:r>
            <a:r>
              <a:rPr lang="en-US" dirty="0"/>
              <a:t>the </a:t>
            </a:r>
            <a:r>
              <a:rPr lang="en-US" dirty="0" smtClean="0"/>
              <a:t>Deliberative System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Behavior </a:t>
            </a:r>
            <a:r>
              <a:rPr lang="en-US" dirty="0"/>
              <a:t>selection occurs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3366FF"/>
                </a:solidFill>
              </a:rPr>
              <a:t>greedy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behavior </a:t>
            </a:r>
            <a:r>
              <a:rPr lang="en-US" dirty="0"/>
              <a:t>with </a:t>
            </a:r>
            <a:r>
              <a:rPr lang="en-US" dirty="0" smtClean="0"/>
              <a:t>highest </a:t>
            </a:r>
            <a:r>
              <a:rPr lang="en-US" dirty="0"/>
              <a:t>AL </a:t>
            </a:r>
            <a:r>
              <a:rPr lang="en-US" dirty="0" smtClean="0"/>
              <a:t>selected first </a:t>
            </a:r>
          </a:p>
          <a:p>
            <a:pPr lvl="1"/>
            <a:r>
              <a:rPr lang="en-US" dirty="0" smtClean="0"/>
              <a:t>other behaviors</a:t>
            </a:r>
            <a:r>
              <a:rPr lang="en-US" dirty="0"/>
              <a:t>, from highest to lowest AL value, </a:t>
            </a:r>
            <a:r>
              <a:rPr lang="en-US" dirty="0" smtClean="0"/>
              <a:t>then selected </a:t>
            </a:r>
            <a:r>
              <a:rPr lang="en-US" dirty="0"/>
              <a:t>for concurrent execution </a:t>
            </a:r>
            <a:r>
              <a:rPr lang="en-US" i="1" dirty="0" err="1" smtClean="0"/>
              <a:t>iff</a:t>
            </a:r>
            <a:r>
              <a:rPr lang="en-US" i="1" dirty="0" smtClean="0"/>
              <a:t> </a:t>
            </a:r>
            <a:r>
              <a:rPr lang="en-US" dirty="0" smtClean="0"/>
              <a:t>resource </a:t>
            </a:r>
            <a:r>
              <a:rPr lang="en-US" dirty="0"/>
              <a:t>demands do not conflict with those </a:t>
            </a:r>
            <a:r>
              <a:rPr lang="en-US" dirty="0" smtClean="0"/>
              <a:t>already chosen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22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a Robotics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</a:t>
            </a:r>
            <a:r>
              <a:rPr lang="en-US" dirty="0" smtClean="0"/>
              <a:t>tasks required? </a:t>
            </a:r>
          </a:p>
          <a:p>
            <a:pPr lvl="1"/>
            <a:r>
              <a:rPr lang="en-US" dirty="0" smtClean="0"/>
              <a:t>long</a:t>
            </a:r>
            <a:r>
              <a:rPr lang="en-US" dirty="0"/>
              <a:t>-term </a:t>
            </a:r>
            <a:r>
              <a:rPr lang="en-US" dirty="0" smtClean="0"/>
              <a:t>vs. short-term</a:t>
            </a:r>
          </a:p>
          <a:p>
            <a:pPr lvl="1"/>
            <a:r>
              <a:rPr lang="en-US" dirty="0" smtClean="0"/>
              <a:t>User-initiated vs. Robot-initiated</a:t>
            </a:r>
          </a:p>
          <a:p>
            <a:pPr lvl="1"/>
            <a:r>
              <a:rPr lang="en-US" dirty="0" smtClean="0"/>
              <a:t>Repetitive </a:t>
            </a:r>
            <a:r>
              <a:rPr lang="en-US" dirty="0"/>
              <a:t>or </a:t>
            </a:r>
            <a:r>
              <a:rPr lang="en-US" dirty="0" smtClean="0"/>
              <a:t>different across </a:t>
            </a:r>
            <a:r>
              <a:rPr lang="en-US" dirty="0"/>
              <a:t>time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Actions necessary </a:t>
            </a:r>
            <a:r>
              <a:rPr lang="en-US" dirty="0"/>
              <a:t>to perform </a:t>
            </a:r>
            <a:r>
              <a:rPr lang="en-US" dirty="0" smtClean="0"/>
              <a:t>tasks? </a:t>
            </a:r>
          </a:p>
          <a:p>
            <a:pPr lvl="1"/>
            <a:r>
              <a:rPr lang="en-US" dirty="0" smtClean="0"/>
              <a:t>Representation of actions</a:t>
            </a:r>
          </a:p>
          <a:p>
            <a:pPr lvl="1"/>
            <a:r>
              <a:rPr lang="en-US" dirty="0" smtClean="0"/>
              <a:t>Coordination of actions</a:t>
            </a:r>
          </a:p>
          <a:p>
            <a:pPr lvl="1"/>
            <a:r>
              <a:rPr lang="en-US" dirty="0" smtClean="0"/>
              <a:t>Speed of actions / how often changed</a:t>
            </a:r>
          </a:p>
          <a:p>
            <a:pPr lvl="1"/>
            <a:r>
              <a:rPr lang="en-US" dirty="0" smtClean="0"/>
              <a:t>Necessary speed for safety of robot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40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would you design the “architecture” for a robot?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46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a Robotics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What is required?</a:t>
            </a:r>
          </a:p>
          <a:p>
            <a:pPr lvl="1"/>
            <a:r>
              <a:rPr lang="en-US" dirty="0" smtClean="0"/>
              <a:t>How obtained?</a:t>
            </a:r>
          </a:p>
          <a:p>
            <a:pPr lvl="1"/>
            <a:r>
              <a:rPr lang="en-US" dirty="0" smtClean="0"/>
              <a:t>What sensors?</a:t>
            </a:r>
          </a:p>
          <a:p>
            <a:pPr lvl="1"/>
            <a:r>
              <a:rPr lang="en-US" dirty="0" smtClean="0"/>
              <a:t>What representation? How abstracted from sensors?</a:t>
            </a:r>
          </a:p>
          <a:p>
            <a:pPr lvl="1"/>
            <a:r>
              <a:rPr lang="en-US" dirty="0" smtClean="0"/>
              <a:t>Data update rate </a:t>
            </a:r>
          </a:p>
          <a:p>
            <a:pPr lvl="2"/>
            <a:r>
              <a:rPr lang="en-US" dirty="0" smtClean="0"/>
              <a:t>minimum required</a:t>
            </a:r>
          </a:p>
          <a:p>
            <a:pPr lvl="2"/>
            <a:r>
              <a:rPr lang="en-US" dirty="0" smtClean="0"/>
              <a:t>maximum possible</a:t>
            </a:r>
          </a:p>
        </p:txBody>
      </p:sp>
    </p:spTree>
    <p:extLst>
      <p:ext uri="{BB962C8B-B14F-4D97-AF65-F5344CB8AC3E}">
        <p14:creationId xmlns:p14="http://schemas.microsoft.com/office/powerpoint/2010/main" val="1870228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a Robotics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computational </a:t>
            </a:r>
            <a:r>
              <a:rPr lang="en-US" dirty="0" smtClean="0"/>
              <a:t>capabilities will </a:t>
            </a:r>
            <a:r>
              <a:rPr lang="en-US" dirty="0"/>
              <a:t>the robot </a:t>
            </a:r>
            <a:r>
              <a:rPr lang="en-US" dirty="0" smtClean="0"/>
              <a:t>have? </a:t>
            </a:r>
          </a:p>
          <a:p>
            <a:r>
              <a:rPr lang="en-US" dirty="0" smtClean="0"/>
              <a:t>What </a:t>
            </a:r>
            <a:r>
              <a:rPr lang="en-US" dirty="0"/>
              <a:t>data will these computational capabilities </a:t>
            </a:r>
            <a:r>
              <a:rPr lang="en-US" dirty="0" smtClean="0"/>
              <a:t>produce? </a:t>
            </a:r>
          </a:p>
          <a:p>
            <a:r>
              <a:rPr lang="en-US" dirty="0" smtClean="0"/>
              <a:t>What </a:t>
            </a:r>
            <a:r>
              <a:rPr lang="en-US" dirty="0"/>
              <a:t>data will they consume?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will the computational capabilities of a robot be </a:t>
            </a:r>
            <a:r>
              <a:rPr lang="en-US" dirty="0" smtClean="0"/>
              <a:t>divided, structured</a:t>
            </a:r>
            <a:r>
              <a:rPr lang="en-US" dirty="0"/>
              <a:t>, and interconnected?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is </a:t>
            </a:r>
            <a:r>
              <a:rPr lang="en-US" dirty="0" smtClean="0"/>
              <a:t>the best </a:t>
            </a:r>
            <a:r>
              <a:rPr lang="en-US" dirty="0"/>
              <a:t>decomposition/granularity of computational </a:t>
            </a:r>
            <a:r>
              <a:rPr lang="en-US" dirty="0" smtClean="0"/>
              <a:t>capabilities? </a:t>
            </a:r>
          </a:p>
          <a:p>
            <a:r>
              <a:rPr lang="en-US" dirty="0" smtClean="0"/>
              <a:t>How </a:t>
            </a:r>
            <a:r>
              <a:rPr lang="en-US" dirty="0"/>
              <a:t>much does each </a:t>
            </a:r>
            <a:r>
              <a:rPr lang="en-US" dirty="0" smtClean="0"/>
              <a:t>computational capability </a:t>
            </a:r>
            <a:r>
              <a:rPr lang="en-US" dirty="0"/>
              <a:t>have to know about the other </a:t>
            </a:r>
            <a:r>
              <a:rPr lang="en-US" dirty="0" smtClean="0"/>
              <a:t>capabilities? </a:t>
            </a:r>
          </a:p>
          <a:p>
            <a:r>
              <a:rPr lang="en-US" dirty="0" smtClean="0"/>
              <a:t>Are </a:t>
            </a:r>
            <a:r>
              <a:rPr lang="en-US" dirty="0"/>
              <a:t>there legacy computational </a:t>
            </a:r>
            <a:r>
              <a:rPr lang="en-US" dirty="0" smtClean="0"/>
              <a:t>capabilities (from </a:t>
            </a:r>
            <a:r>
              <a:rPr lang="en-US" dirty="0"/>
              <a:t>other robots, other robot projects, etc.) </a:t>
            </a:r>
            <a:r>
              <a:rPr lang="en-US" dirty="0" smtClean="0"/>
              <a:t>that will </a:t>
            </a:r>
            <a:r>
              <a:rPr lang="en-US" dirty="0"/>
              <a:t>be used</a:t>
            </a:r>
            <a:r>
              <a:rPr lang="en-US" dirty="0" smtClean="0"/>
              <a:t>? </a:t>
            </a:r>
          </a:p>
          <a:p>
            <a:r>
              <a:rPr lang="en-US" dirty="0" smtClean="0"/>
              <a:t>Where </a:t>
            </a:r>
            <a:r>
              <a:rPr lang="en-US" dirty="0"/>
              <a:t>will the different </a:t>
            </a:r>
            <a:r>
              <a:rPr lang="en-US" dirty="0" smtClean="0"/>
              <a:t>computational capabilities </a:t>
            </a:r>
            <a:r>
              <a:rPr lang="en-US" dirty="0"/>
              <a:t>reside (e.g., </a:t>
            </a:r>
            <a:r>
              <a:rPr lang="en-US" dirty="0" smtClean="0"/>
              <a:t>on-board </a:t>
            </a:r>
            <a:r>
              <a:rPr lang="en-US" dirty="0"/>
              <a:t>or </a:t>
            </a:r>
            <a:r>
              <a:rPr lang="en-US" dirty="0" smtClean="0"/>
              <a:t>off-board</a:t>
            </a:r>
            <a:r>
              <a:rPr lang="en-US" dirty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98702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a Robotics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Who are the robot’s users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</a:t>
            </a:r>
            <a:r>
              <a:rPr lang="en-US" dirty="0"/>
              <a:t>will they </a:t>
            </a:r>
            <a:r>
              <a:rPr lang="en-US" dirty="0" smtClean="0"/>
              <a:t>command the </a:t>
            </a:r>
            <a:r>
              <a:rPr lang="en-US" dirty="0"/>
              <a:t>robot to do?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information will </a:t>
            </a:r>
            <a:r>
              <a:rPr lang="en-US" dirty="0" smtClean="0"/>
              <a:t>they want </a:t>
            </a:r>
            <a:r>
              <a:rPr lang="en-US" dirty="0"/>
              <a:t>to </a:t>
            </a:r>
            <a:r>
              <a:rPr lang="en-US" dirty="0" smtClean="0"/>
              <a:t> see </a:t>
            </a:r>
            <a:r>
              <a:rPr lang="en-US" dirty="0"/>
              <a:t>from the robot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</a:t>
            </a:r>
            <a:r>
              <a:rPr lang="en-US" dirty="0"/>
              <a:t>understanding </a:t>
            </a:r>
            <a:r>
              <a:rPr lang="en-US" dirty="0" smtClean="0"/>
              <a:t>do they </a:t>
            </a:r>
            <a:r>
              <a:rPr lang="en-US" dirty="0"/>
              <a:t>need of the robot’s computational </a:t>
            </a:r>
            <a:r>
              <a:rPr lang="en-US" dirty="0" smtClean="0"/>
              <a:t>capabilities? </a:t>
            </a:r>
          </a:p>
          <a:p>
            <a:r>
              <a:rPr lang="en-US" dirty="0" smtClean="0"/>
              <a:t>How </a:t>
            </a:r>
            <a:r>
              <a:rPr lang="en-US" dirty="0"/>
              <a:t>will the user know what the robot is doing? </a:t>
            </a:r>
            <a:endParaRPr lang="en-US" dirty="0" smtClean="0"/>
          </a:p>
          <a:p>
            <a:r>
              <a:rPr lang="en-US" dirty="0" smtClean="0"/>
              <a:t>Is the </a:t>
            </a:r>
            <a:r>
              <a:rPr lang="en-US" dirty="0"/>
              <a:t>user interaction peer to peer, supervisory, or </a:t>
            </a:r>
            <a:r>
              <a:rPr lang="en-US" dirty="0" smtClean="0"/>
              <a:t>as a </a:t>
            </a:r>
            <a:r>
              <a:rPr lang="en-US" dirty="0"/>
              <a:t>bystander?</a:t>
            </a:r>
          </a:p>
        </p:txBody>
      </p:sp>
    </p:spTree>
    <p:extLst>
      <p:ext uri="{BB962C8B-B14F-4D97-AF65-F5344CB8AC3E}">
        <p14:creationId xmlns:p14="http://schemas.microsoft.com/office/powerpoint/2010/main" val="327305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a Robotics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will the robot be evaluated? 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are the </a:t>
            </a:r>
            <a:r>
              <a:rPr lang="en-US" dirty="0" smtClean="0"/>
              <a:t>success criteria</a:t>
            </a:r>
            <a:r>
              <a:rPr lang="en-US" dirty="0"/>
              <a:t>? What are the failure modes? What </a:t>
            </a:r>
            <a:r>
              <a:rPr lang="en-US" dirty="0" smtClean="0"/>
              <a:t>is the </a:t>
            </a:r>
            <a:r>
              <a:rPr lang="en-US" dirty="0"/>
              <a:t>mitigation for those failure modes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Will </a:t>
            </a:r>
            <a:r>
              <a:rPr lang="en-US" dirty="0"/>
              <a:t>the robot architecture be used for more than </a:t>
            </a:r>
            <a:r>
              <a:rPr lang="en-US" dirty="0" smtClean="0"/>
              <a:t>one set </a:t>
            </a:r>
            <a:r>
              <a:rPr lang="en-US" dirty="0"/>
              <a:t>of tasks? For more than one kind of robot? </a:t>
            </a:r>
            <a:r>
              <a:rPr lang="en-US" dirty="0" smtClean="0"/>
              <a:t>By more </a:t>
            </a:r>
            <a:r>
              <a:rPr lang="en-US" dirty="0"/>
              <a:t>than one team of developers?</a:t>
            </a:r>
          </a:p>
        </p:txBody>
      </p:sp>
    </p:spTree>
    <p:extLst>
      <p:ext uri="{BB962C8B-B14F-4D97-AF65-F5344CB8AC3E}">
        <p14:creationId xmlns:p14="http://schemas.microsoft.com/office/powerpoint/2010/main" val="333956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Buede</a:t>
            </a:r>
            <a:r>
              <a:rPr lang="en-US" sz="2000" dirty="0"/>
              <a:t>, Dennis </a:t>
            </a:r>
            <a:r>
              <a:rPr lang="en-US" sz="2000" dirty="0" smtClean="0"/>
              <a:t>M. The </a:t>
            </a:r>
            <a:r>
              <a:rPr lang="en-US" sz="2000" dirty="0"/>
              <a:t>Engineering Design of Systems: Models and Methods, Second Edition. John Wiley &amp; Sons. © 2009. Books24x7.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common.books24x7.com/book/id_31904/book.asp</a:t>
            </a:r>
            <a:endParaRPr lang="en-US" sz="2000" dirty="0"/>
          </a:p>
          <a:p>
            <a:r>
              <a:rPr lang="en-US" sz="2000" dirty="0" smtClean="0"/>
              <a:t> James Goodwin and Alan Winfield</a:t>
            </a:r>
            <a:r>
              <a:rPr lang="en-US" sz="2000" dirty="0"/>
              <a:t>, “A Unified Design Framework for Mobile Robot Systems”, </a:t>
            </a:r>
            <a:r>
              <a:rPr lang="en-US" sz="2000" dirty="0" smtClean="0"/>
              <a:t>Workshop Proceedings of SIMPAR2008, Intl. Conf. on SIMULATION, MODELING and PROGRAMMING for AUTONOMOUS ROBOTS, Venice(Italy), 2008, November 3-4.</a:t>
            </a:r>
          </a:p>
          <a:p>
            <a:r>
              <a:rPr lang="en-US" sz="2000" dirty="0" err="1" smtClean="0"/>
              <a:t>Siciliano</a:t>
            </a:r>
            <a:r>
              <a:rPr lang="en-US" sz="2000" dirty="0" smtClean="0"/>
              <a:t>, </a:t>
            </a:r>
            <a:r>
              <a:rPr lang="en-US" sz="2000" dirty="0" err="1" smtClean="0"/>
              <a:t>Khatib</a:t>
            </a:r>
            <a:r>
              <a:rPr lang="en-US" sz="2000" dirty="0" smtClean="0"/>
              <a:t>, Springer Handbook of Robotics, 2008.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05756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35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www.youtube.com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watch?v</a:t>
            </a:r>
            <a:r>
              <a:rPr lang="en-US" dirty="0">
                <a:hlinkClick r:id="rId2"/>
              </a:rPr>
              <a:t>=gA5bwqVN5LM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14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would I find the red ball?</a:t>
            </a:r>
          </a:p>
        </p:txBody>
      </p:sp>
    </p:spTree>
    <p:extLst>
      <p:ext uri="{BB962C8B-B14F-4D97-AF65-F5344CB8AC3E}">
        <p14:creationId xmlns:p14="http://schemas.microsoft.com/office/powerpoint/2010/main" val="257328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would I find the red ball?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if it’s moving?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7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7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Software Architectures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Principled design for software modules that control a mobile robot system.</a:t>
            </a:r>
          </a:p>
          <a:p>
            <a:endParaRPr lang="en-US" dirty="0"/>
          </a:p>
          <a:p>
            <a:r>
              <a:rPr lang="en-US" dirty="0" smtClean="0"/>
              <a:t>Advantages (Goals):</a:t>
            </a:r>
          </a:p>
          <a:p>
            <a:pPr lvl="1"/>
            <a:r>
              <a:rPr lang="en-US" dirty="0" smtClean="0"/>
              <a:t>Modularity</a:t>
            </a:r>
          </a:p>
          <a:p>
            <a:pPr lvl="2"/>
            <a:r>
              <a:rPr lang="en-US" dirty="0" smtClean="0"/>
              <a:t>code reuse and sharing</a:t>
            </a:r>
          </a:p>
          <a:p>
            <a:pPr lvl="1"/>
            <a:r>
              <a:rPr lang="en-US" dirty="0" smtClean="0"/>
              <a:t>Control localization within the architecture</a:t>
            </a:r>
          </a:p>
          <a:p>
            <a:pPr lvl="2"/>
            <a:r>
              <a:rPr lang="en-US" dirty="0" smtClean="0"/>
              <a:t>Individual component testing</a:t>
            </a:r>
          </a:p>
          <a:p>
            <a:pPr lvl="2"/>
            <a:r>
              <a:rPr lang="en-US" dirty="0" smtClean="0"/>
              <a:t>Optimization through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20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Tracking Sensors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Motion estimation of ball and robot for soccer playing using color tracking</a:t>
            </a:r>
          </a:p>
        </p:txBody>
      </p:sp>
      <p:pic>
        <p:nvPicPr>
          <p:cNvPr id="271364" name="Picture 4" descr="RobotF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5" y="2773363"/>
            <a:ext cx="4007827" cy="339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65" name="Picture 5" descr="RobotFoo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92" y="2773363"/>
            <a:ext cx="4009292" cy="339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66" name="Text Box 6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4.1.8</a:t>
            </a:r>
          </a:p>
        </p:txBody>
      </p:sp>
    </p:spTree>
    <p:extLst>
      <p:ext uri="{BB962C8B-B14F-4D97-AF65-F5344CB8AC3E}">
        <p14:creationId xmlns:p14="http://schemas.microsoft.com/office/powerpoint/2010/main" val="158491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black spots?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12900"/>
            <a:ext cx="69977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4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812800"/>
            <a:ext cx="66294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01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0"/>
            <a:ext cx="8544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55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0"/>
            <a:ext cx="854479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0" y="1866900"/>
            <a:ext cx="203200" cy="311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828800"/>
            <a:ext cx="2032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1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8895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7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1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Perception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Sensors</a:t>
            </a:r>
          </a:p>
          <a:p>
            <a:r>
              <a:rPr lang="en-US"/>
              <a:t>Uncertainty</a:t>
            </a:r>
          </a:p>
          <a:p>
            <a:r>
              <a:rPr lang="en-US"/>
              <a:t>Features</a:t>
            </a:r>
          </a:p>
        </p:txBody>
      </p:sp>
      <p:sp>
        <p:nvSpPr>
          <p:cNvPr id="115726" name="Rectangle 14"/>
          <p:cNvSpPr>
            <a:spLocks noChangeArrowheads="1"/>
          </p:cNvSpPr>
          <p:nvPr/>
        </p:nvSpPr>
        <p:spPr bwMode="auto">
          <a:xfrm>
            <a:off x="4309697" y="4179889"/>
            <a:ext cx="1465" cy="222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8" name="Rectangle 26"/>
          <p:cNvSpPr>
            <a:spLocks noChangeArrowheads="1"/>
          </p:cNvSpPr>
          <p:nvPr/>
        </p:nvSpPr>
        <p:spPr bwMode="auto">
          <a:xfrm>
            <a:off x="3411416" y="5473700"/>
            <a:ext cx="21981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4" name="Rectangle 32"/>
          <p:cNvSpPr>
            <a:spLocks noChangeArrowheads="1"/>
          </p:cNvSpPr>
          <p:nvPr/>
        </p:nvSpPr>
        <p:spPr bwMode="auto">
          <a:xfrm>
            <a:off x="4456236" y="5791201"/>
            <a:ext cx="1465" cy="222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8842340" y="0"/>
            <a:ext cx="301660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</a:t>
            </a:r>
          </a:p>
        </p:txBody>
      </p:sp>
      <p:sp>
        <p:nvSpPr>
          <p:cNvPr id="115732" name="Rectangle 20"/>
          <p:cNvSpPr>
            <a:spLocks noChangeArrowheads="1"/>
          </p:cNvSpPr>
          <p:nvPr/>
        </p:nvSpPr>
        <p:spPr bwMode="auto">
          <a:xfrm>
            <a:off x="7545267" y="4565650"/>
            <a:ext cx="20515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69" name="Rectangle 57"/>
          <p:cNvSpPr>
            <a:spLocks noChangeArrowheads="1"/>
          </p:cNvSpPr>
          <p:nvPr/>
        </p:nvSpPr>
        <p:spPr bwMode="auto">
          <a:xfrm>
            <a:off x="6418385" y="5791201"/>
            <a:ext cx="1466" cy="222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6730512" y="5473701"/>
            <a:ext cx="1774580" cy="7715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6730512" y="3862389"/>
            <a:ext cx="1774580" cy="7715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2577613" y="3862389"/>
            <a:ext cx="1773115" cy="7715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2577613" y="5473701"/>
            <a:ext cx="1773115" cy="7715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7" name="Rectangle 35"/>
          <p:cNvSpPr>
            <a:spLocks noChangeArrowheads="1"/>
          </p:cNvSpPr>
          <p:nvPr/>
        </p:nvSpPr>
        <p:spPr bwMode="auto">
          <a:xfrm>
            <a:off x="6668966" y="5405439"/>
            <a:ext cx="1774580" cy="771525"/>
          </a:xfrm>
          <a:prstGeom prst="rect">
            <a:avLst/>
          </a:prstGeom>
          <a:solidFill>
            <a:srgbClr val="3365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8" name="Rectangle 36"/>
          <p:cNvSpPr>
            <a:spLocks noChangeArrowheads="1"/>
          </p:cNvSpPr>
          <p:nvPr/>
        </p:nvSpPr>
        <p:spPr bwMode="auto">
          <a:xfrm>
            <a:off x="6668966" y="3794126"/>
            <a:ext cx="1774580" cy="771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9" name="Rectangle 37"/>
          <p:cNvSpPr>
            <a:spLocks noChangeArrowheads="1"/>
          </p:cNvSpPr>
          <p:nvPr/>
        </p:nvSpPr>
        <p:spPr bwMode="auto">
          <a:xfrm>
            <a:off x="2535116" y="3794126"/>
            <a:ext cx="1774581" cy="7715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0" name="Rectangle 38"/>
          <p:cNvSpPr>
            <a:spLocks noChangeArrowheads="1"/>
          </p:cNvSpPr>
          <p:nvPr/>
        </p:nvSpPr>
        <p:spPr bwMode="auto">
          <a:xfrm>
            <a:off x="2535116" y="5405439"/>
            <a:ext cx="1774581" cy="77152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7" name="Rectangle 45"/>
          <p:cNvSpPr>
            <a:spLocks noChangeArrowheads="1"/>
          </p:cNvSpPr>
          <p:nvPr/>
        </p:nvSpPr>
        <p:spPr bwMode="auto">
          <a:xfrm>
            <a:off x="2828193" y="5586413"/>
            <a:ext cx="11332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effectLst/>
              </a:rPr>
              <a:t>Perception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5758" name="Rectangle 46"/>
          <p:cNvSpPr>
            <a:spLocks noChangeArrowheads="1"/>
          </p:cNvSpPr>
          <p:nvPr/>
        </p:nvSpPr>
        <p:spPr bwMode="auto">
          <a:xfrm>
            <a:off x="6730512" y="5586413"/>
            <a:ext cx="1601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effectLst/>
              </a:rPr>
              <a:t>Motion Control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5759" name="Rectangle 47"/>
          <p:cNvSpPr>
            <a:spLocks noChangeArrowheads="1"/>
          </p:cNvSpPr>
          <p:nvPr/>
        </p:nvSpPr>
        <p:spPr bwMode="auto">
          <a:xfrm>
            <a:off x="7023589" y="3975100"/>
            <a:ext cx="9992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effectLst/>
              </a:rPr>
              <a:t>Cognition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5762" name="Freeform 50"/>
          <p:cNvSpPr>
            <a:spLocks/>
          </p:cNvSpPr>
          <p:nvPr/>
        </p:nvSpPr>
        <p:spPr bwMode="auto">
          <a:xfrm>
            <a:off x="4684835" y="5405439"/>
            <a:ext cx="1629508" cy="839787"/>
          </a:xfrm>
          <a:custGeom>
            <a:avLst/>
            <a:gdLst>
              <a:gd name="T0" fmla="*/ 86 w 1112"/>
              <a:gd name="T1" fmla="*/ 43 h 529"/>
              <a:gd name="T2" fmla="*/ 0 w 1112"/>
              <a:gd name="T3" fmla="*/ 71 h 529"/>
              <a:gd name="T4" fmla="*/ 15 w 1112"/>
              <a:gd name="T5" fmla="*/ 200 h 529"/>
              <a:gd name="T6" fmla="*/ 57 w 1112"/>
              <a:gd name="T7" fmla="*/ 357 h 529"/>
              <a:gd name="T8" fmla="*/ 171 w 1112"/>
              <a:gd name="T9" fmla="*/ 458 h 529"/>
              <a:gd name="T10" fmla="*/ 300 w 1112"/>
              <a:gd name="T11" fmla="*/ 529 h 529"/>
              <a:gd name="T12" fmla="*/ 513 w 1112"/>
              <a:gd name="T13" fmla="*/ 515 h 529"/>
              <a:gd name="T14" fmla="*/ 741 w 1112"/>
              <a:gd name="T15" fmla="*/ 486 h 529"/>
              <a:gd name="T16" fmla="*/ 912 w 1112"/>
              <a:gd name="T17" fmla="*/ 443 h 529"/>
              <a:gd name="T18" fmla="*/ 1055 w 1112"/>
              <a:gd name="T19" fmla="*/ 386 h 529"/>
              <a:gd name="T20" fmla="*/ 1097 w 1112"/>
              <a:gd name="T21" fmla="*/ 315 h 529"/>
              <a:gd name="T22" fmla="*/ 1112 w 1112"/>
              <a:gd name="T23" fmla="*/ 243 h 529"/>
              <a:gd name="T24" fmla="*/ 1112 w 1112"/>
              <a:gd name="T25" fmla="*/ 157 h 529"/>
              <a:gd name="T26" fmla="*/ 1112 w 1112"/>
              <a:gd name="T27" fmla="*/ 86 h 529"/>
              <a:gd name="T28" fmla="*/ 1083 w 1112"/>
              <a:gd name="T29" fmla="*/ 29 h 529"/>
              <a:gd name="T30" fmla="*/ 1026 w 1112"/>
              <a:gd name="T31" fmla="*/ 0 h 529"/>
              <a:gd name="T32" fmla="*/ 912 w 1112"/>
              <a:gd name="T33" fmla="*/ 14 h 529"/>
              <a:gd name="T34" fmla="*/ 784 w 1112"/>
              <a:gd name="T35" fmla="*/ 43 h 529"/>
              <a:gd name="T36" fmla="*/ 641 w 1112"/>
              <a:gd name="T37" fmla="*/ 29 h 529"/>
              <a:gd name="T38" fmla="*/ 513 w 1112"/>
              <a:gd name="T39" fmla="*/ 14 h 529"/>
              <a:gd name="T40" fmla="*/ 371 w 1112"/>
              <a:gd name="T41" fmla="*/ 14 h 529"/>
              <a:gd name="T42" fmla="*/ 228 w 1112"/>
              <a:gd name="T43" fmla="*/ 14 h 529"/>
              <a:gd name="T44" fmla="*/ 200 w 1112"/>
              <a:gd name="T45" fmla="*/ 29 h 529"/>
              <a:gd name="T46" fmla="*/ 171 w 1112"/>
              <a:gd name="T47" fmla="*/ 43 h 529"/>
              <a:gd name="T48" fmla="*/ 86 w 1112"/>
              <a:gd name="T49" fmla="*/ 43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12" h="529">
                <a:moveTo>
                  <a:pt x="86" y="43"/>
                </a:moveTo>
                <a:lnTo>
                  <a:pt x="0" y="71"/>
                </a:lnTo>
                <a:lnTo>
                  <a:pt x="15" y="200"/>
                </a:lnTo>
                <a:lnTo>
                  <a:pt x="57" y="357"/>
                </a:lnTo>
                <a:lnTo>
                  <a:pt x="171" y="458"/>
                </a:lnTo>
                <a:lnTo>
                  <a:pt x="300" y="529"/>
                </a:lnTo>
                <a:lnTo>
                  <a:pt x="513" y="515"/>
                </a:lnTo>
                <a:lnTo>
                  <a:pt x="741" y="486"/>
                </a:lnTo>
                <a:lnTo>
                  <a:pt x="912" y="443"/>
                </a:lnTo>
                <a:lnTo>
                  <a:pt x="1055" y="386"/>
                </a:lnTo>
                <a:lnTo>
                  <a:pt x="1097" y="315"/>
                </a:lnTo>
                <a:lnTo>
                  <a:pt x="1112" y="243"/>
                </a:lnTo>
                <a:lnTo>
                  <a:pt x="1112" y="157"/>
                </a:lnTo>
                <a:lnTo>
                  <a:pt x="1112" y="86"/>
                </a:lnTo>
                <a:lnTo>
                  <a:pt x="1083" y="29"/>
                </a:lnTo>
                <a:lnTo>
                  <a:pt x="1026" y="0"/>
                </a:lnTo>
                <a:lnTo>
                  <a:pt x="912" y="14"/>
                </a:lnTo>
                <a:lnTo>
                  <a:pt x="784" y="43"/>
                </a:lnTo>
                <a:lnTo>
                  <a:pt x="641" y="29"/>
                </a:lnTo>
                <a:lnTo>
                  <a:pt x="513" y="14"/>
                </a:lnTo>
                <a:lnTo>
                  <a:pt x="371" y="14"/>
                </a:lnTo>
                <a:lnTo>
                  <a:pt x="228" y="14"/>
                </a:lnTo>
                <a:lnTo>
                  <a:pt x="200" y="29"/>
                </a:lnTo>
                <a:lnTo>
                  <a:pt x="171" y="43"/>
                </a:lnTo>
                <a:lnTo>
                  <a:pt x="86" y="4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63" name="Rectangle 51"/>
          <p:cNvSpPr>
            <a:spLocks noChangeArrowheads="1"/>
          </p:cNvSpPr>
          <p:nvPr/>
        </p:nvSpPr>
        <p:spPr bwMode="auto">
          <a:xfrm>
            <a:off x="4935416" y="5518150"/>
            <a:ext cx="10377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effectLst/>
              </a:rPr>
              <a:t>Real World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5764" name="Rectangle 52"/>
          <p:cNvSpPr>
            <a:spLocks noChangeArrowheads="1"/>
          </p:cNvSpPr>
          <p:nvPr/>
        </p:nvSpPr>
        <p:spPr bwMode="auto">
          <a:xfrm>
            <a:off x="4851889" y="5745164"/>
            <a:ext cx="12182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effectLst/>
              </a:rPr>
              <a:t>Environment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5765" name="Rectangle 53"/>
          <p:cNvSpPr>
            <a:spLocks noChangeArrowheads="1"/>
          </p:cNvSpPr>
          <p:nvPr/>
        </p:nvSpPr>
        <p:spPr bwMode="auto">
          <a:xfrm>
            <a:off x="2744666" y="3975100"/>
            <a:ext cx="12291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effectLst/>
              </a:rPr>
              <a:t>Localization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5773" name="Line 61"/>
          <p:cNvSpPr>
            <a:spLocks noChangeShapeType="1"/>
          </p:cNvSpPr>
          <p:nvPr/>
        </p:nvSpPr>
        <p:spPr bwMode="auto">
          <a:xfrm flipV="1">
            <a:off x="3446585" y="45720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74" name="Line 62"/>
          <p:cNvSpPr>
            <a:spLocks noChangeShapeType="1"/>
          </p:cNvSpPr>
          <p:nvPr/>
        </p:nvSpPr>
        <p:spPr bwMode="auto">
          <a:xfrm>
            <a:off x="4360985" y="4152900"/>
            <a:ext cx="232116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75" name="Line 63"/>
          <p:cNvSpPr>
            <a:spLocks noChangeShapeType="1"/>
          </p:cNvSpPr>
          <p:nvPr/>
        </p:nvSpPr>
        <p:spPr bwMode="auto">
          <a:xfrm flipH="1">
            <a:off x="6260123" y="5791200"/>
            <a:ext cx="42203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76" name="Line 64"/>
          <p:cNvSpPr>
            <a:spLocks noChangeShapeType="1"/>
          </p:cNvSpPr>
          <p:nvPr/>
        </p:nvSpPr>
        <p:spPr bwMode="auto">
          <a:xfrm flipH="1">
            <a:off x="4360985" y="5791200"/>
            <a:ext cx="35169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77" name="Line 65"/>
          <p:cNvSpPr>
            <a:spLocks noChangeShapeType="1"/>
          </p:cNvSpPr>
          <p:nvPr/>
        </p:nvSpPr>
        <p:spPr bwMode="auto">
          <a:xfrm>
            <a:off x="7596554" y="45720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61" name="Rectangle 49"/>
          <p:cNvSpPr>
            <a:spLocks noChangeArrowheads="1"/>
          </p:cNvSpPr>
          <p:nvPr/>
        </p:nvSpPr>
        <p:spPr bwMode="auto">
          <a:xfrm>
            <a:off x="7404589" y="4814889"/>
            <a:ext cx="385396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  <a:effectLst/>
              </a:rPr>
              <a:t>Path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5752" name="Rectangle 40"/>
          <p:cNvSpPr>
            <a:spLocks noChangeArrowheads="1"/>
          </p:cNvSpPr>
          <p:nvPr/>
        </p:nvSpPr>
        <p:spPr bwMode="auto">
          <a:xfrm>
            <a:off x="2639159" y="4770439"/>
            <a:ext cx="1664819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  <a:effectLst/>
              </a:rPr>
              <a:t>Environment Model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5753" name="Rectangle 41"/>
          <p:cNvSpPr>
            <a:spLocks noChangeArrowheads="1"/>
          </p:cNvSpPr>
          <p:nvPr/>
        </p:nvSpPr>
        <p:spPr bwMode="auto">
          <a:xfrm>
            <a:off x="3015762" y="4973639"/>
            <a:ext cx="864577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  <a:effectLst/>
              </a:rPr>
              <a:t>Local Map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5755" name="Rectangle 43"/>
          <p:cNvSpPr>
            <a:spLocks noChangeArrowheads="1"/>
          </p:cNvSpPr>
          <p:nvPr/>
        </p:nvSpPr>
        <p:spPr bwMode="auto">
          <a:xfrm>
            <a:off x="5081954" y="3930651"/>
            <a:ext cx="849923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  <a:effectLst/>
              </a:rPr>
              <a:t>"Position" 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5756" name="Rectangle 44"/>
          <p:cNvSpPr>
            <a:spLocks noChangeArrowheads="1"/>
          </p:cNvSpPr>
          <p:nvPr/>
        </p:nvSpPr>
        <p:spPr bwMode="auto">
          <a:xfrm>
            <a:off x="5040923" y="4133851"/>
            <a:ext cx="958362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  <a:effectLst/>
              </a:rPr>
              <a:t>Global Map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5995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Vision-based Sensors: Hardware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CCD (</a:t>
            </a:r>
            <a:r>
              <a:rPr lang="en-US" i="1" dirty="0"/>
              <a:t>light-sensitive, discharging capacitors of 5 to 25 micron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Charge-coupled device, 1969 at AT&amp;T Bell Labs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CMOS (</a:t>
            </a:r>
            <a:r>
              <a:rPr lang="en-US" i="1" dirty="0"/>
              <a:t>Complementary Metal Oxide Semiconductor technology</a:t>
            </a:r>
            <a:r>
              <a:rPr lang="en-US" dirty="0" smtClean="0"/>
              <a:t>) sensor</a:t>
            </a:r>
          </a:p>
          <a:p>
            <a:pPr lvl="1"/>
            <a:r>
              <a:rPr lang="en-US" dirty="0" smtClean="0"/>
              <a:t>Active pixel sensor</a:t>
            </a:r>
          </a:p>
          <a:p>
            <a:pPr lvl="1"/>
            <a:r>
              <a:rPr lang="en-US" dirty="0" smtClean="0"/>
              <a:t>Cheaper, lower power, traditionally lower quality</a:t>
            </a:r>
            <a:endParaRPr lang="en-US" dirty="0"/>
          </a:p>
        </p:txBody>
      </p:sp>
      <p:pic>
        <p:nvPicPr>
          <p:cNvPr id="264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2426677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667000"/>
            <a:ext cx="3614615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74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Blob (color) </a:t>
            </a:r>
            <a:r>
              <a:rPr lang="en-US" dirty="0" smtClean="0"/>
              <a:t>detection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Edge Detection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en.wikipedia.org</a:t>
            </a:r>
            <a:r>
              <a:rPr lang="en-US" dirty="0">
                <a:hlinkClick r:id="rId2"/>
              </a:rPr>
              <a:t>/wiki/</a:t>
            </a:r>
            <a:r>
              <a:rPr lang="en-US" dirty="0" err="1">
                <a:hlinkClick r:id="rId2"/>
              </a:rPr>
              <a:t>Edge_detection</a:t>
            </a:r>
            <a:endParaRPr lang="en-US" dirty="0" smtClean="0"/>
          </a:p>
          <a:p>
            <a:r>
              <a:rPr lang="en-US" dirty="0" smtClean="0"/>
              <a:t>SIFT (Scale Invariant </a:t>
            </a:r>
            <a:r>
              <a:rPr lang="en-US" dirty="0"/>
              <a:t>Feature Transform) </a:t>
            </a:r>
            <a:r>
              <a:rPr lang="en-US" dirty="0" smtClean="0"/>
              <a:t>features </a:t>
            </a: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err="1">
                <a:hlinkClick r:id="rId3"/>
              </a:rPr>
              <a:t>www.aishack.in</a:t>
            </a:r>
            <a:r>
              <a:rPr lang="en-US" dirty="0">
                <a:hlinkClick r:id="rId3"/>
              </a:rPr>
              <a:t>/2010/05/sift-scale-invariant-feature-transform/</a:t>
            </a:r>
            <a:endParaRPr lang="en-US" dirty="0" smtClean="0"/>
          </a:p>
          <a:p>
            <a:r>
              <a:rPr lang="en-US" dirty="0" smtClean="0"/>
              <a:t>Deep Learning</a:t>
            </a:r>
          </a:p>
          <a:p>
            <a:pPr lvl="1"/>
            <a:r>
              <a:rPr lang="en-US" dirty="0">
                <a:hlinkClick r:id="rId4"/>
              </a:rPr>
              <a:t>http://deep.host22.com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http://deeplearning.net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93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Reactive Architecture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137410"/>
          </a:xfrm>
        </p:spPr>
        <p:txBody>
          <a:bodyPr>
            <a:normAutofit/>
          </a:bodyPr>
          <a:lstStyle/>
          <a:p>
            <a:r>
              <a:rPr lang="en-US" i="1" dirty="0" smtClean="0"/>
              <a:t>Actions </a:t>
            </a:r>
            <a:r>
              <a:rPr lang="en-US" dirty="0"/>
              <a:t>are directly triggered by </a:t>
            </a:r>
            <a:r>
              <a:rPr lang="en-US" i="1" dirty="0" smtClean="0"/>
              <a:t>Sensors</a:t>
            </a:r>
            <a:endParaRPr lang="en-US" i="1" dirty="0"/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no </a:t>
            </a:r>
            <a:r>
              <a:rPr lang="en-US" dirty="0">
                <a:solidFill>
                  <a:srgbClr val="3366FF"/>
                </a:solidFill>
              </a:rPr>
              <a:t>representations </a:t>
            </a:r>
            <a:r>
              <a:rPr lang="en-US" dirty="0"/>
              <a:t>of the environment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predefined</a:t>
            </a:r>
            <a:r>
              <a:rPr lang="en-US" dirty="0"/>
              <a:t>, fixed response to a situation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fast</a:t>
            </a:r>
            <a:r>
              <a:rPr lang="en-US" dirty="0" smtClean="0"/>
              <a:t> </a:t>
            </a:r>
            <a:r>
              <a:rPr lang="en-US" dirty="0"/>
              <a:t>response to changes in the environment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644033"/>
            <a:ext cx="46863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444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 from Focus (1)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6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1428750"/>
            <a:ext cx="7174523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6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8" y="5029201"/>
            <a:ext cx="196215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6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69" y="5029201"/>
            <a:ext cx="1477108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6247" name="Text Box 7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4.1.8</a:t>
            </a:r>
          </a:p>
        </p:txBody>
      </p:sp>
    </p:spTree>
    <p:extLst>
      <p:ext uri="{BB962C8B-B14F-4D97-AF65-F5344CB8AC3E}">
        <p14:creationId xmlns:p14="http://schemas.microsoft.com/office/powerpoint/2010/main" val="2377954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69" y="2286000"/>
            <a:ext cx="4994031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Stereo Vision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000" dirty="0"/>
              <a:t>Idealized camera geometry for stereo vision</a:t>
            </a:r>
          </a:p>
          <a:p>
            <a:pPr lvl="1"/>
            <a:r>
              <a:rPr lang="en-US" sz="2000" dirty="0"/>
              <a:t>Disparity between two images -&gt; Computing of depth</a:t>
            </a:r>
          </a:p>
          <a:p>
            <a:pPr lvl="1"/>
            <a:r>
              <a:rPr lang="en-US" sz="2000" dirty="0"/>
              <a:t>From the figure it can be seen that</a:t>
            </a:r>
          </a:p>
          <a:p>
            <a:endParaRPr lang="en-US" dirty="0"/>
          </a:p>
        </p:txBody>
      </p:sp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4.1.8</a:t>
            </a:r>
          </a:p>
        </p:txBody>
      </p:sp>
      <p:pic>
        <p:nvPicPr>
          <p:cNvPr id="276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2819401"/>
            <a:ext cx="3552092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64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3810000"/>
            <a:ext cx="1362808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648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8" y="5029201"/>
            <a:ext cx="421151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649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5943601"/>
            <a:ext cx="138918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27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Stereo Vision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031" y="1219200"/>
            <a:ext cx="8370277" cy="4876800"/>
          </a:xfrm>
        </p:spPr>
        <p:txBody>
          <a:bodyPr>
            <a:normAutofit fontScale="85000" lnSpcReduction="20000"/>
          </a:bodyPr>
          <a:lstStyle/>
          <a:p>
            <a:pPr marL="800100" lvl="1" indent="-419100">
              <a:buFont typeface="Wingdings" charset="0"/>
              <a:buNone/>
            </a:pPr>
            <a:endParaRPr lang="en-US" sz="2000" dirty="0"/>
          </a:p>
          <a:p>
            <a:pPr marL="457200" indent="-457200">
              <a:buSzTx/>
              <a:buFont typeface="Monotype Sorts" charset="0"/>
              <a:buAutoNum type="arabicPeriod"/>
            </a:pPr>
            <a:r>
              <a:rPr lang="en-US" dirty="0"/>
              <a:t>Distance is inversely proportional to disparity</a:t>
            </a:r>
          </a:p>
          <a:p>
            <a:pPr marL="800100" lvl="1" indent="-419100"/>
            <a:r>
              <a:rPr lang="en-US" dirty="0"/>
              <a:t>closer objects can be measured more accurately </a:t>
            </a:r>
          </a:p>
          <a:p>
            <a:pPr marL="457200" indent="-457200">
              <a:buSzTx/>
              <a:buFont typeface="Monotype Sorts" charset="0"/>
              <a:buAutoNum type="arabicPeriod"/>
            </a:pPr>
            <a:r>
              <a:rPr lang="en-US" dirty="0"/>
              <a:t>Disparity is proportional to </a:t>
            </a:r>
            <a:r>
              <a:rPr lang="en-US" dirty="0" smtClean="0"/>
              <a:t>b, horizontal distance between lenses</a:t>
            </a:r>
            <a:endParaRPr lang="en-US" dirty="0"/>
          </a:p>
          <a:p>
            <a:pPr marL="800100" lvl="1" indent="-419100"/>
            <a:r>
              <a:rPr lang="en-US" dirty="0"/>
              <a:t>For a given disparity error, the accuracy of the depth estimate increases with increasing baseline b.</a:t>
            </a:r>
          </a:p>
          <a:p>
            <a:pPr marL="800100" lvl="1" indent="-419100"/>
            <a:r>
              <a:rPr lang="en-US" dirty="0"/>
              <a:t>However, as b is increased, some objects may appear in one camera, but not in the other.</a:t>
            </a:r>
          </a:p>
          <a:p>
            <a:pPr marL="457200" indent="-457200">
              <a:buSzTx/>
              <a:buFont typeface="Monotype Sorts" charset="0"/>
              <a:buAutoNum type="arabicPeriod"/>
            </a:pPr>
            <a:r>
              <a:rPr lang="en-US" dirty="0"/>
              <a:t>A point visible from both cameras produces a conjugate pair. </a:t>
            </a:r>
          </a:p>
          <a:p>
            <a:pPr marL="800100" lvl="1" indent="-419100"/>
            <a:r>
              <a:rPr lang="en-US" dirty="0"/>
              <a:t>Conjugate pairs lie on </a:t>
            </a:r>
            <a:r>
              <a:rPr lang="en-US" dirty="0" err="1"/>
              <a:t>epipolar</a:t>
            </a:r>
            <a:r>
              <a:rPr lang="en-US" dirty="0"/>
              <a:t> line (parallel to the x-axis for the arrangement in the figure above)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4.1.8</a:t>
            </a:r>
          </a:p>
        </p:txBody>
      </p:sp>
    </p:spTree>
    <p:extLst>
      <p:ext uri="{BB962C8B-B14F-4D97-AF65-F5344CB8AC3E}">
        <p14:creationId xmlns:p14="http://schemas.microsoft.com/office/powerpoint/2010/main" val="3882492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Stereo Vision Example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47244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Extracting depth information from a stereo image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a1 and a2: left and right image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b1 and b2: vertical edge filtered </a:t>
            </a:r>
            <a:br>
              <a:rPr lang="en-US" dirty="0"/>
            </a:br>
            <a:r>
              <a:rPr lang="en-US" dirty="0"/>
              <a:t>left and right image; </a:t>
            </a:r>
            <a:br>
              <a:rPr lang="en-US" dirty="0"/>
            </a:br>
            <a:r>
              <a:rPr lang="en-US" dirty="0"/>
              <a:t>filter = [1 2 4 -2 -10 -2 4 2 1]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c: confidence image: </a:t>
            </a:r>
            <a:br>
              <a:rPr lang="en-US" dirty="0"/>
            </a:br>
            <a:r>
              <a:rPr lang="en-US" dirty="0"/>
              <a:t>bright = high confidence </a:t>
            </a:r>
            <a:r>
              <a:rPr lang="en-US" sz="1600" dirty="0"/>
              <a:t>(good texture)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d: depth image: </a:t>
            </a:r>
            <a:br>
              <a:rPr lang="en-US" dirty="0"/>
            </a:br>
            <a:r>
              <a:rPr lang="en-US" dirty="0"/>
              <a:t>bright = close; dark = </a:t>
            </a:r>
            <a:r>
              <a:rPr lang="en-US" dirty="0" smtClean="0"/>
              <a:t>far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Artificial example: a bunch of </a:t>
            </a:r>
            <a:r>
              <a:rPr lang="en-US" dirty="0" err="1" smtClean="0">
                <a:solidFill>
                  <a:srgbClr val="FF0000"/>
                </a:solidFill>
              </a:rPr>
              <a:t>fenceposts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0581" name="Text Box 5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4.1.8</a:t>
            </a:r>
          </a:p>
        </p:txBody>
      </p:sp>
      <p:graphicFrame>
        <p:nvGraphicFramePr>
          <p:cNvPr id="280582" name="Object 6"/>
          <p:cNvGraphicFramePr>
            <a:graphicFrameLocks noChangeAspect="1"/>
          </p:cNvGraphicFramePr>
          <p:nvPr/>
        </p:nvGraphicFramePr>
        <p:xfrm>
          <a:off x="4840166" y="1752600"/>
          <a:ext cx="4397619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3" imgW="4885714" imgH="5315692" progId="Paint.Picture">
                  <p:embed/>
                </p:oleObj>
              </mc:Choice>
              <mc:Fallback>
                <p:oleObj name="Bitmap Image" r:id="rId3" imgW="4885714" imgH="531569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166" y="1752600"/>
                        <a:ext cx="4397619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218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Adaptive Human-Motion Tracking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4.1.8</a:t>
            </a:r>
          </a:p>
        </p:txBody>
      </p:sp>
      <p:pic>
        <p:nvPicPr>
          <p:cNvPr id="283654" name="CMU-EPFL_Tracking_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8" y="1276350"/>
            <a:ext cx="64008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949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80" fill="hold"/>
                                        <p:tgtEl>
                                          <p:spTgt spid="2836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365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3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836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654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67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Sensors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Proprioceptive sensors </a:t>
            </a:r>
          </a:p>
          <a:p>
            <a:pPr lvl="1"/>
            <a:r>
              <a:rPr lang="en-US"/>
              <a:t>measure values internally to the system (robot), </a:t>
            </a:r>
          </a:p>
          <a:p>
            <a:pPr lvl="1"/>
            <a:r>
              <a:rPr lang="en-US"/>
              <a:t>e.g. motor speed, wheel load, heading of the robot, battery status </a:t>
            </a:r>
          </a:p>
          <a:p>
            <a:r>
              <a:rPr lang="en-US"/>
              <a:t>Exteroceptive sensors </a:t>
            </a:r>
          </a:p>
          <a:p>
            <a:pPr lvl="1"/>
            <a:r>
              <a:rPr lang="en-US"/>
              <a:t>information from the robots environment</a:t>
            </a:r>
          </a:p>
          <a:p>
            <a:pPr lvl="1"/>
            <a:r>
              <a:rPr lang="en-US"/>
              <a:t>distances to objects, intensity of the ambient light, unique features.</a:t>
            </a:r>
          </a:p>
          <a:p>
            <a:r>
              <a:rPr lang="en-US"/>
              <a:t>Passive sensors </a:t>
            </a:r>
          </a:p>
          <a:p>
            <a:pPr lvl="1"/>
            <a:r>
              <a:rPr lang="en-US"/>
              <a:t>energy coming for the environment </a:t>
            </a:r>
          </a:p>
          <a:p>
            <a:r>
              <a:rPr lang="en-US"/>
              <a:t>Active sensors </a:t>
            </a:r>
          </a:p>
          <a:p>
            <a:pPr lvl="1"/>
            <a:r>
              <a:rPr lang="en-US"/>
              <a:t>emit their proper energy and measure the reaction </a:t>
            </a:r>
          </a:p>
          <a:p>
            <a:pPr lvl="1"/>
            <a:r>
              <a:rPr lang="en-US"/>
              <a:t>better performance, but some influence on envrionment 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4.1.1</a:t>
            </a:r>
          </a:p>
        </p:txBody>
      </p:sp>
    </p:spTree>
    <p:extLst>
      <p:ext uri="{BB962C8B-B14F-4D97-AF65-F5344CB8AC3E}">
        <p14:creationId xmlns:p14="http://schemas.microsoft.com/office/powerpoint/2010/main" val="1374978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Classification (1)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4.1.1</a:t>
            </a:r>
          </a:p>
        </p:txBody>
      </p:sp>
      <p:grpSp>
        <p:nvGrpSpPr>
          <p:cNvPr id="190474" name="Group 10"/>
          <p:cNvGrpSpPr>
            <a:grpSpLocks/>
          </p:cNvGrpSpPr>
          <p:nvPr/>
        </p:nvGrpSpPr>
        <p:grpSpPr bwMode="auto">
          <a:xfrm>
            <a:off x="422031" y="1295401"/>
            <a:ext cx="8299938" cy="5019675"/>
            <a:chOff x="-144" y="672"/>
            <a:chExt cx="6534" cy="3648"/>
          </a:xfrm>
        </p:grpSpPr>
        <p:pic>
          <p:nvPicPr>
            <p:cNvPr id="190472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" y="672"/>
              <a:ext cx="6534" cy="3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9047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" y="4080"/>
              <a:ext cx="542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9265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Classification (2)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4.1.1</a:t>
            </a:r>
          </a:p>
        </p:txBody>
      </p:sp>
      <p:grpSp>
        <p:nvGrpSpPr>
          <p:cNvPr id="191499" name="Group 11"/>
          <p:cNvGrpSpPr>
            <a:grpSpLocks/>
          </p:cNvGrpSpPr>
          <p:nvPr/>
        </p:nvGrpSpPr>
        <p:grpSpPr bwMode="auto">
          <a:xfrm>
            <a:off x="422031" y="1219201"/>
            <a:ext cx="8229600" cy="5351463"/>
            <a:chOff x="-96" y="816"/>
            <a:chExt cx="6528" cy="3918"/>
          </a:xfrm>
        </p:grpSpPr>
        <p:pic>
          <p:nvPicPr>
            <p:cNvPr id="191498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" y="1356"/>
              <a:ext cx="6522" cy="3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9149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" y="816"/>
              <a:ext cx="6528" cy="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483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92" y="3173413"/>
            <a:ext cx="2321169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554" y="4097338"/>
            <a:ext cx="2461846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25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Characterizing Sensor Performance (1)</a:t>
            </a:r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Monotype Sorts" charset="0"/>
              <a:buNone/>
            </a:pPr>
            <a:r>
              <a:rPr lang="en-US" i="1" dirty="0">
                <a:solidFill>
                  <a:schemeClr val="folHlink"/>
                </a:solidFill>
              </a:rPr>
              <a:t>Measurement in real world environment is error prone</a:t>
            </a:r>
          </a:p>
          <a:p>
            <a:r>
              <a:rPr lang="en-US" dirty="0"/>
              <a:t>Basic sensor response ratings</a:t>
            </a:r>
          </a:p>
          <a:p>
            <a:pPr lvl="1"/>
            <a:r>
              <a:rPr lang="en-US" dirty="0"/>
              <a:t>Dynamic range</a:t>
            </a:r>
          </a:p>
          <a:p>
            <a:pPr lvl="2"/>
            <a:r>
              <a:rPr lang="en-US" dirty="0"/>
              <a:t>ratio between lower and upper limits, usually in decibels (dB, power)</a:t>
            </a:r>
          </a:p>
          <a:p>
            <a:pPr lvl="2"/>
            <a:r>
              <a:rPr lang="en-US" dirty="0"/>
              <a:t>e.g. power measurement from 1 </a:t>
            </a:r>
            <a:r>
              <a:rPr lang="en-US" dirty="0" err="1"/>
              <a:t>Milliwatt</a:t>
            </a:r>
            <a:r>
              <a:rPr lang="en-US" dirty="0"/>
              <a:t> to 20 Watts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e.g. voltage measurement from 1 Millivolt to 20 Volt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i="0" dirty="0"/>
              <a:t>20 instead of 10 because square of voltage is equal to </a:t>
            </a:r>
            <a:r>
              <a:rPr lang="en-US" i="0" dirty="0" smtClean="0"/>
              <a:t>power</a:t>
            </a:r>
            <a:endParaRPr lang="en-US" i="0" dirty="0"/>
          </a:p>
          <a:p>
            <a:pPr lvl="1"/>
            <a:endParaRPr lang="en-US" dirty="0"/>
          </a:p>
          <a:p>
            <a:pPr lvl="1"/>
            <a:r>
              <a:rPr lang="en-US" dirty="0"/>
              <a:t>Range</a:t>
            </a:r>
          </a:p>
          <a:p>
            <a:pPr lvl="2"/>
            <a:r>
              <a:rPr lang="en-US" dirty="0"/>
              <a:t>upper limit</a:t>
            </a:r>
          </a:p>
        </p:txBody>
      </p:sp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4.1.2</a:t>
            </a:r>
          </a:p>
        </p:txBody>
      </p:sp>
    </p:spTree>
    <p:extLst>
      <p:ext uri="{BB962C8B-B14F-4D97-AF65-F5344CB8AC3E}">
        <p14:creationId xmlns:p14="http://schemas.microsoft.com/office/powerpoint/2010/main" val="227568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a Reactive Robot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Knowledge </a:t>
            </a:r>
            <a:r>
              <a:rPr lang="en-US" sz="2400" dirty="0"/>
              <a:t>of the world is limited by the range of </a:t>
            </a:r>
            <a:r>
              <a:rPr lang="en-US" sz="2400" dirty="0" smtClean="0"/>
              <a:t>its sensors</a:t>
            </a:r>
            <a:endParaRPr lang="en-US" sz="2400" dirty="0"/>
          </a:p>
          <a:p>
            <a:r>
              <a:rPr lang="en-US" sz="2400" dirty="0" smtClean="0"/>
              <a:t>Unable </a:t>
            </a:r>
            <a:r>
              <a:rPr lang="en-US" sz="2400" dirty="0"/>
              <a:t>to </a:t>
            </a:r>
            <a:r>
              <a:rPr lang="en-US" sz="2400" dirty="0" smtClean="0"/>
              <a:t>count (</a:t>
            </a:r>
            <a:r>
              <a:rPr lang="en-US" sz="2400" dirty="0" smtClean="0">
                <a:solidFill>
                  <a:srgbClr val="FF0000"/>
                </a:solidFill>
              </a:rPr>
              <a:t>how could you get around this</a:t>
            </a:r>
            <a:r>
              <a:rPr lang="en-US" sz="2400" dirty="0" smtClean="0"/>
              <a:t>?)</a:t>
            </a:r>
            <a:endParaRPr lang="en-US" sz="2400" dirty="0"/>
          </a:p>
          <a:p>
            <a:r>
              <a:rPr lang="en-US" sz="2400" dirty="0" smtClean="0"/>
              <a:t>Unable </a:t>
            </a:r>
            <a:r>
              <a:rPr lang="en-US" sz="2400" dirty="0"/>
              <a:t>to recover from actions which fail silently</a:t>
            </a:r>
          </a:p>
          <a:p>
            <a:r>
              <a:rPr lang="en-US" sz="2400" dirty="0" smtClean="0"/>
              <a:t>Can not “undo” an incorrect action</a:t>
            </a:r>
          </a:p>
          <a:p>
            <a:r>
              <a:rPr lang="en-US" sz="2400" dirty="0" smtClean="0"/>
              <a:t>Not possible to “plan ahead”</a:t>
            </a:r>
          </a:p>
          <a:p>
            <a:r>
              <a:rPr lang="en-US" sz="2400" dirty="0" smtClean="0"/>
              <a:t>Can not coordinate with other robots in a reasonable way</a:t>
            </a:r>
          </a:p>
          <a:p>
            <a:r>
              <a:rPr lang="en-US" sz="2400" dirty="0" smtClean="0"/>
              <a:t>many </a:t>
            </a:r>
            <a:r>
              <a:rPr lang="en-US" sz="2400" dirty="0"/>
              <a:t>others ...</a:t>
            </a:r>
          </a:p>
        </p:txBody>
      </p:sp>
    </p:spTree>
    <p:extLst>
      <p:ext uri="{BB962C8B-B14F-4D97-AF65-F5344CB8AC3E}">
        <p14:creationId xmlns:p14="http://schemas.microsoft.com/office/powerpoint/2010/main" val="377672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Characterizing Sensor Performance (2)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Basic sensor response ratings (cont.)</a:t>
            </a:r>
          </a:p>
          <a:p>
            <a:pPr lvl="1"/>
            <a:r>
              <a:rPr lang="en-US" dirty="0"/>
              <a:t>Resolution</a:t>
            </a:r>
          </a:p>
          <a:p>
            <a:pPr lvl="2"/>
            <a:r>
              <a:rPr lang="en-US" dirty="0"/>
              <a:t>minimum difference between two values</a:t>
            </a:r>
          </a:p>
          <a:p>
            <a:pPr lvl="2"/>
            <a:r>
              <a:rPr lang="en-US" dirty="0"/>
              <a:t>usually: lower limit of dynamic range = resolution</a:t>
            </a:r>
          </a:p>
          <a:p>
            <a:pPr lvl="2"/>
            <a:r>
              <a:rPr lang="en-US" dirty="0"/>
              <a:t>for digital sensors it is usually the </a:t>
            </a:r>
            <a:r>
              <a:rPr lang="en-US" dirty="0" smtClean="0"/>
              <a:t>analog-to-digital conversion</a:t>
            </a:r>
            <a:endParaRPr lang="en-US" dirty="0"/>
          </a:p>
          <a:p>
            <a:pPr lvl="3"/>
            <a:r>
              <a:rPr lang="en-US" dirty="0"/>
              <a:t>e.g.  5V / 255 (8 bit)</a:t>
            </a:r>
          </a:p>
          <a:p>
            <a:pPr lvl="1"/>
            <a:r>
              <a:rPr lang="en-US" dirty="0"/>
              <a:t>Linearity</a:t>
            </a:r>
          </a:p>
          <a:p>
            <a:pPr lvl="2"/>
            <a:r>
              <a:rPr lang="en-US" dirty="0"/>
              <a:t>variation of output signal as function of the input signal</a:t>
            </a:r>
          </a:p>
          <a:p>
            <a:pPr lvl="2"/>
            <a:r>
              <a:rPr lang="en-US" dirty="0"/>
              <a:t>linearity is less important when signal is after treated with a computer</a:t>
            </a:r>
          </a:p>
          <a:p>
            <a:pPr lvl="1"/>
            <a:r>
              <a:rPr lang="en-US" dirty="0"/>
              <a:t>Bandwidth or Frequency</a:t>
            </a:r>
          </a:p>
          <a:p>
            <a:pPr lvl="2"/>
            <a:r>
              <a:rPr lang="en-US" dirty="0"/>
              <a:t>the speed with which a sensor can provide a stream of readings</a:t>
            </a:r>
          </a:p>
          <a:p>
            <a:pPr lvl="2"/>
            <a:r>
              <a:rPr lang="en-US" dirty="0"/>
              <a:t>usually there is an upper limit depending on the sensor and the sampling rate</a:t>
            </a:r>
          </a:p>
          <a:p>
            <a:pPr lvl="2"/>
            <a:r>
              <a:rPr lang="en-US" dirty="0"/>
              <a:t>Lower limit is also possible, e.g. acceleration sensor</a:t>
            </a:r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4.1.2</a:t>
            </a:r>
          </a:p>
        </p:txBody>
      </p:sp>
    </p:spTree>
    <p:extLst>
      <p:ext uri="{BB962C8B-B14F-4D97-AF65-F5344CB8AC3E}">
        <p14:creationId xmlns:p14="http://schemas.microsoft.com/office/powerpoint/2010/main" val="342786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Deliberative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Organized </a:t>
            </a:r>
            <a:r>
              <a:rPr lang="en-US" sz="2400" dirty="0"/>
              <a:t>by decomposing the required system functionality into </a:t>
            </a:r>
            <a:r>
              <a:rPr lang="en-US" sz="2400" dirty="0">
                <a:solidFill>
                  <a:srgbClr val="3366FF"/>
                </a:solidFill>
              </a:rPr>
              <a:t>concurrent modules </a:t>
            </a:r>
            <a:r>
              <a:rPr lang="en-US" sz="2400" dirty="0"/>
              <a:t>or </a:t>
            </a:r>
            <a:r>
              <a:rPr lang="en-US" sz="2400" dirty="0" smtClean="0"/>
              <a:t>components.</a:t>
            </a:r>
          </a:p>
          <a:p>
            <a:pPr lvl="1"/>
            <a:r>
              <a:rPr lang="en-US" sz="2000" dirty="0" smtClean="0"/>
              <a:t>Map building</a:t>
            </a:r>
          </a:p>
          <a:p>
            <a:pPr lvl="1"/>
            <a:r>
              <a:rPr lang="en-US" sz="2000" dirty="0" smtClean="0"/>
              <a:t>Path planning</a:t>
            </a:r>
          </a:p>
          <a:p>
            <a:pPr lvl="1"/>
            <a:r>
              <a:rPr lang="en-US" sz="2000" dirty="0" smtClean="0"/>
              <a:t>Navigation</a:t>
            </a:r>
          </a:p>
          <a:p>
            <a:pPr lvl="1"/>
            <a:r>
              <a:rPr lang="en-US" sz="2000" dirty="0" smtClean="0"/>
              <a:t>…</a:t>
            </a:r>
            <a:endParaRPr lang="en-US" sz="2400" dirty="0" smtClean="0"/>
          </a:p>
          <a:p>
            <a:r>
              <a:rPr lang="en-US" sz="2400" dirty="0" smtClean="0"/>
              <a:t>Problems:</a:t>
            </a:r>
          </a:p>
          <a:p>
            <a:pPr lvl="1"/>
            <a:r>
              <a:rPr lang="en-US" sz="2000" dirty="0"/>
              <a:t>overall </a:t>
            </a:r>
            <a:r>
              <a:rPr lang="en-US" sz="2000" dirty="0">
                <a:solidFill>
                  <a:srgbClr val="3366FF"/>
                </a:solidFill>
              </a:rPr>
              <a:t>complexity</a:t>
            </a:r>
            <a:r>
              <a:rPr lang="en-US" sz="2000" dirty="0"/>
              <a:t> of the system may grow </a:t>
            </a:r>
          </a:p>
          <a:p>
            <a:pPr lvl="1"/>
            <a:r>
              <a:rPr lang="en-US" sz="2000" dirty="0"/>
              <a:t>hard to offer real-time guarantees on </a:t>
            </a:r>
            <a:r>
              <a:rPr lang="en-US" sz="2000" dirty="0" smtClean="0"/>
              <a:t>performance:</a:t>
            </a:r>
          </a:p>
          <a:p>
            <a:pPr lvl="2"/>
            <a:r>
              <a:rPr lang="en-US" sz="2000" dirty="0" smtClean="0"/>
              <a:t>solving </a:t>
            </a:r>
            <a:r>
              <a:rPr lang="en-US" sz="2000" dirty="0"/>
              <a:t>any given problem takes </a:t>
            </a:r>
            <a:r>
              <a:rPr lang="en-US" sz="2000" dirty="0">
                <a:solidFill>
                  <a:srgbClr val="3366FF"/>
                </a:solidFill>
              </a:rPr>
              <a:t>longer</a:t>
            </a:r>
            <a:r>
              <a:rPr lang="en-US" sz="2000" dirty="0"/>
              <a:t> than an equivalent reactive implementation</a:t>
            </a:r>
          </a:p>
          <a:p>
            <a:pPr lvl="2"/>
            <a:r>
              <a:rPr lang="en-US" sz="2000" dirty="0"/>
              <a:t>solving different problems takes </a:t>
            </a:r>
            <a:r>
              <a:rPr lang="en-US" sz="2000" dirty="0">
                <a:solidFill>
                  <a:srgbClr val="3366FF"/>
                </a:solidFill>
              </a:rPr>
              <a:t>different amounts </a:t>
            </a:r>
            <a:r>
              <a:rPr lang="en-US" sz="2000" dirty="0"/>
              <a:t>of </a:t>
            </a:r>
            <a:r>
              <a:rPr lang="en-US" sz="2000" dirty="0" smtClean="0"/>
              <a:t>time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44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Architecture Decomposition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Decomposition </a:t>
            </a:r>
            <a:r>
              <a:rPr lang="en-US" dirty="0"/>
              <a:t>allows us to modularize our control system based on different axes: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3366FF"/>
                </a:solidFill>
              </a:rPr>
              <a:t>Temporal</a:t>
            </a:r>
            <a:r>
              <a:rPr lang="en-US" dirty="0" smtClean="0"/>
              <a:t> </a:t>
            </a:r>
            <a:r>
              <a:rPr lang="en-US" dirty="0"/>
              <a:t>Decomposition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acilitates </a:t>
            </a:r>
            <a:r>
              <a:rPr lang="en-US" dirty="0"/>
              <a:t>varying degrees of real-time processes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Control</a:t>
            </a:r>
            <a:r>
              <a:rPr lang="en-US" dirty="0" smtClean="0"/>
              <a:t> </a:t>
            </a:r>
            <a:r>
              <a:rPr lang="en-US" dirty="0"/>
              <a:t>Decomposition</a:t>
            </a:r>
          </a:p>
          <a:p>
            <a:pPr lvl="1"/>
            <a:r>
              <a:rPr lang="en-US" dirty="0" smtClean="0"/>
              <a:t>Defines </a:t>
            </a:r>
            <a:r>
              <a:rPr lang="en-US" dirty="0"/>
              <a:t>how modules should interact: serial or parallel?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3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Temporal </a:t>
            </a:r>
            <a:r>
              <a:rPr lang="en-US" dirty="0" smtClean="0"/>
              <a:t>Decomposition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4632960"/>
          </a:xfrm>
        </p:spPr>
        <p:txBody>
          <a:bodyPr/>
          <a:lstStyle/>
          <a:p>
            <a:r>
              <a:rPr lang="en-US" dirty="0" smtClean="0"/>
              <a:t>Distinguishes between processes that have varying real-time and non-real-time demands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2667000" cy="253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1800" y="2667000"/>
            <a:ext cx="18288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i="1" dirty="0" smtClean="0"/>
              <a:t>Long response time</a:t>
            </a:r>
          </a:p>
          <a:p>
            <a:r>
              <a:rPr lang="en-US" sz="1400" i="1" dirty="0" smtClean="0"/>
              <a:t>Global context</a:t>
            </a:r>
            <a:endParaRPr 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6096000"/>
            <a:ext cx="18288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i="1" dirty="0" smtClean="0"/>
              <a:t>Short response time</a:t>
            </a:r>
          </a:p>
          <a:p>
            <a:r>
              <a:rPr lang="en-US" sz="1400" i="1" dirty="0" smtClean="0"/>
              <a:t>Local context</a:t>
            </a:r>
            <a:endParaRPr lang="en-US" sz="1400" i="1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2514600" y="2928610"/>
            <a:ext cx="457200" cy="3479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3"/>
            <a:endCxn id="1026" idx="2"/>
          </p:cNvCxnSpPr>
          <p:nvPr/>
        </p:nvCxnSpPr>
        <p:spPr>
          <a:xfrm flipV="1">
            <a:off x="2057400" y="5887770"/>
            <a:ext cx="419100" cy="469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114800" y="3581400"/>
            <a:ext cx="4876800" cy="30777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“Any </a:t>
            </a:r>
            <a:r>
              <a:rPr lang="en-US" dirty="0"/>
              <a:t>failure to meet a </a:t>
            </a:r>
            <a:r>
              <a:rPr lang="en-US" i="1" dirty="0"/>
              <a:t>hard real-time </a:t>
            </a:r>
            <a:r>
              <a:rPr lang="en-US" dirty="0"/>
              <a:t>constraint simply means that the system is broken. The severity of the outcome when something is </a:t>
            </a:r>
            <a:r>
              <a:rPr lang="en-US" dirty="0" smtClean="0"/>
              <a:t>labeled ‘broken’ </a:t>
            </a:r>
            <a:r>
              <a:rPr lang="en-US" dirty="0"/>
              <a:t>isn't material to the definition</a:t>
            </a:r>
            <a:r>
              <a:rPr lang="en-US" dirty="0" smtClean="0"/>
              <a:t>.”</a:t>
            </a:r>
          </a:p>
          <a:p>
            <a:r>
              <a:rPr lang="en-US" sz="1600" i="1" dirty="0" err="1" smtClean="0"/>
              <a:t>Stackoverflow.com</a:t>
            </a:r>
            <a:endParaRPr lang="en-US" sz="1600" i="1" dirty="0" smtClean="0"/>
          </a:p>
          <a:p>
            <a:endParaRPr lang="en-US" i="1" dirty="0"/>
          </a:p>
          <a:p>
            <a:r>
              <a:rPr lang="en-US" i="1" dirty="0" smtClean="0"/>
              <a:t>Firm:</a:t>
            </a:r>
            <a:r>
              <a:rPr lang="en-US" dirty="0" smtClean="0"/>
              <a:t> missing is tolerable, but may degrade performance. Usefulness of result is zero after deadline</a:t>
            </a:r>
            <a:r>
              <a:rPr lang="en-US" i="1" dirty="0" smtClean="0"/>
              <a:t>.</a:t>
            </a:r>
          </a:p>
          <a:p>
            <a:r>
              <a:rPr lang="en-US" i="1" dirty="0" smtClean="0"/>
              <a:t>Soft: </a:t>
            </a:r>
            <a:r>
              <a:rPr lang="en-US" dirty="0" smtClean="0"/>
              <a:t>Usefulness of result degrades after deadline</a:t>
            </a:r>
            <a:endParaRPr lang="en-US" dirty="0"/>
          </a:p>
          <a:p>
            <a:r>
              <a:rPr lang="en-US" sz="1600" dirty="0" err="1" smtClean="0"/>
              <a:t>Wikipedia.org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606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Temporal </a:t>
            </a:r>
            <a:r>
              <a:rPr lang="en-US" dirty="0" smtClean="0"/>
              <a:t>Decomposition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28692"/>
            <a:ext cx="3393081" cy="199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5334000"/>
            <a:ext cx="2827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Watchdog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676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4620</TotalTime>
  <Words>1716</Words>
  <Application>Microsoft Macintosh PowerPoint</Application>
  <PresentationFormat>On-screen Show (4:3)</PresentationFormat>
  <Paragraphs>297</Paragraphs>
  <Slides>50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Bitmap Image</vt:lpstr>
      <vt:lpstr>PowerPoint Presentation</vt:lpstr>
      <vt:lpstr>PowerPoint Presentation</vt:lpstr>
      <vt:lpstr>Robot Software Architectures</vt:lpstr>
      <vt:lpstr>1) Reactive Architecture</vt:lpstr>
      <vt:lpstr>Limitations of a Reactive Robot</vt:lpstr>
      <vt:lpstr>2) Deliberative Architectures</vt:lpstr>
      <vt:lpstr>Aside: Architecture Decomposition</vt:lpstr>
      <vt:lpstr>Temporal Decomposition</vt:lpstr>
      <vt:lpstr>Temporal Decomposition</vt:lpstr>
      <vt:lpstr>Control Decomposition</vt:lpstr>
      <vt:lpstr>Example</vt:lpstr>
      <vt:lpstr>3) Subsumption Architecture</vt:lpstr>
      <vt:lpstr>Rodney Brooks</vt:lpstr>
      <vt:lpstr>Robot Components</vt:lpstr>
      <vt:lpstr>The Robot GRACE</vt:lpstr>
      <vt:lpstr>EGO Architecture for the Sony QRIO</vt:lpstr>
      <vt:lpstr>PowerPoint Presentation</vt:lpstr>
      <vt:lpstr>Behavior Selection</vt:lpstr>
      <vt:lpstr>Designing a Robotics Architecture</vt:lpstr>
      <vt:lpstr>Designing a Robotics Architecture</vt:lpstr>
      <vt:lpstr>Designing a Robotics Architecture</vt:lpstr>
      <vt:lpstr>Designing a Robotics Architecture</vt:lpstr>
      <vt:lpstr>Designing a Robotics Architecture</vt:lpstr>
      <vt:lpstr>References</vt:lpstr>
      <vt:lpstr>PowerPoint Presentation</vt:lpstr>
      <vt:lpstr>Intermission</vt:lpstr>
      <vt:lpstr>Simple Vision</vt:lpstr>
      <vt:lpstr>Simple Vision</vt:lpstr>
      <vt:lpstr>PowerPoint Presentation</vt:lpstr>
      <vt:lpstr>Color Tracking Sensors</vt:lpstr>
      <vt:lpstr>How many black spots?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Perception</vt:lpstr>
      <vt:lpstr>Vision-based Sensors: Hardware</vt:lpstr>
      <vt:lpstr>PowerPoint Presentation</vt:lpstr>
      <vt:lpstr>Depth from Focus (1)</vt:lpstr>
      <vt:lpstr>Stereo Vision</vt:lpstr>
      <vt:lpstr>Stereo Vision</vt:lpstr>
      <vt:lpstr>Stereo Vision Example</vt:lpstr>
      <vt:lpstr>Adaptive Human-Motion Tracking</vt:lpstr>
      <vt:lpstr>PowerPoint Presentation</vt:lpstr>
      <vt:lpstr>Classification of Sensors</vt:lpstr>
      <vt:lpstr>General Classification (1)</vt:lpstr>
      <vt:lpstr>General Classification (2)</vt:lpstr>
      <vt:lpstr>Characterizing Sensor Performance (1)</vt:lpstr>
      <vt:lpstr>Characterizing Sensor Performance (2)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CptS: Introduction to Robotics</dc:title>
  <dc:creator>Matthew Taylor</dc:creator>
  <cp:lastModifiedBy>Matthew Taylor</cp:lastModifiedBy>
  <cp:revision>195</cp:revision>
  <dcterms:created xsi:type="dcterms:W3CDTF">2006-08-16T00:00:00Z</dcterms:created>
  <dcterms:modified xsi:type="dcterms:W3CDTF">2014-09-02T20:13:05Z</dcterms:modified>
</cp:coreProperties>
</file>