
<file path=[Content_Types].xml><?xml version="1.0" encoding="utf-8"?>
<Types xmlns="http://schemas.openxmlformats.org/package/2006/content-types">
  <Default Extension="jpg" ContentType="image/jpeg"/>
  <Default Extension="bmp" ContentType="image/bmp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97" r:id="rId2"/>
    <p:sldId id="336" r:id="rId3"/>
    <p:sldId id="337" r:id="rId4"/>
    <p:sldId id="317" r:id="rId5"/>
    <p:sldId id="371" r:id="rId6"/>
    <p:sldId id="320" r:id="rId7"/>
    <p:sldId id="321" r:id="rId8"/>
    <p:sldId id="368" r:id="rId9"/>
    <p:sldId id="370" r:id="rId10"/>
    <p:sldId id="322" r:id="rId11"/>
    <p:sldId id="323" r:id="rId12"/>
    <p:sldId id="324" r:id="rId13"/>
    <p:sldId id="325" r:id="rId14"/>
    <p:sldId id="326" r:id="rId15"/>
    <p:sldId id="327" r:id="rId16"/>
    <p:sldId id="377" r:id="rId17"/>
    <p:sldId id="373" r:id="rId18"/>
    <p:sldId id="372" r:id="rId19"/>
    <p:sldId id="328" r:id="rId20"/>
    <p:sldId id="329" r:id="rId21"/>
    <p:sldId id="374" r:id="rId22"/>
    <p:sldId id="330" r:id="rId23"/>
    <p:sldId id="331" r:id="rId24"/>
    <p:sldId id="332" r:id="rId25"/>
    <p:sldId id="333" r:id="rId26"/>
    <p:sldId id="334" r:id="rId27"/>
    <p:sldId id="338" r:id="rId28"/>
    <p:sldId id="339" r:id="rId29"/>
    <p:sldId id="340" r:id="rId30"/>
    <p:sldId id="341" r:id="rId31"/>
    <p:sldId id="342" r:id="rId32"/>
    <p:sldId id="367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75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33" autoAdjust="0"/>
  </p:normalViewPr>
  <p:slideViewPr>
    <p:cSldViewPr>
      <p:cViewPr varScale="1">
        <p:scale>
          <a:sx n="101" d="100"/>
          <a:sy n="101" d="100"/>
        </p:scale>
        <p:origin x="-1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Relationship Id="rId3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B26A7-A4BB-4FC7-B9A4-651736ADF8CB}" type="datetimeFigureOut">
              <a:rPr lang="en-US" smtClean="0"/>
              <a:t>9/5/14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B72A3-7CAD-4E54-9CCB-4B395CB6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9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e.g. calibration of a laser sensor or of the distortion cause by the optic of a camera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e.g. Hue instability of camera, black level noise of camera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0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cRTNvWcx9Oo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c8ty9mog-I" TargetMode="External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3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NC1F0TwJ_Q8" TargetMode="Externa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mp"/><Relationship Id="rId4" Type="http://schemas.openxmlformats.org/officeDocument/2006/relationships/image" Target="../media/image46.bmp"/><Relationship Id="rId5" Type="http://schemas.openxmlformats.org/officeDocument/2006/relationships/oleObject" Target="../embeddings/oleObject7.bin"/><Relationship Id="rId6" Type="http://schemas.openxmlformats.org/officeDocument/2006/relationships/image" Target="../media/image43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44.wmf"/><Relationship Id="rId9" Type="http://schemas.openxmlformats.org/officeDocument/2006/relationships/image" Target="../media/image4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48.wmf"/><Relationship Id="rId6" Type="http://schemas.openxmlformats.org/officeDocument/2006/relationships/image" Target="../media/image5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cRTNvWcx9Oo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9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77" y="5638801"/>
            <a:ext cx="2813538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In Situ</a:t>
            </a:r>
            <a:r>
              <a:rPr lang="en-US"/>
              <a:t> Sensor Performance (1)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Sensitivity</a:t>
            </a:r>
            <a:endParaRPr lang="en-US" dirty="0">
              <a:solidFill>
                <a:srgbClr val="3366FF"/>
              </a:solidFill>
            </a:endParaRPr>
          </a:p>
          <a:p>
            <a:pPr lvl="1"/>
            <a:r>
              <a:rPr lang="en-US" dirty="0"/>
              <a:t>ratio of output change to input change</a:t>
            </a:r>
          </a:p>
          <a:p>
            <a:pPr lvl="1"/>
            <a:r>
              <a:rPr lang="en-US" dirty="0"/>
              <a:t>however, in real world environment, the sensor has very often high sensitivity to other environmental changes, e.g. illumination</a:t>
            </a:r>
          </a:p>
          <a:p>
            <a:r>
              <a:rPr lang="en-US" dirty="0">
                <a:solidFill>
                  <a:srgbClr val="3366FF"/>
                </a:solidFill>
              </a:rPr>
              <a:t>Cross-sensitivity</a:t>
            </a:r>
          </a:p>
          <a:p>
            <a:pPr lvl="1"/>
            <a:r>
              <a:rPr lang="en-US" dirty="0"/>
              <a:t>sensitivity to environmental parameters that are orthogonal to the target </a:t>
            </a:r>
            <a:r>
              <a:rPr lang="en-US" dirty="0" smtClean="0"/>
              <a:t>parameters (e.g., compass responding to building materials)</a:t>
            </a:r>
            <a:endParaRPr lang="en-US" dirty="0"/>
          </a:p>
          <a:p>
            <a:r>
              <a:rPr lang="en-US" dirty="0">
                <a:solidFill>
                  <a:srgbClr val="3366FF"/>
                </a:solidFill>
              </a:rPr>
              <a:t>Error / Accuracy</a:t>
            </a:r>
          </a:p>
          <a:p>
            <a:pPr lvl="1"/>
            <a:r>
              <a:rPr lang="en-US" dirty="0"/>
              <a:t>difference between the sensor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output and the true value</a:t>
            </a:r>
          </a:p>
          <a:p>
            <a:pPr lvl="1"/>
            <a:endParaRPr lang="en-US" dirty="0"/>
          </a:p>
          <a:p>
            <a:pPr>
              <a:buFont typeface="Monotype Sorts" charset="0"/>
              <a:buNone/>
            </a:pPr>
            <a:r>
              <a:rPr lang="en-US" sz="2000" b="1" i="1" dirty="0"/>
              <a:t>								m = measured value</a:t>
            </a:r>
          </a:p>
          <a:p>
            <a:pPr>
              <a:buFont typeface="Monotype Sorts" charset="0"/>
              <a:buNone/>
            </a:pPr>
            <a:r>
              <a:rPr lang="en-US" sz="2000" b="1" i="1" dirty="0"/>
              <a:t>								v = true value</a:t>
            </a:r>
          </a:p>
        </p:txBody>
      </p:sp>
      <p:grpSp>
        <p:nvGrpSpPr>
          <p:cNvPr id="194565" name="Group 5"/>
          <p:cNvGrpSpPr>
            <a:grpSpLocks/>
          </p:cNvGrpSpPr>
          <p:nvPr/>
        </p:nvGrpSpPr>
        <p:grpSpPr bwMode="auto">
          <a:xfrm>
            <a:off x="4783015" y="5257800"/>
            <a:ext cx="1559169" cy="685800"/>
            <a:chOff x="3264" y="3312"/>
            <a:chExt cx="1064" cy="432"/>
          </a:xfrm>
        </p:grpSpPr>
        <p:sp>
          <p:nvSpPr>
            <p:cNvPr id="194566" name="Oval 6"/>
            <p:cNvSpPr>
              <a:spLocks noChangeArrowheads="1"/>
            </p:cNvSpPr>
            <p:nvPr/>
          </p:nvSpPr>
          <p:spPr bwMode="auto">
            <a:xfrm>
              <a:off x="3264" y="3552"/>
              <a:ext cx="528" cy="19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67" name="Text Box 7"/>
            <p:cNvSpPr txBox="1">
              <a:spLocks noChangeArrowheads="1"/>
            </p:cNvSpPr>
            <p:nvPr/>
          </p:nvSpPr>
          <p:spPr bwMode="auto">
            <a:xfrm>
              <a:off x="3840" y="3312"/>
              <a:ext cx="48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0">
                  <a:solidFill>
                    <a:schemeClr val="accent2"/>
                  </a:solidFill>
                  <a:effectLst/>
                </a:rPr>
                <a:t>error</a:t>
              </a: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94568" name="Line 8"/>
            <p:cNvSpPr>
              <a:spLocks noChangeShapeType="1"/>
            </p:cNvSpPr>
            <p:nvPr/>
          </p:nvSpPr>
          <p:spPr bwMode="auto">
            <a:xfrm flipV="1">
              <a:off x="3600" y="3456"/>
              <a:ext cx="240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4.1.2</a:t>
            </a:r>
          </a:p>
        </p:txBody>
      </p:sp>
    </p:spTree>
    <p:extLst>
      <p:ext uri="{BB962C8B-B14F-4D97-AF65-F5344CB8AC3E}">
        <p14:creationId xmlns:p14="http://schemas.microsoft.com/office/powerpoint/2010/main" val="134919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In Situ</a:t>
            </a:r>
            <a:r>
              <a:rPr lang="en-US"/>
              <a:t> Sensor Performance (2)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Monotype Sorts" charset="0"/>
              <a:buNone/>
            </a:pPr>
            <a:r>
              <a:rPr lang="en-US" sz="2000" dirty="0">
                <a:solidFill>
                  <a:srgbClr val="000000"/>
                </a:solidFill>
              </a:rPr>
              <a:t>Characteristics that are especially relevant for real world environments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/>
              <a:t>Systematic error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deterministic errors</a:t>
            </a:r>
          </a:p>
          <a:p>
            <a:pPr lvl="1"/>
            <a:r>
              <a:rPr lang="en-US" dirty="0"/>
              <a:t>caused by factors that can (in theory) be modeled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prediction</a:t>
            </a:r>
          </a:p>
          <a:p>
            <a:r>
              <a:rPr lang="en-US" dirty="0" smtClean="0"/>
              <a:t>Random </a:t>
            </a:r>
            <a:r>
              <a:rPr lang="en-US" dirty="0"/>
              <a:t>error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non-deterministic</a:t>
            </a:r>
          </a:p>
          <a:p>
            <a:pPr lvl="1"/>
            <a:r>
              <a:rPr lang="en-US" dirty="0"/>
              <a:t>no prediction possible</a:t>
            </a:r>
          </a:p>
          <a:p>
            <a:pPr lvl="1"/>
            <a:r>
              <a:rPr lang="en-US" dirty="0"/>
              <a:t>however, they can be described probabilistically </a:t>
            </a:r>
          </a:p>
          <a:p>
            <a:r>
              <a:rPr lang="en-US" dirty="0" smtClean="0"/>
              <a:t>Precision</a:t>
            </a:r>
            <a:endParaRPr lang="en-US" dirty="0"/>
          </a:p>
          <a:p>
            <a:pPr lvl="1"/>
            <a:r>
              <a:rPr lang="en-US" i="0" dirty="0"/>
              <a:t>reproducibility</a:t>
            </a:r>
            <a:r>
              <a:rPr lang="en-US" dirty="0"/>
              <a:t> of sensor results</a:t>
            </a:r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91200"/>
            <a:ext cx="239150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4.1.2</a:t>
            </a:r>
          </a:p>
        </p:txBody>
      </p:sp>
    </p:spTree>
    <p:extLst>
      <p:ext uri="{BB962C8B-B14F-4D97-AF65-F5344CB8AC3E}">
        <p14:creationId xmlns:p14="http://schemas.microsoft.com/office/powerpoint/2010/main" val="407016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Characterizing Error: </a:t>
            </a:r>
            <a:r>
              <a:rPr lang="en-US" dirty="0" smtClean="0"/>
              <a:t>Challenges </a:t>
            </a:r>
            <a:r>
              <a:rPr lang="en-US" dirty="0"/>
              <a:t>in Mobile Robotics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Mobile </a:t>
            </a:r>
            <a:r>
              <a:rPr lang="en-US" dirty="0" smtClean="0"/>
              <a:t>Robot: perceive</a:t>
            </a:r>
            <a:r>
              <a:rPr lang="en-US" dirty="0"/>
              <a:t>, analyze and interpret </a:t>
            </a:r>
            <a:r>
              <a:rPr lang="en-US" dirty="0" smtClean="0"/>
              <a:t>state </a:t>
            </a:r>
          </a:p>
          <a:p>
            <a:endParaRPr lang="en-US" dirty="0"/>
          </a:p>
          <a:p>
            <a:r>
              <a:rPr lang="en-US" dirty="0"/>
              <a:t>Measurements </a:t>
            </a:r>
            <a:r>
              <a:rPr lang="en-US" dirty="0" smtClean="0"/>
              <a:t>are </a:t>
            </a:r>
            <a:r>
              <a:rPr lang="en-US" dirty="0"/>
              <a:t>dynamically changing and error </a:t>
            </a:r>
            <a:r>
              <a:rPr lang="en-US" dirty="0" smtClean="0"/>
              <a:t>prone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Examples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changing illuminations</a:t>
            </a:r>
          </a:p>
          <a:p>
            <a:pPr lvl="1"/>
            <a:r>
              <a:rPr lang="en-US" dirty="0"/>
              <a:t>specular reflections</a:t>
            </a:r>
          </a:p>
          <a:p>
            <a:pPr lvl="1"/>
            <a:r>
              <a:rPr lang="en-US" dirty="0"/>
              <a:t>light or sound absorbing surfaces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cross-sensitivity of robot sensor to robot pose and robot-environment dynamics</a:t>
            </a:r>
          </a:p>
          <a:p>
            <a:pPr lvl="2"/>
            <a:r>
              <a:rPr lang="en-US" sz="2800" dirty="0"/>
              <a:t>rarely possible to model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</a:t>
            </a:r>
            <a:r>
              <a:rPr lang="en-US" sz="2800" dirty="0"/>
              <a:t>appear as random errors</a:t>
            </a:r>
          </a:p>
          <a:p>
            <a:pPr lvl="2"/>
            <a:r>
              <a:rPr lang="en-US" sz="2800" dirty="0"/>
              <a:t>systematic errors and random errors </a:t>
            </a:r>
            <a:r>
              <a:rPr lang="en-US" sz="2800" dirty="0" smtClean="0"/>
              <a:t>may be </a:t>
            </a:r>
            <a:r>
              <a:rPr lang="en-US" sz="2800" dirty="0"/>
              <a:t>well defined in controlled </a:t>
            </a:r>
            <a:r>
              <a:rPr lang="en-US" sz="2800" dirty="0" smtClean="0"/>
              <a:t>environment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4.1.2</a:t>
            </a:r>
          </a:p>
        </p:txBody>
      </p:sp>
    </p:spTree>
    <p:extLst>
      <p:ext uri="{BB962C8B-B14F-4D97-AF65-F5344CB8AC3E}">
        <p14:creationId xmlns:p14="http://schemas.microsoft.com/office/powerpoint/2010/main" val="94165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Multi-Modal Error </a:t>
            </a:r>
            <a:r>
              <a:rPr lang="en-US" dirty="0" smtClean="0"/>
              <a:t>Distributions</a:t>
            </a:r>
            <a:endParaRPr lang="en-US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Behavior of sensors modeled by probability distribution (random errors)</a:t>
            </a:r>
          </a:p>
          <a:p>
            <a:pPr lvl="1"/>
            <a:r>
              <a:rPr lang="en-US" dirty="0"/>
              <a:t>usually very little knowledge about </a:t>
            </a:r>
            <a:r>
              <a:rPr lang="en-US" dirty="0" smtClean="0"/>
              <a:t>causes </a:t>
            </a:r>
            <a:r>
              <a:rPr lang="en-US" dirty="0"/>
              <a:t>of random errors</a:t>
            </a:r>
          </a:p>
          <a:p>
            <a:pPr lvl="1"/>
            <a:r>
              <a:rPr lang="en-US" dirty="0"/>
              <a:t>often probability distribution is </a:t>
            </a:r>
            <a:r>
              <a:rPr lang="en-US" dirty="0">
                <a:solidFill>
                  <a:srgbClr val="3366FF"/>
                </a:solidFill>
              </a:rPr>
              <a:t>assumed</a:t>
            </a:r>
            <a:r>
              <a:rPr lang="en-US" dirty="0"/>
              <a:t> to be symmetric or even Gaussian</a:t>
            </a:r>
          </a:p>
          <a:p>
            <a:pPr lvl="1"/>
            <a:r>
              <a:rPr lang="en-US" dirty="0"/>
              <a:t>however, </a:t>
            </a:r>
            <a:r>
              <a:rPr lang="en-US" dirty="0" smtClean="0"/>
              <a:t>may be very wrong….</a:t>
            </a:r>
            <a:endParaRPr lang="en-US" dirty="0"/>
          </a:p>
          <a:p>
            <a:pPr lvl="2"/>
            <a:r>
              <a:rPr lang="en-US" sz="2800" dirty="0" smtClean="0">
                <a:solidFill>
                  <a:srgbClr val="3366FF"/>
                </a:solidFill>
              </a:rPr>
              <a:t>Sonar</a:t>
            </a:r>
            <a:r>
              <a:rPr lang="en-US" sz="2800" dirty="0" smtClean="0"/>
              <a:t> </a:t>
            </a:r>
            <a:r>
              <a:rPr lang="en-US" sz="2800" dirty="0"/>
              <a:t>(ultrasonic) sensor might overestimate the distance in real environment and is therefore not symmetric</a:t>
            </a:r>
          </a:p>
          <a:p>
            <a:pPr lvl="2"/>
            <a:r>
              <a:rPr lang="en-US" sz="2800" dirty="0" smtClean="0"/>
              <a:t>Sonar </a:t>
            </a:r>
            <a:r>
              <a:rPr lang="en-US" sz="2800" dirty="0"/>
              <a:t>sensor might be best modeled by two modes:</a:t>
            </a:r>
            <a:br>
              <a:rPr lang="en-US" sz="2800" dirty="0"/>
            </a:br>
            <a:r>
              <a:rPr lang="en-US" sz="2800" dirty="0" smtClean="0"/>
              <a:t>1. the </a:t>
            </a:r>
            <a:r>
              <a:rPr lang="en-US" sz="2800" dirty="0"/>
              <a:t>case that the signal returns directly</a:t>
            </a:r>
            <a:br>
              <a:rPr lang="en-US" sz="2800" dirty="0"/>
            </a:br>
            <a:r>
              <a:rPr lang="en-US" sz="2800" dirty="0" smtClean="0"/>
              <a:t>2. the </a:t>
            </a:r>
            <a:r>
              <a:rPr lang="en-US" sz="2800" dirty="0"/>
              <a:t>case that the signals returns after multi-path </a:t>
            </a:r>
            <a:r>
              <a:rPr lang="en-US" sz="2800" dirty="0" smtClean="0"/>
              <a:t>reflections</a:t>
            </a:r>
            <a:endParaRPr lang="en-US" sz="2800" dirty="0"/>
          </a:p>
          <a:p>
            <a:pPr lvl="2"/>
            <a:r>
              <a:rPr lang="en-US" sz="2800" dirty="0">
                <a:solidFill>
                  <a:srgbClr val="3366FF"/>
                </a:solidFill>
              </a:rPr>
              <a:t>Stereo vision </a:t>
            </a:r>
            <a:r>
              <a:rPr lang="en-US" sz="2800" dirty="0"/>
              <a:t>system </a:t>
            </a:r>
            <a:r>
              <a:rPr lang="en-US" sz="2800" dirty="0">
                <a:solidFill>
                  <a:srgbClr val="000000"/>
                </a:solidFill>
              </a:rPr>
              <a:t>might correlate to images incorrectly, thus </a:t>
            </a:r>
            <a:r>
              <a:rPr lang="en-US" sz="2800" dirty="0"/>
              <a:t>causing results that make no sense at </a:t>
            </a:r>
            <a:r>
              <a:rPr lang="en-US" sz="2800" dirty="0" smtClean="0"/>
              <a:t>all… </a:t>
            </a:r>
            <a:endParaRPr lang="en-US" sz="2800" dirty="0"/>
          </a:p>
          <a:p>
            <a:pPr lvl="3"/>
            <a:endParaRPr lang="en-US" dirty="0"/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4.1.2</a:t>
            </a:r>
          </a:p>
        </p:txBody>
      </p:sp>
    </p:spTree>
    <p:extLst>
      <p:ext uri="{BB962C8B-B14F-4D97-AF65-F5344CB8AC3E}">
        <p14:creationId xmlns:p14="http://schemas.microsoft.com/office/powerpoint/2010/main" val="370497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Wheel / Motor Encoders (1)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sz="2800" dirty="0"/>
              <a:t>measure </a:t>
            </a:r>
            <a:r>
              <a:rPr lang="en-US" sz="2800" dirty="0">
                <a:solidFill>
                  <a:srgbClr val="3366FF"/>
                </a:solidFill>
              </a:rPr>
              <a:t>position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3366FF"/>
                </a:solidFill>
              </a:rPr>
              <a:t>speed</a:t>
            </a:r>
            <a:r>
              <a:rPr lang="en-US" sz="2800" dirty="0"/>
              <a:t> of the wheels </a:t>
            </a:r>
            <a:endParaRPr lang="en-US" sz="2800" dirty="0" smtClean="0"/>
          </a:p>
          <a:p>
            <a:r>
              <a:rPr lang="en-US" sz="2800" dirty="0" smtClean="0"/>
              <a:t>Integrate wheel </a:t>
            </a:r>
            <a:r>
              <a:rPr lang="en-US" sz="2800" dirty="0"/>
              <a:t>movements </a:t>
            </a:r>
            <a:r>
              <a:rPr lang="en-US" sz="2800" dirty="0" smtClean="0"/>
              <a:t>to </a:t>
            </a:r>
            <a:r>
              <a:rPr lang="en-US" sz="2800" dirty="0"/>
              <a:t>get an estimate of </a:t>
            </a:r>
            <a:r>
              <a:rPr lang="en-US" sz="2800" dirty="0" smtClean="0"/>
              <a:t>robots </a:t>
            </a:r>
            <a:r>
              <a:rPr lang="en-US" sz="2800" dirty="0"/>
              <a:t>position 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</a:t>
            </a:r>
            <a:r>
              <a:rPr lang="en-US" sz="2800" dirty="0" err="1"/>
              <a:t>odometry</a:t>
            </a:r>
            <a:r>
              <a:rPr lang="en-US" sz="2800" dirty="0"/>
              <a:t> </a:t>
            </a:r>
          </a:p>
          <a:p>
            <a:r>
              <a:rPr lang="en-US" sz="2800" dirty="0"/>
              <a:t>optical encoders are proprioceptive sensors</a:t>
            </a:r>
          </a:p>
          <a:p>
            <a:pPr lvl="1"/>
            <a:r>
              <a:rPr lang="en-US" dirty="0" smtClean="0"/>
              <a:t>position </a:t>
            </a:r>
            <a:r>
              <a:rPr lang="en-US" dirty="0"/>
              <a:t>estimation in relation to a fixed reference frame is only valuable for short </a:t>
            </a:r>
            <a:r>
              <a:rPr lang="en-US" dirty="0" smtClean="0"/>
              <a:t>movements</a:t>
            </a:r>
            <a:endParaRPr lang="en-US" dirty="0"/>
          </a:p>
          <a:p>
            <a:r>
              <a:rPr lang="en-US" sz="2800" dirty="0"/>
              <a:t>typical resolutions: 2000 increments per revolution. </a:t>
            </a:r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4.1.3</a:t>
            </a:r>
          </a:p>
        </p:txBody>
      </p:sp>
    </p:spTree>
    <p:extLst>
      <p:ext uri="{BB962C8B-B14F-4D97-AF65-F5344CB8AC3E}">
        <p14:creationId xmlns:p14="http://schemas.microsoft.com/office/powerpoint/2010/main" val="322029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Wheel / Motor Encoders</a:t>
            </a:r>
            <a:r>
              <a:rPr lang="en-US" dirty="0"/>
              <a:t> (2)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4.1.3</a:t>
            </a:r>
          </a:p>
        </p:txBody>
      </p:sp>
      <p:pic>
        <p:nvPicPr>
          <p:cNvPr id="2" name="Picture 1" descr="82f98d1a4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2540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Wheel / Motor Encoders (2)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4.1.3</a:t>
            </a:r>
          </a:p>
        </p:txBody>
      </p:sp>
      <p:pic>
        <p:nvPicPr>
          <p:cNvPr id="2" name="Picture 1" descr="82f98d1a4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2540000" cy="1968500"/>
          </a:xfrm>
          <a:prstGeom prst="rect">
            <a:avLst/>
          </a:prstGeom>
        </p:spPr>
      </p:pic>
      <p:pic>
        <p:nvPicPr>
          <p:cNvPr id="4" name="Picture 3" descr="220px-Encoder_disc_(3-Bit_binary)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60" y="2840719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 / Motor Encoders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4.1.3</a:t>
            </a:r>
          </a:p>
        </p:txBody>
      </p:sp>
      <p:pic>
        <p:nvPicPr>
          <p:cNvPr id="3" name="Picture 2" descr="QuadratureEncoderSignal-300x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5486400"/>
            <a:ext cx="4482353" cy="1016000"/>
          </a:xfrm>
          <a:prstGeom prst="rect">
            <a:avLst/>
          </a:prstGeom>
        </p:spPr>
      </p:pic>
      <p:pic>
        <p:nvPicPr>
          <p:cNvPr id="5" name="Picture 4" descr="Sen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3773714"/>
          </a:xfrm>
          <a:prstGeom prst="rect">
            <a:avLst/>
          </a:prstGeom>
        </p:spPr>
      </p:pic>
      <p:pic>
        <p:nvPicPr>
          <p:cNvPr id="6" name="Picture 5" descr="quadra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408715"/>
            <a:ext cx="3810000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Wheel / Motor Encoders (2)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/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4.1.3</a:t>
            </a:r>
          </a:p>
        </p:txBody>
      </p:sp>
      <p:pic>
        <p:nvPicPr>
          <p:cNvPr id="199686" name="Picture 6" descr="D:\matière\linear_incremental_encod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3352801"/>
            <a:ext cx="4501662" cy="31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9687" name="Group 7"/>
          <p:cNvGrpSpPr>
            <a:grpSpLocks/>
          </p:cNvGrpSpPr>
          <p:nvPr/>
        </p:nvGrpSpPr>
        <p:grpSpPr bwMode="auto">
          <a:xfrm>
            <a:off x="4994031" y="1220612"/>
            <a:ext cx="3798277" cy="5586562"/>
            <a:chOff x="216" y="125"/>
            <a:chExt cx="2970" cy="4033"/>
          </a:xfrm>
        </p:grpSpPr>
        <p:grpSp>
          <p:nvGrpSpPr>
            <p:cNvPr id="199688" name="Group 8"/>
            <p:cNvGrpSpPr>
              <a:grpSpLocks/>
            </p:cNvGrpSpPr>
            <p:nvPr/>
          </p:nvGrpSpPr>
          <p:grpSpPr bwMode="auto">
            <a:xfrm>
              <a:off x="1002" y="125"/>
              <a:ext cx="576" cy="1105"/>
              <a:chOff x="864" y="1283"/>
              <a:chExt cx="576" cy="1105"/>
            </a:xfrm>
          </p:grpSpPr>
          <p:grpSp>
            <p:nvGrpSpPr>
              <p:cNvPr id="199689" name="Group 9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690" name="Rectangle 10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1" name="Rectangle 11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2" name="Rectangle 12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3" name="Rectangle 13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4" name="Rectangle 14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5" name="Rectangle 15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6" name="Rectangle 16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7" name="Rectangle 17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698" name="Group 18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699" name="Rectangle 19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0" name="Rectangle 20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1" name="Rectangle 21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2" name="Rectangle 22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3" name="Rectangle 23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4" name="Rectangle 24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5" name="Rectangle 25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6" name="Rectangle 26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707" name="Group 27"/>
            <p:cNvGrpSpPr>
              <a:grpSpLocks/>
            </p:cNvGrpSpPr>
            <p:nvPr/>
          </p:nvGrpSpPr>
          <p:grpSpPr bwMode="auto">
            <a:xfrm>
              <a:off x="1760" y="139"/>
              <a:ext cx="144" cy="1035"/>
              <a:chOff x="864" y="1283"/>
              <a:chExt cx="144" cy="1035"/>
            </a:xfrm>
          </p:grpSpPr>
          <p:sp>
            <p:nvSpPr>
              <p:cNvPr id="199708" name="Rectangle 28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09" name="Rectangle 29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0" name="Rectangle 30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1" name="Rectangle 31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2" name="Rectangle 32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3" name="Rectangle 33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4" name="Rectangle 34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5" name="Rectangle 35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6" name="Rectangle 36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9717" name="Text Box 37"/>
            <p:cNvSpPr txBox="1">
              <a:spLocks noChangeArrowheads="1"/>
            </p:cNvSpPr>
            <p:nvPr/>
          </p:nvSpPr>
          <p:spPr bwMode="auto">
            <a:xfrm>
              <a:off x="216" y="432"/>
              <a:ext cx="663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52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5229"/>
                </a:buClr>
                <a:buSzPct val="75000"/>
                <a:buFont typeface="Wingdings" charset="0"/>
                <a:buNone/>
              </a:pPr>
              <a:r>
                <a:rPr lang="en-US" sz="1600" b="0" i="0">
                  <a:solidFill>
                    <a:schemeClr val="tx1"/>
                  </a:solidFill>
                  <a:effectLst/>
                  <a:latin typeface="Times New Roman" charset="0"/>
                </a:rPr>
                <a:t>scanning reticle fields</a:t>
              </a:r>
            </a:p>
          </p:txBody>
        </p:sp>
        <p:sp>
          <p:nvSpPr>
            <p:cNvPr id="199718" name="Line 38"/>
            <p:cNvSpPr>
              <a:spLocks noChangeShapeType="1"/>
            </p:cNvSpPr>
            <p:nvPr/>
          </p:nvSpPr>
          <p:spPr bwMode="auto">
            <a:xfrm flipV="1">
              <a:off x="808" y="504"/>
              <a:ext cx="208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719" name="Text Box 39"/>
            <p:cNvSpPr txBox="1">
              <a:spLocks noChangeArrowheads="1"/>
            </p:cNvSpPr>
            <p:nvPr/>
          </p:nvSpPr>
          <p:spPr bwMode="auto">
            <a:xfrm>
              <a:off x="2617" y="440"/>
              <a:ext cx="486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52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5229"/>
                </a:buClr>
                <a:buSzPct val="75000"/>
                <a:buFont typeface="Wingdings" charset="0"/>
                <a:buNone/>
              </a:pPr>
              <a:r>
                <a:rPr lang="en-US" sz="1600" b="0" i="0" dirty="0">
                  <a:solidFill>
                    <a:schemeClr val="tx1"/>
                  </a:solidFill>
                  <a:effectLst/>
                  <a:latin typeface="Times New Roman" charset="0"/>
                </a:rPr>
                <a:t>scale slits</a:t>
              </a:r>
            </a:p>
          </p:txBody>
        </p:sp>
        <p:sp>
          <p:nvSpPr>
            <p:cNvPr id="199720" name="Line 40"/>
            <p:cNvSpPr>
              <a:spLocks noChangeShapeType="1"/>
            </p:cNvSpPr>
            <p:nvPr/>
          </p:nvSpPr>
          <p:spPr bwMode="auto">
            <a:xfrm flipH="1" flipV="1">
              <a:off x="2328" y="568"/>
              <a:ext cx="272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99721" name="Group 41"/>
            <p:cNvGrpSpPr>
              <a:grpSpLocks/>
            </p:cNvGrpSpPr>
            <p:nvPr/>
          </p:nvGrpSpPr>
          <p:grpSpPr bwMode="auto">
            <a:xfrm>
              <a:off x="384" y="1387"/>
              <a:ext cx="144" cy="1035"/>
              <a:chOff x="864" y="1283"/>
              <a:chExt cx="144" cy="1035"/>
            </a:xfrm>
          </p:grpSpPr>
          <p:sp>
            <p:nvSpPr>
              <p:cNvPr id="199722" name="Rectangle 42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3" name="Rectangle 43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4" name="Rectangle 44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5" name="Rectangle 45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6" name="Rectangle 46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7" name="Rectangle 47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8" name="Rectangle 48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9" name="Rectangle 49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30" name="Rectangle 50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731" name="Group 51"/>
            <p:cNvGrpSpPr>
              <a:grpSpLocks/>
            </p:cNvGrpSpPr>
            <p:nvPr/>
          </p:nvGrpSpPr>
          <p:grpSpPr bwMode="auto">
            <a:xfrm>
              <a:off x="386" y="1413"/>
              <a:ext cx="576" cy="1105"/>
              <a:chOff x="864" y="1283"/>
              <a:chExt cx="576" cy="1105"/>
            </a:xfrm>
          </p:grpSpPr>
          <p:grpSp>
            <p:nvGrpSpPr>
              <p:cNvPr id="199732" name="Group 52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733" name="Rectangle 53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4" name="Rectangle 54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5" name="Rectangle 55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6" name="Rectangle 56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7" name="Rectangle 57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8" name="Rectangle 58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9" name="Rectangle 59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0" name="Rectangle 60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741" name="Group 61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742" name="Rectangle 62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3" name="Rectangle 63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4" name="Rectangle 64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5" name="Rectangle 65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6" name="Rectangle 66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7" name="Rectangle 67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8" name="Rectangle 68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9" name="Rectangle 69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750" name="Group 70"/>
            <p:cNvGrpSpPr>
              <a:grpSpLocks/>
            </p:cNvGrpSpPr>
            <p:nvPr/>
          </p:nvGrpSpPr>
          <p:grpSpPr bwMode="auto">
            <a:xfrm>
              <a:off x="1096" y="1387"/>
              <a:ext cx="144" cy="1035"/>
              <a:chOff x="864" y="1283"/>
              <a:chExt cx="144" cy="1035"/>
            </a:xfrm>
          </p:grpSpPr>
          <p:sp>
            <p:nvSpPr>
              <p:cNvPr id="199751" name="Rectangle 71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2" name="Rectangle 72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3" name="Rectangle 73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4" name="Rectangle 74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5" name="Rectangle 75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6" name="Rectangle 76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7" name="Rectangle 77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8" name="Rectangle 78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9" name="Rectangle 79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760" name="Group 80"/>
            <p:cNvGrpSpPr>
              <a:grpSpLocks/>
            </p:cNvGrpSpPr>
            <p:nvPr/>
          </p:nvGrpSpPr>
          <p:grpSpPr bwMode="auto">
            <a:xfrm>
              <a:off x="2576" y="1411"/>
              <a:ext cx="144" cy="1035"/>
              <a:chOff x="864" y="1283"/>
              <a:chExt cx="144" cy="1035"/>
            </a:xfrm>
          </p:grpSpPr>
          <p:sp>
            <p:nvSpPr>
              <p:cNvPr id="199761" name="Rectangle 81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2" name="Rectangle 82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3" name="Rectangle 83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4" name="Rectangle 84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5" name="Rectangle 85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6" name="Rectangle 86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7" name="Rectangle 87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8" name="Rectangle 88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9" name="Rectangle 89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770" name="Group 90"/>
            <p:cNvGrpSpPr>
              <a:grpSpLocks/>
            </p:cNvGrpSpPr>
            <p:nvPr/>
          </p:nvGrpSpPr>
          <p:grpSpPr bwMode="auto">
            <a:xfrm>
              <a:off x="1824" y="1395"/>
              <a:ext cx="144" cy="1035"/>
              <a:chOff x="864" y="1283"/>
              <a:chExt cx="144" cy="1035"/>
            </a:xfrm>
          </p:grpSpPr>
          <p:sp>
            <p:nvSpPr>
              <p:cNvPr id="199771" name="Rectangle 91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2" name="Rectangle 92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3" name="Rectangle 93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4" name="Rectangle 94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5" name="Rectangle 95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6" name="Rectangle 96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7" name="Rectangle 97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8" name="Rectangle 98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9" name="Rectangle 99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780" name="Group 100"/>
            <p:cNvGrpSpPr>
              <a:grpSpLocks/>
            </p:cNvGrpSpPr>
            <p:nvPr/>
          </p:nvGrpSpPr>
          <p:grpSpPr bwMode="auto">
            <a:xfrm>
              <a:off x="1098" y="1389"/>
              <a:ext cx="576" cy="1105"/>
              <a:chOff x="864" y="1283"/>
              <a:chExt cx="576" cy="1105"/>
            </a:xfrm>
          </p:grpSpPr>
          <p:grpSp>
            <p:nvGrpSpPr>
              <p:cNvPr id="199781" name="Group 101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782" name="Rectangle 102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3" name="Rectangle 103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4" name="Rectangle 104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5" name="Rectangle 105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6" name="Rectangle 106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7" name="Rectangle 107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8" name="Rectangle 108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9" name="Rectangle 109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790" name="Group 110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791" name="Rectangle 111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2" name="Rectangle 112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3" name="Rectangle 113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4" name="Rectangle 114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5" name="Rectangle 115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6" name="Rectangle 116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7" name="Rectangle 117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8" name="Rectangle 118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799" name="Group 119"/>
            <p:cNvGrpSpPr>
              <a:grpSpLocks/>
            </p:cNvGrpSpPr>
            <p:nvPr/>
          </p:nvGrpSpPr>
          <p:grpSpPr bwMode="auto">
            <a:xfrm>
              <a:off x="1826" y="1373"/>
              <a:ext cx="576" cy="1105"/>
              <a:chOff x="864" y="1283"/>
              <a:chExt cx="576" cy="1105"/>
            </a:xfrm>
          </p:grpSpPr>
          <p:grpSp>
            <p:nvGrpSpPr>
              <p:cNvPr id="199800" name="Group 120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80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2" name="Rectangle 122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3" name="Rectangle 123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4" name="Rectangle 124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5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6" name="Rectangle 126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7" name="Rectangle 127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8" name="Rectangle 128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809" name="Group 129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810" name="Rectangle 130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1" name="Rectangle 131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2" name="Rectangle 132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3" name="Rectangle 133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4" name="Rectangle 134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5" name="Rectangle 135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6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7" name="Rectangle 137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818" name="Group 138"/>
            <p:cNvGrpSpPr>
              <a:grpSpLocks/>
            </p:cNvGrpSpPr>
            <p:nvPr/>
          </p:nvGrpSpPr>
          <p:grpSpPr bwMode="auto">
            <a:xfrm>
              <a:off x="2578" y="1365"/>
              <a:ext cx="576" cy="1105"/>
              <a:chOff x="864" y="1283"/>
              <a:chExt cx="576" cy="1105"/>
            </a:xfrm>
          </p:grpSpPr>
          <p:grpSp>
            <p:nvGrpSpPr>
              <p:cNvPr id="199819" name="Group 139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820" name="Rectangle 140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1" name="Rectangle 141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2" name="Rectangle 142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3" name="Rectangle 143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4" name="Rectangle 144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5" name="Rectangle 145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6" name="Rectangle 146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7" name="Rectangle 147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828" name="Group 148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829" name="Rectangle 149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0" name="Rectangle 150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1" name="Rectangle 151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2" name="Rectangle 152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3" name="Rectangle 153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4" name="Rectangle 154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6" name="Rectangle 156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99837" name="AutoShape 157"/>
            <p:cNvSpPr>
              <a:spLocks noChangeArrowheads="1"/>
            </p:cNvSpPr>
            <p:nvPr/>
          </p:nvSpPr>
          <p:spPr bwMode="auto">
            <a:xfrm flipV="1">
              <a:off x="608" y="1183"/>
              <a:ext cx="287" cy="29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838" name="AutoShape 158"/>
            <p:cNvSpPr>
              <a:spLocks noChangeArrowheads="1"/>
            </p:cNvSpPr>
            <p:nvPr/>
          </p:nvSpPr>
          <p:spPr bwMode="auto">
            <a:xfrm flipV="1">
              <a:off x="1336" y="1191"/>
              <a:ext cx="287" cy="29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839" name="AutoShape 159"/>
            <p:cNvSpPr>
              <a:spLocks noChangeArrowheads="1"/>
            </p:cNvSpPr>
            <p:nvPr/>
          </p:nvSpPr>
          <p:spPr bwMode="auto">
            <a:xfrm flipV="1">
              <a:off x="2048" y="1191"/>
              <a:ext cx="287" cy="29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840" name="AutoShape 160"/>
            <p:cNvSpPr>
              <a:spLocks noChangeArrowheads="1"/>
            </p:cNvSpPr>
            <p:nvPr/>
          </p:nvSpPr>
          <p:spPr bwMode="auto">
            <a:xfrm flipV="1">
              <a:off x="2800" y="1191"/>
              <a:ext cx="287" cy="29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841" name="Text Box 161"/>
            <p:cNvSpPr txBox="1">
              <a:spLocks noChangeArrowheads="1"/>
            </p:cNvSpPr>
            <p:nvPr/>
          </p:nvSpPr>
          <p:spPr bwMode="auto">
            <a:xfrm>
              <a:off x="376" y="2560"/>
              <a:ext cx="2784" cy="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52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5229"/>
                </a:buClr>
                <a:buSzPct val="75000"/>
                <a:buFont typeface="Wingdings" charset="0"/>
                <a:buNone/>
              </a:pPr>
              <a:r>
                <a:rPr lang="en-US" sz="1600" b="0" i="0">
                  <a:solidFill>
                    <a:schemeClr val="tx1"/>
                  </a:solidFill>
                  <a:effectLst/>
                  <a:latin typeface="Times New Roman" charset="0"/>
                </a:rPr>
                <a:t>Notice what happen when the direction changes:</a:t>
              </a:r>
            </a:p>
          </p:txBody>
        </p:sp>
        <p:grpSp>
          <p:nvGrpSpPr>
            <p:cNvPr id="199842" name="Group 162"/>
            <p:cNvGrpSpPr>
              <a:grpSpLocks/>
            </p:cNvGrpSpPr>
            <p:nvPr/>
          </p:nvGrpSpPr>
          <p:grpSpPr bwMode="auto">
            <a:xfrm>
              <a:off x="368" y="2791"/>
              <a:ext cx="2818" cy="1367"/>
              <a:chOff x="368" y="2791"/>
              <a:chExt cx="2818" cy="1367"/>
            </a:xfrm>
          </p:grpSpPr>
          <p:sp>
            <p:nvSpPr>
              <p:cNvPr id="199843" name="AutoShape 163"/>
              <p:cNvSpPr>
                <a:spLocks noChangeArrowheads="1"/>
              </p:cNvSpPr>
              <p:nvPr/>
            </p:nvSpPr>
            <p:spPr bwMode="auto">
              <a:xfrm>
                <a:off x="2112" y="2815"/>
                <a:ext cx="287" cy="29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844" name="AutoShape 164"/>
              <p:cNvSpPr>
                <a:spLocks noChangeArrowheads="1"/>
              </p:cNvSpPr>
              <p:nvPr/>
            </p:nvSpPr>
            <p:spPr bwMode="auto">
              <a:xfrm>
                <a:off x="2856" y="2823"/>
                <a:ext cx="287" cy="29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99845" name="Group 165"/>
              <p:cNvGrpSpPr>
                <a:grpSpLocks/>
              </p:cNvGrpSpPr>
              <p:nvPr/>
            </p:nvGrpSpPr>
            <p:grpSpPr bwMode="auto">
              <a:xfrm>
                <a:off x="368" y="2995"/>
                <a:ext cx="144" cy="1035"/>
                <a:chOff x="864" y="1283"/>
                <a:chExt cx="144" cy="1035"/>
              </a:xfrm>
            </p:grpSpPr>
            <p:sp>
              <p:nvSpPr>
                <p:cNvPr id="199846" name="Rectangle 166"/>
                <p:cNvSpPr>
                  <a:spLocks noChangeArrowheads="1"/>
                </p:cNvSpPr>
                <p:nvPr/>
              </p:nvSpPr>
              <p:spPr bwMode="auto">
                <a:xfrm>
                  <a:off x="864" y="137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47" name="Rectangle 167"/>
                <p:cNvSpPr>
                  <a:spLocks noChangeArrowheads="1"/>
                </p:cNvSpPr>
                <p:nvPr/>
              </p:nvSpPr>
              <p:spPr bwMode="auto">
                <a:xfrm>
                  <a:off x="864" y="147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48" name="Rectangle 168"/>
                <p:cNvSpPr>
                  <a:spLocks noChangeArrowheads="1"/>
                </p:cNvSpPr>
                <p:nvPr/>
              </p:nvSpPr>
              <p:spPr bwMode="auto">
                <a:xfrm>
                  <a:off x="864" y="157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49" name="Rectangle 169"/>
                <p:cNvSpPr>
                  <a:spLocks noChangeArrowheads="1"/>
                </p:cNvSpPr>
                <p:nvPr/>
              </p:nvSpPr>
              <p:spPr bwMode="auto">
                <a:xfrm>
                  <a:off x="864" y="1667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0" name="Rectangle 170"/>
                <p:cNvSpPr>
                  <a:spLocks noChangeArrowheads="1"/>
                </p:cNvSpPr>
                <p:nvPr/>
              </p:nvSpPr>
              <p:spPr bwMode="auto">
                <a:xfrm>
                  <a:off x="864" y="176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1" name="Rectangle 171"/>
                <p:cNvSpPr>
                  <a:spLocks noChangeArrowheads="1"/>
                </p:cNvSpPr>
                <p:nvPr/>
              </p:nvSpPr>
              <p:spPr bwMode="auto">
                <a:xfrm>
                  <a:off x="864" y="185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2" name="Rectangle 172"/>
                <p:cNvSpPr>
                  <a:spLocks noChangeArrowheads="1"/>
                </p:cNvSpPr>
                <p:nvPr/>
              </p:nvSpPr>
              <p:spPr bwMode="auto">
                <a:xfrm>
                  <a:off x="864" y="128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3" name="Rectangle 173"/>
                <p:cNvSpPr>
                  <a:spLocks noChangeArrowheads="1"/>
                </p:cNvSpPr>
                <p:nvPr/>
              </p:nvSpPr>
              <p:spPr bwMode="auto">
                <a:xfrm>
                  <a:off x="864" y="195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4" name="Rectangle 174"/>
                <p:cNvSpPr>
                  <a:spLocks noChangeArrowheads="1"/>
                </p:cNvSpPr>
                <p:nvPr/>
              </p:nvSpPr>
              <p:spPr bwMode="auto">
                <a:xfrm>
                  <a:off x="864" y="205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855" name="Group 175"/>
              <p:cNvGrpSpPr>
                <a:grpSpLocks/>
              </p:cNvGrpSpPr>
              <p:nvPr/>
            </p:nvGrpSpPr>
            <p:grpSpPr bwMode="auto">
              <a:xfrm>
                <a:off x="370" y="3021"/>
                <a:ext cx="576" cy="1105"/>
                <a:chOff x="864" y="1283"/>
                <a:chExt cx="576" cy="1105"/>
              </a:xfrm>
            </p:grpSpPr>
            <p:grpSp>
              <p:nvGrpSpPr>
                <p:cNvPr id="199856" name="Group 176"/>
                <p:cNvGrpSpPr>
                  <a:grpSpLocks/>
                </p:cNvGrpSpPr>
                <p:nvPr/>
              </p:nvGrpSpPr>
              <p:grpSpPr bwMode="auto">
                <a:xfrm>
                  <a:off x="864" y="1283"/>
                  <a:ext cx="576" cy="603"/>
                  <a:chOff x="1872" y="659"/>
                  <a:chExt cx="576" cy="603"/>
                </a:xfrm>
              </p:grpSpPr>
              <p:sp>
                <p:nvSpPr>
                  <p:cNvPr id="199857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0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58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0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59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9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0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99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1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65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2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75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3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85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4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94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865" name="Group 185"/>
                <p:cNvGrpSpPr>
                  <a:grpSpLocks/>
                </p:cNvGrpSpPr>
                <p:nvPr/>
              </p:nvGrpSpPr>
              <p:grpSpPr bwMode="auto">
                <a:xfrm>
                  <a:off x="864" y="1785"/>
                  <a:ext cx="576" cy="603"/>
                  <a:chOff x="1872" y="1091"/>
                  <a:chExt cx="576" cy="603"/>
                </a:xfrm>
              </p:grpSpPr>
              <p:sp>
                <p:nvSpPr>
                  <p:cNvPr id="199866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3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7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3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8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9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2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70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09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71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18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72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28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73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37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9874" name="Group 194"/>
              <p:cNvGrpSpPr>
                <a:grpSpLocks/>
              </p:cNvGrpSpPr>
              <p:nvPr/>
            </p:nvGrpSpPr>
            <p:grpSpPr bwMode="auto">
              <a:xfrm>
                <a:off x="1080" y="2995"/>
                <a:ext cx="144" cy="1035"/>
                <a:chOff x="864" y="1283"/>
                <a:chExt cx="144" cy="1035"/>
              </a:xfrm>
            </p:grpSpPr>
            <p:sp>
              <p:nvSpPr>
                <p:cNvPr id="199875" name="Rectangle 195"/>
                <p:cNvSpPr>
                  <a:spLocks noChangeArrowheads="1"/>
                </p:cNvSpPr>
                <p:nvPr/>
              </p:nvSpPr>
              <p:spPr bwMode="auto">
                <a:xfrm>
                  <a:off x="864" y="137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76" name="Rectangle 196"/>
                <p:cNvSpPr>
                  <a:spLocks noChangeArrowheads="1"/>
                </p:cNvSpPr>
                <p:nvPr/>
              </p:nvSpPr>
              <p:spPr bwMode="auto">
                <a:xfrm>
                  <a:off x="864" y="147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77" name="Rectangle 197"/>
                <p:cNvSpPr>
                  <a:spLocks noChangeArrowheads="1"/>
                </p:cNvSpPr>
                <p:nvPr/>
              </p:nvSpPr>
              <p:spPr bwMode="auto">
                <a:xfrm>
                  <a:off x="864" y="157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78" name="Rectangle 198"/>
                <p:cNvSpPr>
                  <a:spLocks noChangeArrowheads="1"/>
                </p:cNvSpPr>
                <p:nvPr/>
              </p:nvSpPr>
              <p:spPr bwMode="auto">
                <a:xfrm>
                  <a:off x="864" y="1667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79" name="Rectangle 199"/>
                <p:cNvSpPr>
                  <a:spLocks noChangeArrowheads="1"/>
                </p:cNvSpPr>
                <p:nvPr/>
              </p:nvSpPr>
              <p:spPr bwMode="auto">
                <a:xfrm>
                  <a:off x="864" y="176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80" name="Rectangle 200"/>
                <p:cNvSpPr>
                  <a:spLocks noChangeArrowheads="1"/>
                </p:cNvSpPr>
                <p:nvPr/>
              </p:nvSpPr>
              <p:spPr bwMode="auto">
                <a:xfrm>
                  <a:off x="864" y="185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81" name="Rectangle 201"/>
                <p:cNvSpPr>
                  <a:spLocks noChangeArrowheads="1"/>
                </p:cNvSpPr>
                <p:nvPr/>
              </p:nvSpPr>
              <p:spPr bwMode="auto">
                <a:xfrm>
                  <a:off x="864" y="128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82" name="Rectangle 202"/>
                <p:cNvSpPr>
                  <a:spLocks noChangeArrowheads="1"/>
                </p:cNvSpPr>
                <p:nvPr/>
              </p:nvSpPr>
              <p:spPr bwMode="auto">
                <a:xfrm>
                  <a:off x="864" y="195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83" name="Rectangle 203"/>
                <p:cNvSpPr>
                  <a:spLocks noChangeArrowheads="1"/>
                </p:cNvSpPr>
                <p:nvPr/>
              </p:nvSpPr>
              <p:spPr bwMode="auto">
                <a:xfrm>
                  <a:off x="864" y="205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884" name="Group 204"/>
              <p:cNvGrpSpPr>
                <a:grpSpLocks/>
              </p:cNvGrpSpPr>
              <p:nvPr/>
            </p:nvGrpSpPr>
            <p:grpSpPr bwMode="auto">
              <a:xfrm>
                <a:off x="1082" y="2997"/>
                <a:ext cx="576" cy="1105"/>
                <a:chOff x="864" y="1283"/>
                <a:chExt cx="576" cy="1105"/>
              </a:xfrm>
            </p:grpSpPr>
            <p:grpSp>
              <p:nvGrpSpPr>
                <p:cNvPr id="199885" name="Group 205"/>
                <p:cNvGrpSpPr>
                  <a:grpSpLocks/>
                </p:cNvGrpSpPr>
                <p:nvPr/>
              </p:nvGrpSpPr>
              <p:grpSpPr bwMode="auto">
                <a:xfrm>
                  <a:off x="864" y="1283"/>
                  <a:ext cx="576" cy="603"/>
                  <a:chOff x="1872" y="659"/>
                  <a:chExt cx="576" cy="603"/>
                </a:xfrm>
              </p:grpSpPr>
              <p:sp>
                <p:nvSpPr>
                  <p:cNvPr id="199886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0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87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0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88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9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89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99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0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65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1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75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2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85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3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94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894" name="Group 214"/>
                <p:cNvGrpSpPr>
                  <a:grpSpLocks/>
                </p:cNvGrpSpPr>
                <p:nvPr/>
              </p:nvGrpSpPr>
              <p:grpSpPr bwMode="auto">
                <a:xfrm>
                  <a:off x="864" y="1785"/>
                  <a:ext cx="576" cy="603"/>
                  <a:chOff x="1872" y="1091"/>
                  <a:chExt cx="576" cy="603"/>
                </a:xfrm>
              </p:grpSpPr>
              <p:sp>
                <p:nvSpPr>
                  <p:cNvPr id="199895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3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6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3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7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8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2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9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09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00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18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01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28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02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37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9903" name="AutoShape 223"/>
              <p:cNvSpPr>
                <a:spLocks noChangeArrowheads="1"/>
              </p:cNvSpPr>
              <p:nvPr/>
            </p:nvSpPr>
            <p:spPr bwMode="auto">
              <a:xfrm flipV="1">
                <a:off x="592" y="2791"/>
                <a:ext cx="287" cy="29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904" name="AutoShape 224"/>
              <p:cNvSpPr>
                <a:spLocks noChangeArrowheads="1"/>
              </p:cNvSpPr>
              <p:nvPr/>
            </p:nvSpPr>
            <p:spPr bwMode="auto">
              <a:xfrm flipV="1">
                <a:off x="1320" y="2799"/>
                <a:ext cx="287" cy="29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99905" name="Group 225"/>
              <p:cNvGrpSpPr>
                <a:grpSpLocks/>
              </p:cNvGrpSpPr>
              <p:nvPr/>
            </p:nvGrpSpPr>
            <p:grpSpPr bwMode="auto">
              <a:xfrm>
                <a:off x="1896" y="3003"/>
                <a:ext cx="144" cy="1035"/>
                <a:chOff x="864" y="1283"/>
                <a:chExt cx="144" cy="1035"/>
              </a:xfrm>
            </p:grpSpPr>
            <p:sp>
              <p:nvSpPr>
                <p:cNvPr id="199906" name="Rectangle 226"/>
                <p:cNvSpPr>
                  <a:spLocks noChangeArrowheads="1"/>
                </p:cNvSpPr>
                <p:nvPr/>
              </p:nvSpPr>
              <p:spPr bwMode="auto">
                <a:xfrm>
                  <a:off x="864" y="137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07" name="Rectangle 227"/>
                <p:cNvSpPr>
                  <a:spLocks noChangeArrowheads="1"/>
                </p:cNvSpPr>
                <p:nvPr/>
              </p:nvSpPr>
              <p:spPr bwMode="auto">
                <a:xfrm>
                  <a:off x="864" y="147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08" name="Rectangle 228"/>
                <p:cNvSpPr>
                  <a:spLocks noChangeArrowheads="1"/>
                </p:cNvSpPr>
                <p:nvPr/>
              </p:nvSpPr>
              <p:spPr bwMode="auto">
                <a:xfrm>
                  <a:off x="864" y="157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09" name="Rectangle 229"/>
                <p:cNvSpPr>
                  <a:spLocks noChangeArrowheads="1"/>
                </p:cNvSpPr>
                <p:nvPr/>
              </p:nvSpPr>
              <p:spPr bwMode="auto">
                <a:xfrm>
                  <a:off x="864" y="1667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0" name="Rectangle 230"/>
                <p:cNvSpPr>
                  <a:spLocks noChangeArrowheads="1"/>
                </p:cNvSpPr>
                <p:nvPr/>
              </p:nvSpPr>
              <p:spPr bwMode="auto">
                <a:xfrm>
                  <a:off x="864" y="176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1" name="Rectangle 231"/>
                <p:cNvSpPr>
                  <a:spLocks noChangeArrowheads="1"/>
                </p:cNvSpPr>
                <p:nvPr/>
              </p:nvSpPr>
              <p:spPr bwMode="auto">
                <a:xfrm>
                  <a:off x="864" y="185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2" name="Rectangle 232"/>
                <p:cNvSpPr>
                  <a:spLocks noChangeArrowheads="1"/>
                </p:cNvSpPr>
                <p:nvPr/>
              </p:nvSpPr>
              <p:spPr bwMode="auto">
                <a:xfrm>
                  <a:off x="864" y="128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3" name="Rectangle 233"/>
                <p:cNvSpPr>
                  <a:spLocks noChangeArrowheads="1"/>
                </p:cNvSpPr>
                <p:nvPr/>
              </p:nvSpPr>
              <p:spPr bwMode="auto">
                <a:xfrm>
                  <a:off x="864" y="195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4" name="Rectangle 234"/>
                <p:cNvSpPr>
                  <a:spLocks noChangeArrowheads="1"/>
                </p:cNvSpPr>
                <p:nvPr/>
              </p:nvSpPr>
              <p:spPr bwMode="auto">
                <a:xfrm>
                  <a:off x="864" y="205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915" name="Group 235"/>
              <p:cNvGrpSpPr>
                <a:grpSpLocks/>
              </p:cNvGrpSpPr>
              <p:nvPr/>
            </p:nvGrpSpPr>
            <p:grpSpPr bwMode="auto">
              <a:xfrm>
                <a:off x="1898" y="3029"/>
                <a:ext cx="576" cy="1105"/>
                <a:chOff x="864" y="1283"/>
                <a:chExt cx="576" cy="1105"/>
              </a:xfrm>
            </p:grpSpPr>
            <p:grpSp>
              <p:nvGrpSpPr>
                <p:cNvPr id="199916" name="Group 236"/>
                <p:cNvGrpSpPr>
                  <a:grpSpLocks/>
                </p:cNvGrpSpPr>
                <p:nvPr/>
              </p:nvGrpSpPr>
              <p:grpSpPr bwMode="auto">
                <a:xfrm>
                  <a:off x="864" y="1283"/>
                  <a:ext cx="576" cy="603"/>
                  <a:chOff x="1872" y="659"/>
                  <a:chExt cx="576" cy="603"/>
                </a:xfrm>
              </p:grpSpPr>
              <p:sp>
                <p:nvSpPr>
                  <p:cNvPr id="199917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0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18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0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19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9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0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99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1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65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2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75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3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85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4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94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925" name="Group 245"/>
                <p:cNvGrpSpPr>
                  <a:grpSpLocks/>
                </p:cNvGrpSpPr>
                <p:nvPr/>
              </p:nvGrpSpPr>
              <p:grpSpPr bwMode="auto">
                <a:xfrm>
                  <a:off x="864" y="1785"/>
                  <a:ext cx="576" cy="603"/>
                  <a:chOff x="1872" y="1091"/>
                  <a:chExt cx="576" cy="603"/>
                </a:xfrm>
              </p:grpSpPr>
              <p:sp>
                <p:nvSpPr>
                  <p:cNvPr id="199926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3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7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3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8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9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2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30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09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31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18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32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28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33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37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9934" name="Group 254"/>
              <p:cNvGrpSpPr>
                <a:grpSpLocks/>
              </p:cNvGrpSpPr>
              <p:nvPr/>
            </p:nvGrpSpPr>
            <p:grpSpPr bwMode="auto">
              <a:xfrm>
                <a:off x="2608" y="3003"/>
                <a:ext cx="144" cy="1035"/>
                <a:chOff x="864" y="1283"/>
                <a:chExt cx="144" cy="1035"/>
              </a:xfrm>
            </p:grpSpPr>
            <p:sp>
              <p:nvSpPr>
                <p:cNvPr id="199935" name="Rectangle 255"/>
                <p:cNvSpPr>
                  <a:spLocks noChangeArrowheads="1"/>
                </p:cNvSpPr>
                <p:nvPr/>
              </p:nvSpPr>
              <p:spPr bwMode="auto">
                <a:xfrm>
                  <a:off x="864" y="137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36" name="Rectangle 256"/>
                <p:cNvSpPr>
                  <a:spLocks noChangeArrowheads="1"/>
                </p:cNvSpPr>
                <p:nvPr/>
              </p:nvSpPr>
              <p:spPr bwMode="auto">
                <a:xfrm>
                  <a:off x="864" y="147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37" name="Rectangle 257"/>
                <p:cNvSpPr>
                  <a:spLocks noChangeArrowheads="1"/>
                </p:cNvSpPr>
                <p:nvPr/>
              </p:nvSpPr>
              <p:spPr bwMode="auto">
                <a:xfrm>
                  <a:off x="864" y="157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38" name="Rectangle 258"/>
                <p:cNvSpPr>
                  <a:spLocks noChangeArrowheads="1"/>
                </p:cNvSpPr>
                <p:nvPr/>
              </p:nvSpPr>
              <p:spPr bwMode="auto">
                <a:xfrm>
                  <a:off x="864" y="1667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39" name="Rectangle 259"/>
                <p:cNvSpPr>
                  <a:spLocks noChangeArrowheads="1"/>
                </p:cNvSpPr>
                <p:nvPr/>
              </p:nvSpPr>
              <p:spPr bwMode="auto">
                <a:xfrm>
                  <a:off x="864" y="176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40" name="Rectangle 260"/>
                <p:cNvSpPr>
                  <a:spLocks noChangeArrowheads="1"/>
                </p:cNvSpPr>
                <p:nvPr/>
              </p:nvSpPr>
              <p:spPr bwMode="auto">
                <a:xfrm>
                  <a:off x="864" y="185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41" name="Rectangle 261"/>
                <p:cNvSpPr>
                  <a:spLocks noChangeArrowheads="1"/>
                </p:cNvSpPr>
                <p:nvPr/>
              </p:nvSpPr>
              <p:spPr bwMode="auto">
                <a:xfrm>
                  <a:off x="864" y="128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42" name="Rectangle 262"/>
                <p:cNvSpPr>
                  <a:spLocks noChangeArrowheads="1"/>
                </p:cNvSpPr>
                <p:nvPr/>
              </p:nvSpPr>
              <p:spPr bwMode="auto">
                <a:xfrm>
                  <a:off x="864" y="195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43" name="Rectangle 263"/>
                <p:cNvSpPr>
                  <a:spLocks noChangeArrowheads="1"/>
                </p:cNvSpPr>
                <p:nvPr/>
              </p:nvSpPr>
              <p:spPr bwMode="auto">
                <a:xfrm>
                  <a:off x="864" y="205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944" name="Group 264"/>
              <p:cNvGrpSpPr>
                <a:grpSpLocks/>
              </p:cNvGrpSpPr>
              <p:nvPr/>
            </p:nvGrpSpPr>
            <p:grpSpPr bwMode="auto">
              <a:xfrm>
                <a:off x="2610" y="3053"/>
                <a:ext cx="576" cy="1105"/>
                <a:chOff x="864" y="1283"/>
                <a:chExt cx="576" cy="1105"/>
              </a:xfrm>
            </p:grpSpPr>
            <p:grpSp>
              <p:nvGrpSpPr>
                <p:cNvPr id="199945" name="Group 265"/>
                <p:cNvGrpSpPr>
                  <a:grpSpLocks/>
                </p:cNvGrpSpPr>
                <p:nvPr/>
              </p:nvGrpSpPr>
              <p:grpSpPr bwMode="auto">
                <a:xfrm>
                  <a:off x="864" y="1283"/>
                  <a:ext cx="576" cy="603"/>
                  <a:chOff x="1872" y="659"/>
                  <a:chExt cx="576" cy="603"/>
                </a:xfrm>
              </p:grpSpPr>
              <p:sp>
                <p:nvSpPr>
                  <p:cNvPr id="199946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0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47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0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48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9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49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99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0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65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1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75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2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85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3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94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954" name="Group 274"/>
                <p:cNvGrpSpPr>
                  <a:grpSpLocks/>
                </p:cNvGrpSpPr>
                <p:nvPr/>
              </p:nvGrpSpPr>
              <p:grpSpPr bwMode="auto">
                <a:xfrm>
                  <a:off x="864" y="1785"/>
                  <a:ext cx="576" cy="603"/>
                  <a:chOff x="1872" y="1091"/>
                  <a:chExt cx="576" cy="603"/>
                </a:xfrm>
              </p:grpSpPr>
              <p:sp>
                <p:nvSpPr>
                  <p:cNvPr id="199955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3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6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3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7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8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2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9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09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60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18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61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28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62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37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9963" name="Rectangle 283"/>
              <p:cNvSpPr>
                <a:spLocks noChangeArrowheads="1"/>
              </p:cNvSpPr>
              <p:nvPr/>
            </p:nvSpPr>
            <p:spPr bwMode="auto">
              <a:xfrm>
                <a:off x="1080" y="3159"/>
                <a:ext cx="288" cy="267"/>
              </a:xfrm>
              <a:prstGeom prst="rect">
                <a:avLst/>
              </a:prstGeom>
              <a:noFill/>
              <a:ln w="38100">
                <a:solidFill>
                  <a:srgbClr val="FF522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964" name="Rectangle 284"/>
              <p:cNvSpPr>
                <a:spLocks noChangeArrowheads="1"/>
              </p:cNvSpPr>
              <p:nvPr/>
            </p:nvSpPr>
            <p:spPr bwMode="auto">
              <a:xfrm>
                <a:off x="2184" y="3647"/>
                <a:ext cx="288" cy="267"/>
              </a:xfrm>
              <a:prstGeom prst="rect">
                <a:avLst/>
              </a:prstGeom>
              <a:noFill/>
              <a:ln w="38100">
                <a:solidFill>
                  <a:srgbClr val="FF522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052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53"/>
            <a:ext cx="8229600" cy="1143000"/>
          </a:xfrm>
        </p:spPr>
        <p:txBody>
          <a:bodyPr/>
          <a:lstStyle/>
          <a:p>
            <a:r>
              <a:rPr lang="en-US" dirty="0"/>
              <a:t>Heading Sensors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Proprioceptive </a:t>
            </a:r>
            <a:r>
              <a:rPr lang="en-US" dirty="0"/>
              <a:t>(gyroscope, inclinometer) or </a:t>
            </a:r>
            <a:r>
              <a:rPr lang="en-US" dirty="0" err="1" smtClean="0"/>
              <a:t>Exteroceptive</a:t>
            </a:r>
            <a:r>
              <a:rPr lang="en-US" dirty="0" smtClean="0"/>
              <a:t> </a:t>
            </a:r>
            <a:r>
              <a:rPr lang="en-US" dirty="0"/>
              <a:t>(compass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Determine </a:t>
            </a:r>
            <a:r>
              <a:rPr lang="en-US" dirty="0"/>
              <a:t>the </a:t>
            </a:r>
            <a:r>
              <a:rPr lang="en-US" dirty="0" smtClean="0"/>
              <a:t>robot’s orientation</a:t>
            </a:r>
            <a:endParaRPr lang="en-US" dirty="0"/>
          </a:p>
          <a:p>
            <a:r>
              <a:rPr lang="en-US" dirty="0" smtClean="0"/>
              <a:t>Heading + velocity integrates to position estimate</a:t>
            </a:r>
            <a:endParaRPr lang="en-US" dirty="0"/>
          </a:p>
          <a:p>
            <a:pPr lvl="1"/>
            <a:r>
              <a:rPr lang="en-US" dirty="0" smtClean="0"/>
              <a:t>Dead </a:t>
            </a:r>
            <a:r>
              <a:rPr lang="en-US" dirty="0"/>
              <a:t>reckoning (</a:t>
            </a:r>
            <a:r>
              <a:rPr lang="en-US" dirty="0" smtClean="0"/>
              <a:t>ships)</a:t>
            </a:r>
          </a:p>
          <a:p>
            <a:pPr lvl="1"/>
            <a:r>
              <a:rPr lang="en-US" dirty="0" smtClean="0"/>
              <a:t>Location + Orientation = </a:t>
            </a:r>
            <a:r>
              <a:rPr lang="en-US" i="1" dirty="0" smtClean="0">
                <a:solidFill>
                  <a:srgbClr val="3366FF"/>
                </a:solidFill>
              </a:rPr>
              <a:t>Pose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4.1.4</a:t>
            </a:r>
          </a:p>
        </p:txBody>
      </p:sp>
      <p:pic>
        <p:nvPicPr>
          <p:cNvPr id="3" name="Picture 2" descr="p6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40" y="4038600"/>
            <a:ext cx="373155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would I find the red ball?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if it’s moving?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~2000 </a:t>
            </a:r>
            <a:r>
              <a:rPr lang="en-US" sz="2400" dirty="0"/>
              <a:t>B.C.</a:t>
            </a:r>
          </a:p>
          <a:p>
            <a:pPr lvl="1"/>
            <a:r>
              <a:rPr lang="en-US" sz="2400" dirty="0" smtClean="0"/>
              <a:t>Chinese </a:t>
            </a:r>
            <a:r>
              <a:rPr lang="en-US" sz="2400" dirty="0"/>
              <a:t>suspended a piece of naturally magnetite from a silk thread and used it to guide a chariot over </a:t>
            </a:r>
            <a:r>
              <a:rPr lang="en-US" sz="2400" dirty="0" smtClean="0"/>
              <a:t>land </a:t>
            </a:r>
            <a:endParaRPr lang="en-US" sz="2400" dirty="0"/>
          </a:p>
          <a:p>
            <a:r>
              <a:rPr lang="en-US" sz="2400" dirty="0"/>
              <a:t>Magnetic field on earth </a:t>
            </a:r>
          </a:p>
          <a:p>
            <a:pPr lvl="1"/>
            <a:r>
              <a:rPr lang="en-US" sz="2400" dirty="0"/>
              <a:t>absolute measure for </a:t>
            </a:r>
            <a:r>
              <a:rPr lang="en-US" sz="2400" dirty="0" smtClean="0"/>
              <a:t>orientation </a:t>
            </a:r>
            <a:endParaRPr lang="en-US" sz="2400" dirty="0"/>
          </a:p>
          <a:p>
            <a:r>
              <a:rPr lang="en-US" sz="2400" dirty="0"/>
              <a:t>Large variety of solutions to measure the earth magnetic field</a:t>
            </a:r>
          </a:p>
          <a:p>
            <a:r>
              <a:rPr lang="en-US" sz="2400" dirty="0" smtClean="0"/>
              <a:t>Major drawbacks</a:t>
            </a:r>
            <a:endParaRPr lang="en-US" sz="2400" dirty="0"/>
          </a:p>
          <a:p>
            <a:pPr lvl="1"/>
            <a:r>
              <a:rPr lang="en-US" sz="2400" dirty="0"/>
              <a:t>weakness of the earth field</a:t>
            </a:r>
          </a:p>
          <a:p>
            <a:pPr lvl="1"/>
            <a:r>
              <a:rPr lang="en-US" sz="2400" dirty="0"/>
              <a:t>easily disturbed by magnetic objects or other sources</a:t>
            </a:r>
          </a:p>
          <a:p>
            <a:pPr lvl="1"/>
            <a:r>
              <a:rPr lang="en-US" sz="2400" dirty="0"/>
              <a:t>not feasible for </a:t>
            </a:r>
            <a:r>
              <a:rPr lang="en-US" sz="2400" dirty="0">
                <a:solidFill>
                  <a:srgbClr val="3366FF"/>
                </a:solidFill>
              </a:rPr>
              <a:t>indoor</a:t>
            </a:r>
            <a:r>
              <a:rPr lang="en-US" sz="2400" dirty="0"/>
              <a:t> environments</a:t>
            </a: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4.1.4</a:t>
            </a:r>
          </a:p>
        </p:txBody>
      </p:sp>
    </p:spTree>
    <p:extLst>
      <p:ext uri="{BB962C8B-B14F-4D97-AF65-F5344CB8AC3E}">
        <p14:creationId xmlns:p14="http://schemas.microsoft.com/office/powerpoint/2010/main" val="309562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Gyrocompass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Patented in 1885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Practical in 1906 (Germany)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Find </a:t>
            </a:r>
            <a:r>
              <a:rPr lang="en-US" sz="2400" dirty="0"/>
              <a:t>true north as determined by Earth’s </a:t>
            </a:r>
            <a:r>
              <a:rPr lang="en-US" sz="2400" dirty="0" smtClean="0"/>
              <a:t>rotation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Not affected by ship’s composition, variety in magnetic field, etc.</a:t>
            </a:r>
            <a:endParaRPr lang="en-US" sz="2400" dirty="0"/>
          </a:p>
          <a:p>
            <a:endParaRPr lang="en-US" sz="3600" dirty="0"/>
          </a:p>
        </p:txBody>
      </p:sp>
      <p:pic>
        <p:nvPicPr>
          <p:cNvPr id="4" name="Picture 3" descr="Kreiselkompass_Schnitt_Anschüt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71355"/>
            <a:ext cx="2819399" cy="32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5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Gyroscope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Heading </a:t>
            </a:r>
            <a:r>
              <a:rPr lang="en-US" dirty="0" smtClean="0"/>
              <a:t>sensors</a:t>
            </a:r>
            <a:r>
              <a:rPr lang="en-US" dirty="0"/>
              <a:t> </a:t>
            </a:r>
            <a:r>
              <a:rPr lang="en-US" dirty="0" smtClean="0"/>
              <a:t>keep </a:t>
            </a:r>
            <a:r>
              <a:rPr lang="en-US" dirty="0"/>
              <a:t>the orientation to a fixed frame</a:t>
            </a:r>
          </a:p>
          <a:p>
            <a:pPr lvl="1"/>
            <a:r>
              <a:rPr lang="en-US" dirty="0"/>
              <a:t>absolute measure for the heading of </a:t>
            </a:r>
            <a:r>
              <a:rPr lang="en-US" dirty="0" smtClean="0"/>
              <a:t>mobile system </a:t>
            </a:r>
            <a:endParaRPr lang="en-US" dirty="0"/>
          </a:p>
          <a:p>
            <a:r>
              <a:rPr lang="en-US" dirty="0" smtClean="0"/>
              <a:t>Mechanical Gyroscopes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Drift: </a:t>
            </a:r>
            <a:r>
              <a:rPr lang="en-US" dirty="0"/>
              <a:t>0.1° in 6 </a:t>
            </a:r>
            <a:r>
              <a:rPr lang="en-US" dirty="0" smtClean="0"/>
              <a:t>hours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Spinning </a:t>
            </a:r>
            <a:r>
              <a:rPr lang="en-US" dirty="0"/>
              <a:t>axis is aligned with </a:t>
            </a:r>
            <a:r>
              <a:rPr lang="en-US" dirty="0" smtClean="0"/>
              <a:t>north</a:t>
            </a:r>
            <a:r>
              <a:rPr lang="en-US" dirty="0"/>
              <a:t>-south meridian, </a:t>
            </a:r>
            <a:r>
              <a:rPr lang="en-US" dirty="0" smtClean="0"/>
              <a:t>earth</a:t>
            </a:r>
            <a:r>
              <a:rPr lang="en-US" altLang="ja-JP" dirty="0" smtClean="0">
                <a:latin typeface="Arial"/>
              </a:rPr>
              <a:t>’</a:t>
            </a:r>
            <a:r>
              <a:rPr lang="en-US" dirty="0" smtClean="0"/>
              <a:t>s </a:t>
            </a:r>
            <a:r>
              <a:rPr lang="en-US" dirty="0"/>
              <a:t>rotation </a:t>
            </a:r>
            <a:r>
              <a:rPr lang="en-US" dirty="0" smtClean="0"/>
              <a:t>has </a:t>
            </a:r>
            <a:r>
              <a:rPr lang="en-US" dirty="0"/>
              <a:t>no effect on </a:t>
            </a:r>
            <a:r>
              <a:rPr lang="en-US" dirty="0" smtClean="0"/>
              <a:t>gyro</a:t>
            </a:r>
            <a:r>
              <a:rPr lang="en-US" altLang="ja-JP" dirty="0" smtClean="0">
                <a:latin typeface="Arial"/>
              </a:rPr>
              <a:t>’</a:t>
            </a:r>
            <a:r>
              <a:rPr lang="en-US" dirty="0" smtClean="0"/>
              <a:t>s </a:t>
            </a:r>
            <a:r>
              <a:rPr lang="en-US" dirty="0"/>
              <a:t>horizontal axis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</a:t>
            </a:r>
            <a:r>
              <a:rPr lang="en-US" dirty="0" smtClean="0"/>
              <a:t>points </a:t>
            </a:r>
            <a:r>
              <a:rPr lang="en-US" dirty="0"/>
              <a:t>east-west, </a:t>
            </a:r>
            <a:r>
              <a:rPr lang="en-US" dirty="0" smtClean="0"/>
              <a:t>horizontal </a:t>
            </a:r>
            <a:r>
              <a:rPr lang="en-US" dirty="0"/>
              <a:t>axis </a:t>
            </a:r>
            <a:r>
              <a:rPr lang="en-US" dirty="0" smtClean="0"/>
              <a:t>reads </a:t>
            </a:r>
            <a:r>
              <a:rPr lang="en-US" dirty="0"/>
              <a:t>the earth </a:t>
            </a:r>
            <a:r>
              <a:rPr lang="en-US" dirty="0" smtClean="0"/>
              <a:t>rotation</a:t>
            </a:r>
            <a:endParaRPr lang="en-US" dirty="0"/>
          </a:p>
          <a:p>
            <a:r>
              <a:rPr lang="en-US" dirty="0" smtClean="0"/>
              <a:t>Optical Gyroscopes (1980s)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2 laser beams in opposite direction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around circle</a:t>
            </a:r>
          </a:p>
          <a:p>
            <a:pPr lvl="1"/>
            <a:r>
              <a:rPr lang="en-US" dirty="0" smtClean="0"/>
              <a:t>Bandwidth </a:t>
            </a:r>
            <a:r>
              <a:rPr lang="en-US" dirty="0"/>
              <a:t>&gt;100 </a:t>
            </a:r>
            <a:r>
              <a:rPr lang="en-US" dirty="0" smtClean="0"/>
              <a:t>kHz</a:t>
            </a:r>
          </a:p>
          <a:p>
            <a:pPr lvl="1"/>
            <a:r>
              <a:rPr lang="en-US" dirty="0"/>
              <a:t>Resolution &lt; 0.0001 degrees/</a:t>
            </a:r>
            <a:r>
              <a:rPr lang="en-US" dirty="0" err="1"/>
              <a:t>hr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4.1.4</a:t>
            </a:r>
          </a:p>
        </p:txBody>
      </p:sp>
      <p:pic>
        <p:nvPicPr>
          <p:cNvPr id="3" name="Picture 2" descr="220px-Gyroscope_oper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4084661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8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2" y="3727450"/>
            <a:ext cx="4642338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Gyroscopes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Concept:  inertial properties of a fast spinning rotor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gyroscopic precession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Angular momentum associated with a spinning wheel keeps the axis of the gyroscope </a:t>
            </a:r>
            <a:r>
              <a:rPr lang="en-US" sz="2000" dirty="0" err="1"/>
              <a:t>inertially</a:t>
            </a:r>
            <a:r>
              <a:rPr lang="en-US" sz="2000" dirty="0"/>
              <a:t> stable.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Reactive torque </a:t>
            </a:r>
            <a:r>
              <a:rPr lang="en-US" sz="2000" dirty="0" err="1" smtClean="0"/>
              <a:t>tao</a:t>
            </a:r>
            <a:r>
              <a:rPr lang="en-US" sz="2000" dirty="0" smtClean="0"/>
              <a:t> </a:t>
            </a:r>
            <a:r>
              <a:rPr lang="en-US" sz="2000" dirty="0"/>
              <a:t>(tracking stability) is proportional to the spinning speed w, the precession speed W and the wheels inertia I.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No torque can be transmitted from the outer pivot to the wheel axis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spinning axis will therefore be space-stable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Quality: 0.1° in 6 hours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If the spinning axis is aligned with the </a:t>
            </a:r>
            <a:br>
              <a:rPr lang="en-US" sz="2000" dirty="0"/>
            </a:br>
            <a:r>
              <a:rPr lang="en-US" sz="2000" dirty="0"/>
              <a:t>north-south meridian, the </a:t>
            </a:r>
            <a:r>
              <a:rPr lang="en-US" sz="2000" dirty="0" smtClean="0"/>
              <a:t>earth</a:t>
            </a:r>
            <a:r>
              <a:rPr lang="en-US" altLang="ja-JP" sz="2000" dirty="0" smtClean="0">
                <a:latin typeface="Arial"/>
              </a:rPr>
              <a:t>’</a:t>
            </a:r>
            <a:r>
              <a:rPr lang="en-US" sz="2000" dirty="0" smtClean="0"/>
              <a:t>s </a:t>
            </a:r>
            <a:r>
              <a:rPr lang="en-US" sz="2000" dirty="0"/>
              <a:t>rotation </a:t>
            </a:r>
            <a:br>
              <a:rPr lang="en-US" sz="2000" dirty="0"/>
            </a:br>
            <a:r>
              <a:rPr lang="en-US" sz="2000" dirty="0"/>
              <a:t>has no effect on the </a:t>
            </a:r>
            <a:r>
              <a:rPr lang="en-US" sz="2000" dirty="0" smtClean="0"/>
              <a:t>gyro</a:t>
            </a:r>
            <a:r>
              <a:rPr lang="en-US" altLang="ja-JP" sz="2000" dirty="0" smtClean="0">
                <a:latin typeface="Arial"/>
              </a:rPr>
              <a:t>’</a:t>
            </a:r>
            <a:r>
              <a:rPr lang="en-US" sz="2000" dirty="0" smtClean="0"/>
              <a:t>s </a:t>
            </a:r>
            <a:r>
              <a:rPr lang="en-US" sz="2000" dirty="0"/>
              <a:t>horizontal axis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If it points east-west, the horizontal axis </a:t>
            </a:r>
            <a:br>
              <a:rPr lang="en-US" sz="2000" dirty="0"/>
            </a:br>
            <a:r>
              <a:rPr lang="en-US" sz="2000" dirty="0"/>
              <a:t>reads the earth rotation</a:t>
            </a:r>
          </a:p>
        </p:txBody>
      </p:sp>
      <p:graphicFrame>
        <p:nvGraphicFramePr>
          <p:cNvPr id="162823" name="Object 7"/>
          <p:cNvGraphicFramePr>
            <a:graphicFrameLocks noChangeAspect="1"/>
          </p:cNvGraphicFramePr>
          <p:nvPr/>
        </p:nvGraphicFramePr>
        <p:xfrm>
          <a:off x="7948246" y="3810001"/>
          <a:ext cx="9144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4" imgW="545760" imgH="177480" progId="Equation.3">
                  <p:embed/>
                </p:oleObj>
              </mc:Choice>
              <mc:Fallback>
                <p:oleObj name="Equation" r:id="rId4" imgW="5457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246" y="3810001"/>
                        <a:ext cx="914400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4.1.4</a:t>
            </a:r>
          </a:p>
        </p:txBody>
      </p:sp>
    </p:spTree>
    <p:extLst>
      <p:ext uri="{BB962C8B-B14F-4D97-AF65-F5344CB8AC3E}">
        <p14:creationId xmlns:p14="http://schemas.microsoft.com/office/powerpoint/2010/main" val="330916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Rate gyros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Same basic arrangement shown as regular mechanical gyros</a:t>
            </a:r>
          </a:p>
          <a:p>
            <a:endParaRPr lang="en-US"/>
          </a:p>
          <a:p>
            <a:r>
              <a:rPr lang="en-US"/>
              <a:t>But: gimble(s) are restrained by a torsional spring</a:t>
            </a:r>
          </a:p>
          <a:p>
            <a:pPr lvl="1"/>
            <a:r>
              <a:rPr lang="en-US"/>
              <a:t>enables to measure angular speeds instead of the orientation.</a:t>
            </a:r>
          </a:p>
          <a:p>
            <a:endParaRPr lang="en-US"/>
          </a:p>
          <a:p>
            <a:r>
              <a:rPr lang="en-US"/>
              <a:t>Others, more simple gyroscopes, use Coriolis forces to measure changes in heading. </a:t>
            </a: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4.1.4</a:t>
            </a:r>
          </a:p>
        </p:txBody>
      </p:sp>
    </p:spTree>
    <p:extLst>
      <p:ext uri="{BB962C8B-B14F-4D97-AF65-F5344CB8AC3E}">
        <p14:creationId xmlns:p14="http://schemas.microsoft.com/office/powerpoint/2010/main" val="277051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Gyroscopes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First commercial use started only in the early 1980 when they where first installed in airplanes.</a:t>
            </a:r>
          </a:p>
          <a:p>
            <a:r>
              <a:rPr lang="en-US" dirty="0"/>
              <a:t>Optical gyroscopes</a:t>
            </a:r>
          </a:p>
          <a:p>
            <a:pPr lvl="1"/>
            <a:r>
              <a:rPr lang="en-US" dirty="0"/>
              <a:t>angular speed (heading) sensors using two monochromic light (or laser) beams from the same source. </a:t>
            </a:r>
          </a:p>
          <a:p>
            <a:r>
              <a:rPr lang="en-US" dirty="0"/>
              <a:t>On is traveling in a fiber clockwise, the other counterclockwise around a cylinder</a:t>
            </a:r>
          </a:p>
          <a:p>
            <a:r>
              <a:rPr lang="en-US" dirty="0"/>
              <a:t>Laser beam traveling in direction of rotation </a:t>
            </a:r>
          </a:p>
          <a:p>
            <a:pPr lvl="1"/>
            <a:r>
              <a:rPr lang="en-US" dirty="0"/>
              <a:t>slightly shorter path -&gt; shows a higher frequency</a:t>
            </a:r>
          </a:p>
          <a:p>
            <a:pPr lvl="1"/>
            <a:r>
              <a:rPr lang="en-US" dirty="0"/>
              <a:t>difference in frequency </a:t>
            </a:r>
            <a:r>
              <a:rPr lang="en-US" dirty="0" err="1">
                <a:latin typeface="Symbol" charset="0"/>
              </a:rPr>
              <a:t>D</a:t>
            </a:r>
            <a:r>
              <a:rPr lang="en-US" dirty="0" err="1"/>
              <a:t>f</a:t>
            </a:r>
            <a:r>
              <a:rPr lang="en-US" dirty="0"/>
              <a:t> of the two beams is proportional to the angular velocity </a:t>
            </a:r>
            <a:r>
              <a:rPr lang="en-US" dirty="0">
                <a:latin typeface="Symbol" charset="0"/>
              </a:rPr>
              <a:t>W</a:t>
            </a:r>
            <a:r>
              <a:rPr lang="en-US" dirty="0"/>
              <a:t> of the cylinder</a:t>
            </a:r>
          </a:p>
          <a:p>
            <a:r>
              <a:rPr lang="en-US" dirty="0"/>
              <a:t>New solid-state optical gyroscopes based on the same principle are build using </a:t>
            </a:r>
            <a:r>
              <a:rPr lang="en-US" dirty="0" err="1"/>
              <a:t>microfabrication</a:t>
            </a:r>
            <a:r>
              <a:rPr lang="en-US" dirty="0"/>
              <a:t> technology</a:t>
            </a:r>
            <a:r>
              <a:rPr lang="en-US" dirty="0" smtClean="0"/>
              <a:t>.</a:t>
            </a:r>
          </a:p>
          <a:p>
            <a:r>
              <a:rPr lang="en-US" dirty="0" smtClean="0"/>
              <a:t>MUCH more accurate than mechanical</a:t>
            </a:r>
            <a:endParaRPr lang="en-US" dirty="0"/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4.1.4</a:t>
            </a:r>
          </a:p>
        </p:txBody>
      </p:sp>
    </p:spTree>
    <p:extLst>
      <p:ext uri="{BB962C8B-B14F-4D97-AF65-F5344CB8AC3E}">
        <p14:creationId xmlns:p14="http://schemas.microsoft.com/office/powerpoint/2010/main" val="201242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Ground-Based Active and Passive Beacons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229600" cy="4525963"/>
          </a:xfrm>
        </p:spPr>
        <p:txBody>
          <a:bodyPr>
            <a:noAutofit/>
          </a:bodyPr>
          <a:lstStyle/>
          <a:p>
            <a:r>
              <a:rPr lang="en-US" sz="1900" dirty="0" smtClean="0"/>
              <a:t>Beacons </a:t>
            </a:r>
            <a:r>
              <a:rPr lang="en-US" sz="1900" dirty="0"/>
              <a:t>are signaling guiding devices with a precisely known </a:t>
            </a:r>
            <a:r>
              <a:rPr lang="en-US" sz="1900" dirty="0" smtClean="0"/>
              <a:t>positions</a:t>
            </a:r>
            <a:endParaRPr lang="en-US" sz="1900" dirty="0"/>
          </a:p>
          <a:p>
            <a:r>
              <a:rPr lang="en-US" sz="1900" dirty="0" smtClean="0"/>
              <a:t>Beacon-base </a:t>
            </a:r>
            <a:r>
              <a:rPr lang="en-US" sz="1900" dirty="0"/>
              <a:t>navigation is used since the humans started to travel</a:t>
            </a:r>
          </a:p>
          <a:p>
            <a:pPr lvl="1"/>
            <a:r>
              <a:rPr lang="en-US" sz="1900" dirty="0">
                <a:solidFill>
                  <a:srgbClr val="3366FF"/>
                </a:solidFill>
              </a:rPr>
              <a:t>Natural</a:t>
            </a:r>
            <a:r>
              <a:rPr lang="en-US" sz="1900" dirty="0"/>
              <a:t> beacons (landmarks) like stars, </a:t>
            </a:r>
            <a:r>
              <a:rPr lang="en-US" sz="1900" dirty="0" smtClean="0"/>
              <a:t>mountains, </a:t>
            </a:r>
            <a:r>
              <a:rPr lang="en-US" sz="1900" dirty="0"/>
              <a:t>or the sun</a:t>
            </a:r>
          </a:p>
          <a:p>
            <a:pPr lvl="1"/>
            <a:r>
              <a:rPr lang="en-US" sz="1900" dirty="0">
                <a:solidFill>
                  <a:srgbClr val="3366FF"/>
                </a:solidFill>
              </a:rPr>
              <a:t>Artificial</a:t>
            </a:r>
            <a:r>
              <a:rPr lang="en-US" sz="1900" dirty="0"/>
              <a:t> beacons like lighthouses </a:t>
            </a:r>
          </a:p>
          <a:p>
            <a:r>
              <a:rPr lang="en-US" sz="1900" dirty="0" smtClean="0"/>
              <a:t>Global </a:t>
            </a:r>
            <a:r>
              <a:rPr lang="en-US" sz="1900" dirty="0"/>
              <a:t>Positioning System </a:t>
            </a:r>
            <a:r>
              <a:rPr lang="en-US" sz="1900" dirty="0" smtClean="0"/>
              <a:t>revolutionized </a:t>
            </a:r>
            <a:r>
              <a:rPr lang="en-US" sz="1900" dirty="0"/>
              <a:t>modern navigation technology</a:t>
            </a:r>
          </a:p>
          <a:p>
            <a:pPr lvl="1"/>
            <a:r>
              <a:rPr lang="en-US" sz="1900" dirty="0" smtClean="0"/>
              <a:t>key sensor </a:t>
            </a:r>
            <a:r>
              <a:rPr lang="en-US" sz="1900" dirty="0"/>
              <a:t>for outdoor mobile robotics</a:t>
            </a:r>
          </a:p>
          <a:p>
            <a:pPr lvl="1"/>
            <a:r>
              <a:rPr lang="en-US" sz="1900" dirty="0" smtClean="0"/>
              <a:t>GPS not applicable indoors </a:t>
            </a:r>
            <a:endParaRPr lang="en-US" sz="1900" dirty="0"/>
          </a:p>
          <a:p>
            <a:r>
              <a:rPr lang="en-US" sz="1900" dirty="0"/>
              <a:t>Major drawback with the use of beacons in indoor:</a:t>
            </a:r>
          </a:p>
          <a:p>
            <a:pPr lvl="1"/>
            <a:r>
              <a:rPr lang="en-US" sz="1900" dirty="0" smtClean="0"/>
              <a:t>Beacons require environment changes: </a:t>
            </a:r>
            <a:r>
              <a:rPr lang="en-US" sz="1900" dirty="0" smtClean="0">
                <a:solidFill>
                  <a:srgbClr val="3366FF"/>
                </a:solidFill>
              </a:rPr>
              <a:t>costly </a:t>
            </a:r>
          </a:p>
          <a:p>
            <a:pPr lvl="1"/>
            <a:r>
              <a:rPr lang="en-US" sz="1900" dirty="0" smtClean="0"/>
              <a:t>Limit </a:t>
            </a:r>
            <a:r>
              <a:rPr lang="en-US" sz="1900" dirty="0"/>
              <a:t>flexibility and adaptability to changing </a:t>
            </a:r>
            <a:br>
              <a:rPr lang="en-US" sz="1900" dirty="0"/>
            </a:br>
            <a:r>
              <a:rPr lang="en-US" sz="1900" dirty="0" smtClean="0"/>
              <a:t>environments</a:t>
            </a:r>
            <a:endParaRPr lang="en-US" sz="1900" dirty="0"/>
          </a:p>
          <a:p>
            <a:r>
              <a:rPr lang="en-US" sz="1900" dirty="0" smtClean="0"/>
              <a:t>Key design choice in </a:t>
            </a:r>
            <a:r>
              <a:rPr lang="en-US" sz="1900" dirty="0" err="1" smtClean="0"/>
              <a:t>Robocup</a:t>
            </a:r>
            <a:endParaRPr lang="en-US" sz="1900" dirty="0" smtClean="0"/>
          </a:p>
          <a:p>
            <a:pPr lvl="1"/>
            <a:r>
              <a:rPr lang="en-US" sz="1900" dirty="0">
                <a:hlinkClick r:id="rId2"/>
              </a:rPr>
              <a:t>https://</a:t>
            </a:r>
            <a:r>
              <a:rPr lang="en-US" sz="1900" dirty="0" err="1">
                <a:hlinkClick r:id="rId2"/>
              </a:rPr>
              <a:t>www.youtube.com</a:t>
            </a:r>
            <a:r>
              <a:rPr lang="en-US" sz="1900" dirty="0">
                <a:hlinkClick r:id="rId2"/>
              </a:rPr>
              <a:t>/</a:t>
            </a:r>
            <a:r>
              <a:rPr lang="en-US" sz="1900" dirty="0" err="1">
                <a:hlinkClick r:id="rId2"/>
              </a:rPr>
              <a:t>watch?v</a:t>
            </a:r>
            <a:r>
              <a:rPr lang="en-US" sz="1900" dirty="0">
                <a:hlinkClick r:id="rId2"/>
              </a:rPr>
              <a:t>=Kc8ty9mog-I</a:t>
            </a:r>
            <a:endParaRPr lang="en-US" sz="1900" dirty="0"/>
          </a:p>
        </p:txBody>
      </p:sp>
      <p:pic>
        <p:nvPicPr>
          <p:cNvPr id="165896" name="Picture 8" descr="F:\Cours AMR\BookV9\BilderCh5\BeaconTriLas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7" y="4086226"/>
            <a:ext cx="3516923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4.1.5</a:t>
            </a:r>
          </a:p>
        </p:txBody>
      </p:sp>
    </p:spTree>
    <p:extLst>
      <p:ext uri="{BB962C8B-B14F-4D97-AF65-F5344CB8AC3E}">
        <p14:creationId xmlns:p14="http://schemas.microsoft.com/office/powerpoint/2010/main" val="182595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Positioning System (GPS) (1)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Developed for military </a:t>
            </a:r>
            <a:r>
              <a:rPr lang="en-US" sz="2400" dirty="0" smtClean="0"/>
              <a:t>use, now commercial</a:t>
            </a:r>
            <a:endParaRPr lang="en-US" sz="2400" dirty="0"/>
          </a:p>
          <a:p>
            <a:pPr lvl="1"/>
            <a:r>
              <a:rPr lang="en-US" sz="2000" dirty="0" smtClean="0"/>
              <a:t>24 </a:t>
            </a:r>
            <a:r>
              <a:rPr lang="en-US" sz="2000" dirty="0"/>
              <a:t>satellites (including three spares) </a:t>
            </a:r>
            <a:endParaRPr lang="en-US" sz="2000" dirty="0" smtClean="0"/>
          </a:p>
          <a:p>
            <a:pPr lvl="1"/>
            <a:r>
              <a:rPr lang="en-US" sz="2000" dirty="0" smtClean="0"/>
              <a:t>Orbit earth </a:t>
            </a:r>
            <a:r>
              <a:rPr lang="en-US" sz="2000" dirty="0"/>
              <a:t>every 12 hours at a height of 20.190 </a:t>
            </a:r>
            <a:r>
              <a:rPr lang="en-US" sz="2000" dirty="0" smtClean="0"/>
              <a:t>km </a:t>
            </a:r>
            <a:endParaRPr lang="en-US" sz="2000" dirty="0"/>
          </a:p>
          <a:p>
            <a:pPr lvl="1"/>
            <a:r>
              <a:rPr lang="en-US" sz="2000" dirty="0" smtClean="0"/>
              <a:t>Location </a:t>
            </a:r>
            <a:r>
              <a:rPr lang="en-US" sz="2000" dirty="0"/>
              <a:t>of </a:t>
            </a:r>
            <a:r>
              <a:rPr lang="en-US" sz="2000" dirty="0" smtClean="0"/>
              <a:t>GPS </a:t>
            </a:r>
            <a:r>
              <a:rPr lang="en-US" sz="2000" dirty="0"/>
              <a:t>receiver </a:t>
            </a:r>
            <a:r>
              <a:rPr lang="en-US" sz="2000" dirty="0" smtClean="0"/>
              <a:t>determined </a:t>
            </a:r>
            <a:r>
              <a:rPr lang="en-US" sz="2000" dirty="0"/>
              <a:t>through </a:t>
            </a:r>
            <a:r>
              <a:rPr lang="en-US" sz="2000" dirty="0" smtClean="0"/>
              <a:t>time </a:t>
            </a:r>
            <a:r>
              <a:rPr lang="en-US" sz="2000" dirty="0"/>
              <a:t>of flight measurement </a:t>
            </a:r>
          </a:p>
          <a:p>
            <a:pPr lvl="1"/>
            <a:endParaRPr lang="en-US" sz="2000" dirty="0"/>
          </a:p>
          <a:p>
            <a:r>
              <a:rPr lang="en-US" sz="2000" dirty="0"/>
              <a:t>Technical challenges: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</a:rPr>
              <a:t>Time synchronization </a:t>
            </a:r>
            <a:r>
              <a:rPr lang="en-US" sz="2000" dirty="0"/>
              <a:t>between </a:t>
            </a:r>
            <a:r>
              <a:rPr lang="en-US" sz="2000" dirty="0" smtClean="0"/>
              <a:t>individual </a:t>
            </a:r>
            <a:r>
              <a:rPr lang="en-US" sz="2000" dirty="0"/>
              <a:t>satellites and </a:t>
            </a:r>
            <a:r>
              <a:rPr lang="en-US" sz="2000" dirty="0" smtClean="0"/>
              <a:t>GPS </a:t>
            </a:r>
            <a:r>
              <a:rPr lang="en-US" sz="2000" dirty="0"/>
              <a:t>receiver</a:t>
            </a:r>
          </a:p>
          <a:p>
            <a:pPr lvl="1"/>
            <a:r>
              <a:rPr lang="en-US" sz="2000" dirty="0"/>
              <a:t>Real time update of the exact </a:t>
            </a:r>
            <a:r>
              <a:rPr lang="en-US" sz="2000" dirty="0">
                <a:solidFill>
                  <a:srgbClr val="3366FF"/>
                </a:solidFill>
              </a:rPr>
              <a:t>location</a:t>
            </a:r>
            <a:r>
              <a:rPr lang="en-US" sz="2000" dirty="0"/>
              <a:t> of the satellites</a:t>
            </a:r>
          </a:p>
          <a:p>
            <a:pPr lvl="1"/>
            <a:r>
              <a:rPr lang="en-US" sz="2000" dirty="0"/>
              <a:t>Precise measurement of the time of flight</a:t>
            </a:r>
          </a:p>
          <a:p>
            <a:pPr lvl="1"/>
            <a:r>
              <a:rPr lang="en-US" sz="2000" dirty="0"/>
              <a:t>Interferences with other signals</a:t>
            </a:r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4.1.5</a:t>
            </a:r>
          </a:p>
        </p:txBody>
      </p:sp>
    </p:spTree>
    <p:extLst>
      <p:ext uri="{BB962C8B-B14F-4D97-AF65-F5344CB8AC3E}">
        <p14:creationId xmlns:p14="http://schemas.microsoft.com/office/powerpoint/2010/main" val="346136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Positioning System (GPS) (2)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many satellites do you need to see?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7390"/>
            <a:ext cx="7057292" cy="463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4.1.5</a:t>
            </a:r>
          </a:p>
        </p:txBody>
      </p:sp>
    </p:spTree>
    <p:extLst>
      <p:ext uri="{BB962C8B-B14F-4D97-AF65-F5344CB8AC3E}">
        <p14:creationId xmlns:p14="http://schemas.microsoft.com/office/powerpoint/2010/main" val="331879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Positioning System (GPS) (3)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Time synchronization: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atomic clocks on each </a:t>
            </a:r>
            <a:r>
              <a:rPr lang="en-US" sz="1800" dirty="0" smtClean="0"/>
              <a:t>satellite, monitored from different ground stations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electromagnetic </a:t>
            </a:r>
            <a:r>
              <a:rPr lang="en-US" sz="1800" dirty="0"/>
              <a:t>radiation propagates at light </a:t>
            </a:r>
            <a:r>
              <a:rPr lang="en-US" sz="1800" dirty="0" smtClean="0"/>
              <a:t>speed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3366FF"/>
                </a:solidFill>
              </a:rPr>
              <a:t>0.3 </a:t>
            </a:r>
            <a:r>
              <a:rPr lang="en-US" sz="1800" dirty="0">
                <a:solidFill>
                  <a:srgbClr val="3366FF"/>
                </a:solidFill>
              </a:rPr>
              <a:t>m </a:t>
            </a:r>
            <a:r>
              <a:rPr lang="en-US" sz="1800" dirty="0" smtClean="0">
                <a:solidFill>
                  <a:srgbClr val="3366FF"/>
                </a:solidFill>
              </a:rPr>
              <a:t>/ nanosecond</a:t>
            </a:r>
            <a:r>
              <a:rPr lang="en-US" sz="1800" dirty="0" smtClean="0"/>
              <a:t>)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position accuracy proportional to precision of time </a:t>
            </a:r>
            <a:r>
              <a:rPr lang="en-US" sz="1800" dirty="0" smtClean="0"/>
              <a:t>measurement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Real time update of </a:t>
            </a:r>
            <a:r>
              <a:rPr lang="en-US" sz="1800" dirty="0" smtClean="0">
                <a:solidFill>
                  <a:srgbClr val="3366FF"/>
                </a:solidFill>
              </a:rPr>
              <a:t>exact </a:t>
            </a:r>
            <a:r>
              <a:rPr lang="en-US" sz="1800" dirty="0">
                <a:solidFill>
                  <a:srgbClr val="3366FF"/>
                </a:solidFill>
              </a:rPr>
              <a:t>location of </a:t>
            </a:r>
            <a:r>
              <a:rPr lang="en-US" sz="1800" dirty="0" smtClean="0">
                <a:solidFill>
                  <a:srgbClr val="3366FF"/>
                </a:solidFill>
              </a:rPr>
              <a:t>satellites</a:t>
            </a:r>
            <a:r>
              <a:rPr lang="en-US" sz="18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Monitoring satellites </a:t>
            </a:r>
            <a:r>
              <a:rPr lang="en-US" sz="1800" dirty="0"/>
              <a:t>from a number of widely distributed ground stations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master station analyses all </a:t>
            </a:r>
            <a:r>
              <a:rPr lang="en-US" sz="1800" dirty="0" smtClean="0"/>
              <a:t>measurements &amp; transmits actual </a:t>
            </a:r>
            <a:r>
              <a:rPr lang="en-US" sz="1800" dirty="0"/>
              <a:t>position to each </a:t>
            </a:r>
            <a:r>
              <a:rPr lang="en-US" sz="1800" dirty="0" smtClean="0"/>
              <a:t>satellite 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Exact measurement of the time of </a:t>
            </a:r>
            <a:r>
              <a:rPr lang="en-US" sz="1800" dirty="0" smtClean="0"/>
              <a:t>flight: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quartz </a:t>
            </a:r>
            <a:r>
              <a:rPr lang="en-US" sz="1800" dirty="0"/>
              <a:t>clock on the GPS receivers are not very precise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four satellite allows identification of position values </a:t>
            </a:r>
            <a:r>
              <a:rPr lang="en-US" sz="1800" dirty="0"/>
              <a:t>(x, y, z) </a:t>
            </a:r>
            <a:r>
              <a:rPr lang="en-US" sz="1800" dirty="0" smtClean="0"/>
              <a:t>and clock </a:t>
            </a:r>
            <a:r>
              <a:rPr lang="en-US" sz="1800" dirty="0"/>
              <a:t>correction </a:t>
            </a:r>
            <a:r>
              <a:rPr lang="en-US" sz="1800" dirty="0">
                <a:cs typeface="Arial" charset="0"/>
              </a:rPr>
              <a:t>Δ</a:t>
            </a:r>
            <a:r>
              <a:rPr lang="en-US" sz="1800" dirty="0"/>
              <a:t>T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Position </a:t>
            </a:r>
            <a:r>
              <a:rPr lang="en-US" sz="1800" dirty="0"/>
              <a:t>accuracies down to a </a:t>
            </a:r>
            <a:r>
              <a:rPr lang="en-US" sz="1800" dirty="0" smtClean="0"/>
              <a:t>~2 meters</a:t>
            </a:r>
            <a:endParaRPr lang="en-US" sz="1800" dirty="0"/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4.1.5</a:t>
            </a:r>
          </a:p>
        </p:txBody>
      </p:sp>
    </p:spTree>
    <p:extLst>
      <p:ext uri="{BB962C8B-B14F-4D97-AF65-F5344CB8AC3E}">
        <p14:creationId xmlns:p14="http://schemas.microsoft.com/office/powerpoint/2010/main" val="400237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TurtleBot</a:t>
            </a:r>
            <a:endParaRPr lang="en-US" dirty="0" smtClean="0"/>
          </a:p>
          <a:p>
            <a:pPr lvl="1"/>
            <a:r>
              <a:rPr lang="en-US" dirty="0" smtClean="0"/>
              <a:t>Driving around with keyboard</a:t>
            </a:r>
          </a:p>
          <a:p>
            <a:pPr lvl="1"/>
            <a:r>
              <a:rPr lang="en-US" dirty="0" smtClean="0"/>
              <a:t>Vision : red ball</a:t>
            </a:r>
          </a:p>
          <a:p>
            <a:pPr lvl="1"/>
            <a:r>
              <a:rPr lang="en-US" dirty="0" smtClean="0"/>
              <a:t>Mapping?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191000"/>
            <a:ext cx="2501900" cy="187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191000"/>
            <a:ext cx="25019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Neato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On-board Room Positioning System (RPS) technology</a:t>
            </a:r>
          </a:p>
          <a:p>
            <a:r>
              <a:rPr lang="en-US" dirty="0" smtClean="0"/>
              <a:t>Maps with only one projector!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76600"/>
            <a:ext cx="2870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6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Neato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/publication/221070323_Vector_field_SLAM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352800"/>
            <a:ext cx="4572000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76600"/>
            <a:ext cx="2870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1165" cy="3276600"/>
          </a:xfrm>
          <a:prstGeom prst="rect">
            <a:avLst/>
          </a:prstGeom>
        </p:spPr>
      </p:pic>
      <p:pic>
        <p:nvPicPr>
          <p:cNvPr id="3" name="The_Muppets_Bohemian_Rhapso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8487" y="2971800"/>
            <a:ext cx="6895513" cy="38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6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320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Sensors (time of flight) (1)</a:t>
            </a:r>
          </a:p>
        </p:txBody>
      </p:sp>
      <p:sp>
        <p:nvSpPr>
          <p:cNvPr id="2508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 range distance </a:t>
            </a:r>
            <a:r>
              <a:rPr lang="en-US" dirty="0" smtClean="0"/>
              <a:t>measurement: </a:t>
            </a:r>
            <a:r>
              <a:rPr lang="en-US" i="1" dirty="0" smtClean="0"/>
              <a:t>range </a:t>
            </a:r>
            <a:r>
              <a:rPr lang="en-US" i="1" dirty="0"/>
              <a:t>sensors</a:t>
            </a:r>
          </a:p>
          <a:p>
            <a:r>
              <a:rPr lang="en-US" dirty="0"/>
              <a:t>Range information:</a:t>
            </a:r>
          </a:p>
          <a:p>
            <a:pPr lvl="1"/>
            <a:r>
              <a:rPr lang="en-US" dirty="0"/>
              <a:t>key element for localization and environment modeling</a:t>
            </a:r>
          </a:p>
          <a:p>
            <a:pPr lvl="1"/>
            <a:r>
              <a:rPr lang="en-US" dirty="0"/>
              <a:t>Ultrasonic sensors </a:t>
            </a:r>
            <a:r>
              <a:rPr lang="en-US" dirty="0" smtClean="0"/>
              <a:t>/ laser sensors use propagation of speed </a:t>
            </a:r>
            <a:r>
              <a:rPr lang="en-US" dirty="0"/>
              <a:t>of sound </a:t>
            </a:r>
            <a:r>
              <a:rPr lang="en-US" dirty="0" smtClean="0"/>
              <a:t>/ electromagnetic </a:t>
            </a:r>
            <a:r>
              <a:rPr lang="en-US" dirty="0"/>
              <a:t>waves </a:t>
            </a:r>
            <a:r>
              <a:rPr lang="en-US" dirty="0" smtClean="0"/>
              <a:t>respectively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Distance = speed * time</a:t>
            </a:r>
            <a:endParaRPr lang="en-US" dirty="0">
              <a:solidFill>
                <a:srgbClr val="3366FF"/>
              </a:solidFill>
            </a:endParaRP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250884" name="Text Box 1028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312357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Sensors (time of flight) (2)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4582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Propagation </a:t>
            </a:r>
            <a:r>
              <a:rPr lang="en-US" sz="1800" dirty="0"/>
              <a:t>speed v of sound: 0.3 m/</a:t>
            </a:r>
            <a:r>
              <a:rPr lang="en-US" sz="1800" dirty="0" err="1"/>
              <a:t>ms</a:t>
            </a:r>
            <a:r>
              <a:rPr lang="en-US" sz="18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Propagation speed v of of electromagnetic signals:  0.3 m/ns, </a:t>
            </a:r>
            <a:r>
              <a:rPr lang="en-US" sz="1800" dirty="0" smtClean="0"/>
              <a:t>one </a:t>
            </a:r>
            <a:r>
              <a:rPr lang="en-US" sz="1800" dirty="0">
                <a:solidFill>
                  <a:srgbClr val="3366FF"/>
                </a:solidFill>
              </a:rPr>
              <a:t>million</a:t>
            </a:r>
            <a:r>
              <a:rPr lang="en-US" sz="1800" dirty="0"/>
              <a:t> times </a:t>
            </a:r>
            <a:r>
              <a:rPr lang="en-US" sz="1800" dirty="0" smtClean="0"/>
              <a:t>faster 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3 meters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10 </a:t>
            </a:r>
            <a:r>
              <a:rPr lang="en-US" sz="1800" dirty="0" err="1"/>
              <a:t>ms</a:t>
            </a:r>
            <a:r>
              <a:rPr lang="en-US" sz="1800" dirty="0"/>
              <a:t> ultrasonic system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10 </a:t>
            </a:r>
            <a:r>
              <a:rPr lang="en-US" sz="1800" dirty="0"/>
              <a:t>ns for a laser range sensor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time of flight t with electromagnetic signals is not an easy task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laser range sensors expensive and </a:t>
            </a:r>
            <a:r>
              <a:rPr lang="en-US" sz="1800" dirty="0" smtClean="0">
                <a:solidFill>
                  <a:srgbClr val="3366FF"/>
                </a:solidFill>
              </a:rPr>
              <a:t>delicate</a:t>
            </a:r>
            <a:endParaRPr lang="en-US" sz="1800" dirty="0">
              <a:solidFill>
                <a:srgbClr val="3366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 smtClean="0"/>
              <a:t>Quality </a:t>
            </a:r>
            <a:r>
              <a:rPr lang="en-US" sz="1800" dirty="0"/>
              <a:t>of time of flight range sensors manly depends on: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Uncertainties about the exact time of arrival of the reflected signal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Inaccuracies in the time of fight measure (laser range sensors)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Opening angle of transmitted beam (ultrasonic range sensors)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3366FF"/>
                </a:solidFill>
              </a:rPr>
              <a:t>Interaction with the target</a:t>
            </a:r>
            <a:r>
              <a:rPr lang="en-US" sz="1800" dirty="0"/>
              <a:t> (surface, specular reflections)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Variation of </a:t>
            </a:r>
            <a:r>
              <a:rPr lang="en-US" sz="1800" dirty="0">
                <a:solidFill>
                  <a:srgbClr val="3366FF"/>
                </a:solidFill>
              </a:rPr>
              <a:t>propagation speed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3366FF"/>
                </a:solidFill>
              </a:rPr>
              <a:t>Speed of mobile robot and target </a:t>
            </a:r>
            <a:r>
              <a:rPr lang="en-US" sz="1800" dirty="0"/>
              <a:t>(if not at stand still)</a:t>
            </a: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597" y="5459198"/>
            <a:ext cx="2379403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8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</a:t>
            </a:r>
            <a:r>
              <a:rPr lang="en-US" dirty="0"/>
              <a:t>1)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Transmit packet </a:t>
            </a:r>
            <a:r>
              <a:rPr lang="en-US" dirty="0"/>
              <a:t>of (ultrasonic) pressure waves </a:t>
            </a:r>
          </a:p>
          <a:p>
            <a:r>
              <a:rPr lang="en-US" dirty="0" smtClean="0"/>
              <a:t>Distance </a:t>
            </a:r>
            <a:r>
              <a:rPr lang="en-US" i="1" dirty="0"/>
              <a:t>d</a:t>
            </a:r>
            <a:r>
              <a:rPr lang="en-US" dirty="0"/>
              <a:t> of the echoing object can be calculated based on the propagation speed of sound </a:t>
            </a:r>
            <a:r>
              <a:rPr lang="en-US" i="1" dirty="0"/>
              <a:t>c</a:t>
            </a:r>
            <a:r>
              <a:rPr lang="en-US" dirty="0"/>
              <a:t> and the time of flight </a:t>
            </a:r>
            <a:r>
              <a:rPr lang="en-US" i="1" dirty="0"/>
              <a:t>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speed of sound c (340 m/s) in air is given by</a:t>
            </a:r>
          </a:p>
          <a:p>
            <a:endParaRPr lang="en-US" dirty="0"/>
          </a:p>
          <a:p>
            <a:pPr>
              <a:buFont typeface="Monotype Sorts" charset="0"/>
              <a:buNone/>
            </a:pPr>
            <a:r>
              <a:rPr lang="en-US" sz="1800" dirty="0"/>
              <a:t>where</a:t>
            </a:r>
          </a:p>
          <a:p>
            <a:pPr>
              <a:buFont typeface="Monotype Sorts" charset="0"/>
              <a:buNone/>
            </a:pPr>
            <a:r>
              <a:rPr lang="en-US" sz="1800" dirty="0"/>
              <a:t>		   : </a:t>
            </a:r>
            <a:r>
              <a:rPr lang="en-US" sz="1800" dirty="0" smtClean="0"/>
              <a:t>ratio </a:t>
            </a:r>
            <a:r>
              <a:rPr lang="en-US" sz="1800" dirty="0"/>
              <a:t>of specific heats</a:t>
            </a:r>
          </a:p>
          <a:p>
            <a:pPr>
              <a:buFont typeface="Monotype Sorts" charset="0"/>
              <a:buNone/>
            </a:pPr>
            <a:r>
              <a:rPr lang="en-US" sz="1800" dirty="0"/>
              <a:t>		R: gas constant	</a:t>
            </a:r>
          </a:p>
          <a:p>
            <a:pPr>
              <a:buFont typeface="Monotype Sorts" charset="0"/>
              <a:buNone/>
            </a:pPr>
            <a:r>
              <a:rPr lang="en-US" sz="1800" dirty="0"/>
              <a:t>		T: temperature in degree Kelvin</a:t>
            </a:r>
          </a:p>
        </p:txBody>
      </p:sp>
      <p:graphicFrame>
        <p:nvGraphicFramePr>
          <p:cNvPr id="2529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100522"/>
              </p:ext>
            </p:extLst>
          </p:nvPr>
        </p:nvGraphicFramePr>
        <p:xfrm>
          <a:off x="3810000" y="4724400"/>
          <a:ext cx="1109662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3" imgW="635000" imgH="254000" progId="Equation.3">
                  <p:embed/>
                </p:oleObj>
              </mc:Choice>
              <mc:Fallback>
                <p:oleObj name="Equation" r:id="rId3" imgW="635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724400"/>
                        <a:ext cx="1109662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29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382501"/>
              </p:ext>
            </p:extLst>
          </p:nvPr>
        </p:nvGraphicFramePr>
        <p:xfrm>
          <a:off x="3767138" y="3186113"/>
          <a:ext cx="9048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5" imgW="419100" imgH="393700" progId="Equation.3">
                  <p:embed/>
                </p:oleObj>
              </mc:Choice>
              <mc:Fallback>
                <p:oleObj name="Equation" r:id="rId5" imgW="419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7138" y="3186113"/>
                        <a:ext cx="9048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29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826194"/>
              </p:ext>
            </p:extLst>
          </p:nvPr>
        </p:nvGraphicFramePr>
        <p:xfrm>
          <a:off x="1332035" y="5257800"/>
          <a:ext cx="21687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7" imgW="126720" imgH="164880" progId="Equation.3">
                  <p:embed/>
                </p:oleObj>
              </mc:Choice>
              <mc:Fallback>
                <p:oleObj name="Equation" r:id="rId7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2035" y="5257800"/>
                        <a:ext cx="21687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60120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</a:t>
            </a:r>
            <a:r>
              <a:rPr lang="en-US" dirty="0"/>
              <a:t>2)</a:t>
            </a:r>
          </a:p>
        </p:txBody>
      </p:sp>
      <p:pic>
        <p:nvPicPr>
          <p:cNvPr id="2539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4984" y="1617663"/>
            <a:ext cx="6963508" cy="4057650"/>
          </a:xfrm>
        </p:spPr>
      </p:pic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316523" y="1038225"/>
            <a:ext cx="837027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90500" indent="-190500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Char char="l"/>
            </a:pPr>
            <a:endParaRPr lang="en-US" sz="1800" b="0" i="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211016" y="2047876"/>
            <a:ext cx="1965081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Transmitted sound</a:t>
            </a: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Analog echo signal</a:t>
            </a: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 smtClean="0">
                <a:solidFill>
                  <a:schemeClr val="tx1"/>
                </a:solidFill>
                <a:effectLst/>
                <a:latin typeface="Times New Roman" charset="0"/>
              </a:rPr>
              <a:t>Threshold</a:t>
            </a: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Digital echo signal</a:t>
            </a: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Integrated time</a:t>
            </a: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Output signal</a:t>
            </a:r>
            <a:endParaRPr lang="en-US" sz="1200" b="0" i="0" dirty="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2567354" y="4695825"/>
            <a:ext cx="154744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b="0" i="0">
                <a:effectLst/>
              </a:rPr>
              <a:t>integrator</a:t>
            </a:r>
            <a:endParaRPr lang="en-US" sz="1600" b="0" i="0">
              <a:effectLst/>
            </a:endParaRPr>
          </a:p>
        </p:txBody>
      </p:sp>
      <p:sp>
        <p:nvSpPr>
          <p:cNvPr id="253959" name="Line 7"/>
          <p:cNvSpPr>
            <a:spLocks noChangeShapeType="1"/>
          </p:cNvSpPr>
          <p:nvPr/>
        </p:nvSpPr>
        <p:spPr bwMode="auto">
          <a:xfrm>
            <a:off x="3130061" y="5000625"/>
            <a:ext cx="562708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6224954" y="4695825"/>
            <a:ext cx="263769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b="0" i="0">
                <a:effectLst/>
              </a:rPr>
              <a:t>Time of flight (sensor output)</a:t>
            </a:r>
            <a:endParaRPr lang="en-US" sz="1600" b="0" i="0">
              <a:effectLst/>
            </a:endParaRPr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>
            <a:off x="7350369" y="5000625"/>
            <a:ext cx="70338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 flipH="1">
            <a:off x="5631474" y="4848226"/>
            <a:ext cx="593480" cy="195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3" name="Text Box 11"/>
          <p:cNvSpPr txBox="1">
            <a:spLocks noChangeArrowheads="1"/>
          </p:cNvSpPr>
          <p:nvPr/>
        </p:nvSpPr>
        <p:spPr bwMode="auto">
          <a:xfrm>
            <a:off x="2497015" y="3019425"/>
            <a:ext cx="154744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b="0" i="0" dirty="0" smtClean="0">
                <a:effectLst/>
              </a:rPr>
              <a:t>threshold</a:t>
            </a:r>
            <a:endParaRPr lang="en-US" sz="1600" b="0" i="0" dirty="0">
              <a:effectLst/>
            </a:endParaRPr>
          </a:p>
        </p:txBody>
      </p:sp>
      <p:sp>
        <p:nvSpPr>
          <p:cNvPr id="253964" name="Text Box 12"/>
          <p:cNvSpPr txBox="1">
            <a:spLocks noChangeArrowheads="1"/>
          </p:cNvSpPr>
          <p:nvPr/>
        </p:nvSpPr>
        <p:spPr bwMode="auto">
          <a:xfrm>
            <a:off x="1934308" y="1419225"/>
            <a:ext cx="154744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b="0" i="0">
                <a:effectLst/>
              </a:rPr>
              <a:t>Wave packet</a:t>
            </a:r>
            <a:endParaRPr lang="en-US" sz="1600" b="0" i="0">
              <a:effectLst/>
            </a:endParaRPr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 flipH="1">
            <a:off x="2505808" y="3324226"/>
            <a:ext cx="202223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>
            <a:off x="2716823" y="3328988"/>
            <a:ext cx="487974" cy="328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7" name="Rectangle 15"/>
          <p:cNvSpPr>
            <a:spLocks noChangeArrowheads="1"/>
          </p:cNvSpPr>
          <p:nvPr/>
        </p:nvSpPr>
        <p:spPr bwMode="auto">
          <a:xfrm>
            <a:off x="1828800" y="5867400"/>
            <a:ext cx="6715375" cy="9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b="0" i="0" dirty="0" smtClean="0">
                <a:effectLst/>
                <a:latin typeface="Arial Unicode MS" charset="0"/>
              </a:rPr>
              <a:t>Threshold: high initially (avoid ringing) then decreases over time</a:t>
            </a:r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dirty="0" smtClean="0">
                <a:latin typeface="Arial Unicode MS" charset="0"/>
              </a:rPr>
              <a:t>Very close objects = trouble!</a:t>
            </a:r>
            <a:endParaRPr lang="en-US" b="0" i="0" dirty="0">
              <a:effectLst/>
              <a:latin typeface="Arial Unicode MS" charset="0"/>
            </a:endParaRPr>
          </a:p>
        </p:txBody>
      </p:sp>
      <p:sp>
        <p:nvSpPr>
          <p:cNvPr id="253968" name="Text Box 16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385441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</a:t>
            </a:r>
            <a:r>
              <a:rPr lang="en-US" dirty="0"/>
              <a:t>3)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typically a frequency: 40 - 180 kHz </a:t>
            </a:r>
          </a:p>
          <a:p>
            <a:pPr>
              <a:lnSpc>
                <a:spcPct val="90000"/>
              </a:lnSpc>
            </a:pPr>
            <a:r>
              <a:rPr lang="en-US" dirty="0"/>
              <a:t>generation of sound wave: </a:t>
            </a:r>
            <a:r>
              <a:rPr lang="en-US" dirty="0" err="1"/>
              <a:t>piezo</a:t>
            </a:r>
            <a:r>
              <a:rPr lang="en-US" dirty="0"/>
              <a:t> transducer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sound </a:t>
            </a:r>
            <a:r>
              <a:rPr lang="en-US" dirty="0"/>
              <a:t>beam propagates in a cone like manner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opening angles around 20 to 40 degrees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regions of constant depth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segments of an arc (sphere for 3D)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Typical intensity distribution of a ultrasonic sensor</a:t>
            </a:r>
          </a:p>
        </p:txBody>
      </p:sp>
      <p:pic>
        <p:nvPicPr>
          <p:cNvPr id="254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9" y="3276600"/>
            <a:ext cx="5950927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3890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6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Other problems for ultrasonic sensors</a:t>
            </a:r>
          </a:p>
          <a:p>
            <a:pPr lvl="1"/>
            <a:r>
              <a:rPr lang="en-US" sz="2000" dirty="0" smtClean="0"/>
              <a:t>Soft </a:t>
            </a:r>
            <a:r>
              <a:rPr lang="en-US" sz="2000" dirty="0"/>
              <a:t>surfaces that absorb most of the </a:t>
            </a:r>
            <a:br>
              <a:rPr lang="en-US" sz="2000" dirty="0"/>
            </a:br>
            <a:r>
              <a:rPr lang="en-US" sz="2000" dirty="0"/>
              <a:t>sound energy</a:t>
            </a:r>
          </a:p>
          <a:p>
            <a:pPr lvl="1"/>
            <a:r>
              <a:rPr lang="en-US" sz="2000" dirty="0" smtClean="0"/>
              <a:t>Surfaces far </a:t>
            </a:r>
            <a:r>
              <a:rPr lang="en-US" sz="2000" dirty="0"/>
              <a:t>from </a:t>
            </a:r>
            <a:r>
              <a:rPr lang="en-US" sz="2000" dirty="0" smtClean="0"/>
              <a:t>perpendicular </a:t>
            </a:r>
            <a:r>
              <a:rPr lang="en-US" sz="2000" dirty="0"/>
              <a:t>to the 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	direction </a:t>
            </a:r>
            <a:r>
              <a:rPr lang="en-US" sz="2000" dirty="0"/>
              <a:t>of </a:t>
            </a:r>
            <a:r>
              <a:rPr lang="en-US" sz="2000" dirty="0" smtClean="0"/>
              <a:t> sound: specular </a:t>
            </a:r>
            <a:r>
              <a:rPr lang="en-US" sz="2000" dirty="0"/>
              <a:t>reflection</a:t>
            </a:r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36072"/>
            <a:ext cx="3733800" cy="332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3124200" y="6324600"/>
            <a:ext cx="253218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i="0" dirty="0" smtClean="0">
                <a:solidFill>
                  <a:schemeClr val="tx1"/>
                </a:solidFill>
                <a:effectLst/>
                <a:latin typeface="Times New Roman" charset="0"/>
              </a:rPr>
              <a:t>360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Times New Roman" charset="0"/>
              </a:rPr>
              <a:t>° scan</a:t>
            </a:r>
          </a:p>
        </p:txBody>
      </p:sp>
      <p:sp>
        <p:nvSpPr>
          <p:cNvPr id="256008" name="Text Box 8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819400"/>
            <a:ext cx="2336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Fizeau</a:t>
            </a:r>
            <a:r>
              <a:rPr lang="en-US" dirty="0">
                <a:solidFill>
                  <a:srgbClr val="FF0000"/>
                </a:solidFill>
              </a:rPr>
              <a:t> apparatus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352800"/>
            <a:ext cx="4416903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6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Sensors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Proprioceptive sensors </a:t>
            </a:r>
          </a:p>
          <a:p>
            <a:pPr lvl="1"/>
            <a:r>
              <a:rPr lang="en-US"/>
              <a:t>measure values internally to the system (robot), </a:t>
            </a:r>
          </a:p>
          <a:p>
            <a:pPr lvl="1"/>
            <a:r>
              <a:rPr lang="en-US"/>
              <a:t>e.g. motor speed, wheel load, heading of the robot, battery status </a:t>
            </a:r>
          </a:p>
          <a:p>
            <a:r>
              <a:rPr lang="en-US"/>
              <a:t>Exteroceptive sensors </a:t>
            </a:r>
          </a:p>
          <a:p>
            <a:pPr lvl="1"/>
            <a:r>
              <a:rPr lang="en-US"/>
              <a:t>information from the robots environment</a:t>
            </a:r>
          </a:p>
          <a:p>
            <a:pPr lvl="1"/>
            <a:r>
              <a:rPr lang="en-US"/>
              <a:t>distances to objects, intensity of the ambient light, unique features.</a:t>
            </a:r>
          </a:p>
          <a:p>
            <a:r>
              <a:rPr lang="en-US"/>
              <a:t>Passive sensors </a:t>
            </a:r>
          </a:p>
          <a:p>
            <a:pPr lvl="1"/>
            <a:r>
              <a:rPr lang="en-US"/>
              <a:t>energy coming for the environment </a:t>
            </a:r>
          </a:p>
          <a:p>
            <a:r>
              <a:rPr lang="en-US"/>
              <a:t>Active sensors </a:t>
            </a:r>
          </a:p>
          <a:p>
            <a:pPr lvl="1"/>
            <a:r>
              <a:rPr lang="en-US"/>
              <a:t>emit their proper energy and measure the reaction </a:t>
            </a:r>
          </a:p>
          <a:p>
            <a:pPr lvl="1"/>
            <a:r>
              <a:rPr lang="en-US"/>
              <a:t>better performance, but some influence on envrionment 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4.1.1</a:t>
            </a:r>
          </a:p>
        </p:txBody>
      </p:sp>
    </p:spTree>
    <p:extLst>
      <p:ext uri="{BB962C8B-B14F-4D97-AF65-F5344CB8AC3E}">
        <p14:creationId xmlns:p14="http://schemas.microsoft.com/office/powerpoint/2010/main" val="137497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Fizeau</a:t>
            </a:r>
            <a:r>
              <a:rPr lang="en-US" dirty="0"/>
              <a:t> apparatus</a:t>
            </a:r>
          </a:p>
          <a:p>
            <a:pPr marL="0" indent="0">
              <a:buNone/>
            </a:pPr>
            <a:r>
              <a:rPr lang="en-US" dirty="0" smtClean="0"/>
              <a:t>Foucault </a:t>
            </a:r>
            <a:r>
              <a:rPr lang="en-US" dirty="0"/>
              <a:t>apparatus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71" y="2286000"/>
            <a:ext cx="4414762" cy="278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352800"/>
            <a:ext cx="4416903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1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Range Sensor </a:t>
            </a:r>
            <a:r>
              <a:rPr lang="en-US" dirty="0" smtClean="0"/>
              <a:t>(</a:t>
            </a:r>
            <a:r>
              <a:rPr lang="en-US" dirty="0"/>
              <a:t>1)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4343400"/>
            <a:ext cx="8370277" cy="2362200"/>
          </a:xfrm>
        </p:spPr>
        <p:txBody>
          <a:bodyPr/>
          <a:lstStyle/>
          <a:p>
            <a:r>
              <a:rPr lang="en-US" sz="2000"/>
              <a:t>Transmitted and received beams coaxial</a:t>
            </a:r>
          </a:p>
          <a:p>
            <a:r>
              <a:rPr lang="en-US" sz="2000"/>
              <a:t>Transmitter illuminates a target with a collimated beam</a:t>
            </a:r>
          </a:p>
          <a:p>
            <a:r>
              <a:rPr lang="en-US" sz="2000"/>
              <a:t>Received detects the time needed for round-trip</a:t>
            </a:r>
          </a:p>
          <a:p>
            <a:r>
              <a:rPr lang="en-US" sz="2000"/>
              <a:t>A mechanical mechanism with a mirror sweeps </a:t>
            </a:r>
          </a:p>
          <a:p>
            <a:pPr lvl="1"/>
            <a:r>
              <a:rPr lang="en-US" sz="2000"/>
              <a:t>2 or 3D measurement</a:t>
            </a:r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8" y="1447800"/>
            <a:ext cx="7244862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329402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Range Sensor </a:t>
            </a:r>
            <a:r>
              <a:rPr lang="en-US" dirty="0" smtClean="0"/>
              <a:t>(</a:t>
            </a:r>
            <a:r>
              <a:rPr lang="en-US" dirty="0"/>
              <a:t>2)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1592263"/>
            <a:ext cx="8370277" cy="4737100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0"/>
              <a:buNone/>
            </a:pPr>
            <a:endParaRPr lang="en-US" sz="2000" dirty="0"/>
          </a:p>
          <a:p>
            <a:r>
              <a:rPr lang="en-US" dirty="0" smtClean="0"/>
              <a:t>Pulsed </a:t>
            </a:r>
            <a:r>
              <a:rPr lang="en-US" dirty="0"/>
              <a:t>laser</a:t>
            </a:r>
          </a:p>
          <a:p>
            <a:pPr lvl="1"/>
            <a:r>
              <a:rPr lang="en-US" dirty="0"/>
              <a:t>measurement of elapsed time directly</a:t>
            </a:r>
          </a:p>
          <a:p>
            <a:pPr lvl="1"/>
            <a:r>
              <a:rPr lang="en-US" dirty="0"/>
              <a:t>resolving picoseconds </a:t>
            </a:r>
          </a:p>
          <a:p>
            <a:r>
              <a:rPr lang="en-US" dirty="0"/>
              <a:t>Beat </a:t>
            </a:r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between </a:t>
            </a:r>
            <a:r>
              <a:rPr lang="en-US" dirty="0"/>
              <a:t>a frequency modulated continuous wave and </a:t>
            </a:r>
            <a:r>
              <a:rPr lang="en-US" dirty="0" smtClean="0"/>
              <a:t>received </a:t>
            </a:r>
            <a:r>
              <a:rPr lang="en-US" dirty="0"/>
              <a:t>reflection</a:t>
            </a:r>
          </a:p>
          <a:p>
            <a:r>
              <a:rPr lang="en-US" dirty="0"/>
              <a:t>Phase shift measurement </a:t>
            </a:r>
            <a:r>
              <a:rPr lang="en-US" dirty="0" smtClean="0"/>
              <a:t>produce </a:t>
            </a:r>
            <a:r>
              <a:rPr lang="en-US" dirty="0"/>
              <a:t>range estimation</a:t>
            </a:r>
          </a:p>
          <a:p>
            <a:pPr lvl="1"/>
            <a:r>
              <a:rPr lang="en-US" dirty="0"/>
              <a:t>technically easier than the above two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166976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Range Sensor </a:t>
            </a:r>
            <a:r>
              <a:rPr lang="en-US" dirty="0" smtClean="0"/>
              <a:t>(</a:t>
            </a:r>
            <a:r>
              <a:rPr lang="en-US" dirty="0"/>
              <a:t>3)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692" y="1295400"/>
            <a:ext cx="8370277" cy="48768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3600"/>
              </a:spcBef>
              <a:spcAft>
                <a:spcPts val="1200"/>
              </a:spcAft>
            </a:pPr>
            <a:r>
              <a:rPr lang="en-US" i="1" dirty="0"/>
              <a:t>Phase-Shift Measurement</a:t>
            </a:r>
          </a:p>
          <a:p>
            <a:pPr>
              <a:spcBef>
                <a:spcPts val="3600"/>
              </a:spcBef>
              <a:spcAft>
                <a:spcPts val="1200"/>
              </a:spcAft>
            </a:pPr>
            <a:endParaRPr lang="en-US" i="1" dirty="0"/>
          </a:p>
          <a:p>
            <a:pPr algn="just">
              <a:spcBef>
                <a:spcPts val="500"/>
              </a:spcBef>
              <a:spcAft>
                <a:spcPts val="1200"/>
              </a:spcAft>
              <a:buFont typeface="Monotype Sorts" charset="0"/>
              <a:buNone/>
            </a:pPr>
            <a:endParaRPr lang="en-US" b="1" dirty="0">
              <a:latin typeface="Symbol" charset="0"/>
            </a:endParaRPr>
          </a:p>
          <a:p>
            <a:pPr algn="just">
              <a:spcBef>
                <a:spcPts val="500"/>
              </a:spcBef>
              <a:spcAft>
                <a:spcPts val="1200"/>
              </a:spcAft>
              <a:buFont typeface="Monotype Sorts" charset="0"/>
              <a:buNone/>
            </a:pPr>
            <a:endParaRPr lang="en-US" dirty="0"/>
          </a:p>
          <a:p>
            <a:pPr algn="just">
              <a:spcBef>
                <a:spcPts val="500"/>
              </a:spcBef>
              <a:spcAft>
                <a:spcPts val="1200"/>
              </a:spcAft>
              <a:buFont typeface="Monotype Sorts" charset="0"/>
              <a:buNone/>
            </a:pPr>
            <a:endParaRPr lang="en-US" sz="2000" dirty="0"/>
          </a:p>
          <a:p>
            <a:pPr algn="just">
              <a:spcBef>
                <a:spcPts val="500"/>
              </a:spcBef>
              <a:spcAft>
                <a:spcPts val="1200"/>
              </a:spcAft>
              <a:buFont typeface="Monotype Sorts" charset="0"/>
              <a:buNone/>
            </a:pPr>
            <a:r>
              <a:rPr lang="en-US" sz="2000" dirty="0"/>
              <a:t>Where</a:t>
            </a:r>
            <a:br>
              <a:rPr lang="en-US" sz="2000" dirty="0"/>
            </a:br>
            <a:r>
              <a:rPr lang="en-US" sz="2000" i="1" dirty="0"/>
              <a:t>c</a:t>
            </a:r>
            <a:r>
              <a:rPr lang="en-US" sz="2000" dirty="0"/>
              <a:t>: is the speed of light;  </a:t>
            </a:r>
            <a:r>
              <a:rPr lang="en-US" sz="2000" i="1" dirty="0"/>
              <a:t>f</a:t>
            </a:r>
            <a:r>
              <a:rPr lang="en-US" sz="2000" dirty="0"/>
              <a:t> the modulating frequency; </a:t>
            </a:r>
            <a:r>
              <a:rPr lang="en-US" sz="2000" i="1" dirty="0"/>
              <a:t>D</a:t>
            </a:r>
            <a:r>
              <a:rPr lang="ja-JP" altLang="en-US" sz="2000" i="1" dirty="0">
                <a:latin typeface="Arial"/>
              </a:rPr>
              <a:t>’</a:t>
            </a:r>
            <a:r>
              <a:rPr lang="en-US" sz="2000" i="1" dirty="0"/>
              <a:t> </a:t>
            </a:r>
            <a:r>
              <a:rPr lang="en-US" sz="2000" dirty="0"/>
              <a:t>covered by the emitted light is</a:t>
            </a:r>
          </a:p>
          <a:p>
            <a:pPr marL="457200" lvl="1" indent="0" algn="just">
              <a:spcBef>
                <a:spcPts val="500"/>
              </a:spcBef>
              <a:spcAft>
                <a:spcPts val="1200"/>
              </a:spcAft>
              <a:buNone/>
            </a:pPr>
            <a:r>
              <a:rPr lang="en-US" sz="2000" dirty="0"/>
              <a:t>for f = 5 </a:t>
            </a:r>
            <a:r>
              <a:rPr lang="en-US" sz="2000" dirty="0" err="1"/>
              <a:t>Mhz</a:t>
            </a:r>
            <a:r>
              <a:rPr lang="en-US" sz="2000" dirty="0"/>
              <a:t> (as in the </a:t>
            </a:r>
            <a:r>
              <a:rPr lang="en-US" sz="2000" dirty="0" smtClean="0"/>
              <a:t>AT</a:t>
            </a:r>
            <a:r>
              <a:rPr lang="en-US" sz="2000" dirty="0"/>
              <a:t>&amp;</a:t>
            </a:r>
            <a:r>
              <a:rPr lang="en-US" sz="2000" dirty="0" smtClean="0"/>
              <a:t>T </a:t>
            </a:r>
            <a:r>
              <a:rPr lang="en-US" sz="2000" dirty="0"/>
              <a:t>sensor), 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dirty="0"/>
              <a:t> = 60 meters</a:t>
            </a:r>
          </a:p>
        </p:txBody>
      </p:sp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3" y="1752600"/>
            <a:ext cx="6027127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59077" name="Object 5"/>
          <p:cNvGraphicFramePr>
            <a:graphicFrameLocks noChangeAspect="1"/>
          </p:cNvGraphicFramePr>
          <p:nvPr/>
        </p:nvGraphicFramePr>
        <p:xfrm>
          <a:off x="3376246" y="3824288"/>
          <a:ext cx="2321169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4" imgW="1473120" imgH="393480" progId="Equation.3">
                  <p:embed/>
                </p:oleObj>
              </mc:Choice>
              <mc:Fallback>
                <p:oleObj name="Equation" r:id="rId4" imgW="1473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6246" y="3824288"/>
                        <a:ext cx="2321169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1828800" y="3900488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i="0">
                <a:solidFill>
                  <a:schemeClr val="tx1"/>
                </a:solidFill>
                <a:effectLst/>
                <a:latin typeface="Symbol" charset="0"/>
              </a:rPr>
              <a:t>l</a:t>
            </a:r>
            <a:r>
              <a:rPr lang="en-US" b="0" i="0">
                <a:solidFill>
                  <a:schemeClr val="tx1"/>
                </a:solidFill>
                <a:effectLst/>
                <a:latin typeface="Times New Roman" charset="0"/>
              </a:rPr>
              <a:t> = </a:t>
            </a:r>
            <a:r>
              <a:rPr lang="en-US" b="0">
                <a:solidFill>
                  <a:schemeClr val="tx1"/>
                </a:solidFill>
                <a:effectLst/>
                <a:latin typeface="Times New Roman" charset="0"/>
              </a:rPr>
              <a:t>c/f</a:t>
            </a:r>
          </a:p>
        </p:txBody>
      </p:sp>
      <p:sp>
        <p:nvSpPr>
          <p:cNvPr id="259079" name="Text Box 7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415402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Range Sensor </a:t>
            </a:r>
            <a:r>
              <a:rPr lang="en-US" dirty="0" smtClean="0"/>
              <a:t>(</a:t>
            </a:r>
            <a:r>
              <a:rPr lang="en-US" dirty="0"/>
              <a:t>4)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369" y="1371600"/>
            <a:ext cx="8370277" cy="4876800"/>
          </a:xfrm>
        </p:spPr>
        <p:txBody>
          <a:bodyPr/>
          <a:lstStyle/>
          <a:p>
            <a:r>
              <a:rPr lang="en-US" sz="2000" dirty="0"/>
              <a:t>Distance D, between the beam splitter and the target</a:t>
            </a:r>
          </a:p>
          <a:p>
            <a:pPr>
              <a:buFont typeface="Monotype Sorts" charset="0"/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400" dirty="0" smtClean="0">
                <a:sym typeface="Symbol" charset="0"/>
              </a:rPr>
              <a:t></a:t>
            </a:r>
            <a:r>
              <a:rPr lang="en-US" sz="2400" dirty="0"/>
              <a:t>: phase difference between the transmitted </a:t>
            </a:r>
          </a:p>
          <a:p>
            <a:r>
              <a:rPr lang="en-US" sz="2000" dirty="0"/>
              <a:t>Theoretically ambiguous range estimates</a:t>
            </a:r>
          </a:p>
          <a:p>
            <a:pPr lvl="1"/>
            <a:r>
              <a:rPr lang="en-US" sz="2000" dirty="0"/>
              <a:t>since for example if </a:t>
            </a:r>
            <a:r>
              <a:rPr lang="en-US" sz="2000" dirty="0">
                <a:sym typeface="Symbol" charset="0"/>
              </a:rPr>
              <a:t></a:t>
            </a:r>
            <a:r>
              <a:rPr lang="en-US" sz="2000" dirty="0"/>
              <a:t> = 60 meters, a target at a range of 5 meters = target at 35 meters</a:t>
            </a:r>
          </a:p>
        </p:txBody>
      </p:sp>
      <p:graphicFrame>
        <p:nvGraphicFramePr>
          <p:cNvPr id="260100" name="Object 4"/>
          <p:cNvGraphicFramePr>
            <a:graphicFrameLocks noChangeAspect="1"/>
          </p:cNvGraphicFramePr>
          <p:nvPr/>
        </p:nvGraphicFramePr>
        <p:xfrm>
          <a:off x="3727938" y="1828800"/>
          <a:ext cx="105507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3" imgW="622080" imgH="393480" progId="Equation.3">
                  <p:embed/>
                </p:oleObj>
              </mc:Choice>
              <mc:Fallback>
                <p:oleObj name="Equation" r:id="rId3" imgW="622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7938" y="1828800"/>
                        <a:ext cx="105507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0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9" y="4300538"/>
            <a:ext cx="6893169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7877908" y="1981200"/>
            <a:ext cx="6728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600" b="0" i="0">
                <a:effectLst/>
              </a:rPr>
              <a:t>(2.33)</a:t>
            </a:r>
            <a:endParaRPr lang="en-US" sz="1600" b="0" i="0">
              <a:effectLst/>
            </a:endParaRPr>
          </a:p>
        </p:txBody>
      </p:sp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188920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Laser </a:t>
            </a:r>
            <a:r>
              <a:rPr lang="en-US" dirty="0"/>
              <a:t>Range </a:t>
            </a:r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1443038"/>
            <a:ext cx="8370277" cy="4737100"/>
          </a:xfrm>
        </p:spPr>
        <p:txBody>
          <a:bodyPr/>
          <a:lstStyle/>
          <a:p>
            <a:r>
              <a:rPr lang="en-US" sz="2000" dirty="0" smtClean="0"/>
              <a:t>Length </a:t>
            </a:r>
            <a:r>
              <a:rPr lang="en-US" sz="2000" dirty="0"/>
              <a:t>of </a:t>
            </a:r>
            <a:r>
              <a:rPr lang="en-US" sz="2000" dirty="0" smtClean="0"/>
              <a:t>lines </a:t>
            </a:r>
            <a:r>
              <a:rPr lang="en-US" sz="2000" dirty="0"/>
              <a:t>through the measurement points indicate the </a:t>
            </a:r>
            <a:r>
              <a:rPr lang="en-US" sz="2000" dirty="0" smtClean="0"/>
              <a:t>uncertainties</a:t>
            </a:r>
          </a:p>
          <a:p>
            <a:r>
              <a:rPr lang="en-US" sz="2000" dirty="0">
                <a:hlinkClick r:id="rId2"/>
              </a:rPr>
              <a:t>http://</a:t>
            </a:r>
            <a:r>
              <a:rPr lang="en-US" sz="2000" dirty="0" err="1">
                <a:hlinkClick r:id="rId2"/>
              </a:rPr>
              <a:t>www.youtube.com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watch?v</a:t>
            </a:r>
            <a:r>
              <a:rPr lang="en-US" sz="2000" dirty="0">
                <a:hlinkClick r:id="rId2"/>
              </a:rPr>
              <a:t>=NC1F0TwJ_Q8</a:t>
            </a:r>
            <a:endParaRPr lang="en-US" sz="2000" dirty="0"/>
          </a:p>
        </p:txBody>
      </p:sp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42275"/>
            <a:ext cx="4677508" cy="401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</p:spTree>
    <p:extLst>
      <p:ext uri="{BB962C8B-B14F-4D97-AF65-F5344CB8AC3E}">
        <p14:creationId xmlns:p14="http://schemas.microsoft.com/office/powerpoint/2010/main" val="264494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Triangulation Ranging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1600200"/>
            <a:ext cx="8569569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Geometrical </a:t>
            </a:r>
            <a:r>
              <a:rPr lang="en-US" sz="2000" dirty="0"/>
              <a:t>properties of </a:t>
            </a:r>
            <a:r>
              <a:rPr lang="en-US" sz="2000" dirty="0" smtClean="0"/>
              <a:t>image establish </a:t>
            </a:r>
            <a:r>
              <a:rPr lang="en-US" sz="2000" dirty="0"/>
              <a:t>a distance measurement </a:t>
            </a:r>
          </a:p>
          <a:p>
            <a:r>
              <a:rPr lang="en-US" sz="2000" dirty="0" smtClean="0"/>
              <a:t>Project </a:t>
            </a:r>
            <a:r>
              <a:rPr lang="en-US" sz="2000" dirty="0"/>
              <a:t>a well defined light pattern (e.g. point, line) onto the </a:t>
            </a:r>
            <a:r>
              <a:rPr lang="en-US" sz="2000" dirty="0" smtClean="0"/>
              <a:t>environment</a:t>
            </a:r>
            <a:r>
              <a:rPr lang="en-US" sz="2000" dirty="0"/>
              <a:t>	</a:t>
            </a:r>
          </a:p>
          <a:p>
            <a:pPr lvl="1"/>
            <a:r>
              <a:rPr lang="en-US" sz="2000" dirty="0" smtClean="0"/>
              <a:t>Reflected </a:t>
            </a:r>
            <a:r>
              <a:rPr lang="en-US" sz="2000" dirty="0"/>
              <a:t>light </a:t>
            </a:r>
            <a:r>
              <a:rPr lang="en-US" sz="2000" dirty="0" smtClean="0"/>
              <a:t>captured </a:t>
            </a:r>
            <a:r>
              <a:rPr lang="en-US" sz="2000" dirty="0"/>
              <a:t>by a photo-sensitive line or matrix (camera) sensor device</a:t>
            </a:r>
          </a:p>
          <a:p>
            <a:pPr lvl="1"/>
            <a:r>
              <a:rPr lang="en-US" sz="2000" dirty="0" smtClean="0"/>
              <a:t>Triangulation establishes distance</a:t>
            </a:r>
            <a:endParaRPr lang="en-US" sz="2000" dirty="0"/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4392523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Triangulation (1D)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4953000"/>
            <a:ext cx="5345723" cy="1752600"/>
          </a:xfrm>
        </p:spPr>
        <p:txBody>
          <a:bodyPr>
            <a:normAutofit fontScale="92500"/>
          </a:bodyPr>
          <a:lstStyle/>
          <a:p>
            <a:pPr marL="482600" lvl="1">
              <a:buFont typeface="Wingdings" charset="0"/>
              <a:buNone/>
            </a:pPr>
            <a:r>
              <a:rPr lang="en-US" sz="2600"/>
              <a:t>Principle of 1D laser triangulation</a:t>
            </a:r>
            <a:r>
              <a:rPr lang="en-US"/>
              <a:t>.</a:t>
            </a:r>
          </a:p>
          <a:p>
            <a:pPr marL="482600" lvl="1">
              <a:buFont typeface="Wingdings" charset="0"/>
              <a:buNone/>
            </a:pPr>
            <a:endParaRPr lang="en-US"/>
          </a:p>
          <a:p>
            <a:pPr marL="482600" lvl="1"/>
            <a:r>
              <a:rPr lang="en-US"/>
              <a:t>distance is proportional to the 1/x</a:t>
            </a:r>
          </a:p>
        </p:txBody>
      </p:sp>
      <p:sp>
        <p:nvSpPr>
          <p:cNvPr id="200724" name="Rectangle 20"/>
          <p:cNvSpPr>
            <a:spLocks noChangeArrowheads="1"/>
          </p:cNvSpPr>
          <p:nvPr/>
        </p:nvSpPr>
        <p:spPr bwMode="auto">
          <a:xfrm>
            <a:off x="2656743" y="2360614"/>
            <a:ext cx="1465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5" name="Rectangle 21"/>
          <p:cNvSpPr>
            <a:spLocks noChangeArrowheads="1"/>
          </p:cNvSpPr>
          <p:nvPr/>
        </p:nvSpPr>
        <p:spPr bwMode="auto">
          <a:xfrm>
            <a:off x="6446228" y="2360614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7" name="Rectangle 23"/>
          <p:cNvSpPr>
            <a:spLocks noChangeArrowheads="1"/>
          </p:cNvSpPr>
          <p:nvPr/>
        </p:nvSpPr>
        <p:spPr bwMode="auto">
          <a:xfrm>
            <a:off x="6560528" y="1865314"/>
            <a:ext cx="13188" cy="15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8" name="Rectangle 24"/>
          <p:cNvSpPr>
            <a:spLocks noChangeArrowheads="1"/>
          </p:cNvSpPr>
          <p:nvPr/>
        </p:nvSpPr>
        <p:spPr bwMode="auto">
          <a:xfrm>
            <a:off x="6560528" y="3048000"/>
            <a:ext cx="13188" cy="15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3" name="Rectangle 29"/>
          <p:cNvSpPr>
            <a:spLocks noChangeArrowheads="1"/>
          </p:cNvSpPr>
          <p:nvPr/>
        </p:nvSpPr>
        <p:spPr bwMode="auto">
          <a:xfrm>
            <a:off x="6560528" y="2360614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4" name="Rectangle 30"/>
          <p:cNvSpPr>
            <a:spLocks noChangeArrowheads="1"/>
          </p:cNvSpPr>
          <p:nvPr/>
        </p:nvSpPr>
        <p:spPr bwMode="auto">
          <a:xfrm>
            <a:off x="6548805" y="2360614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77" name="Rectangle 73"/>
          <p:cNvSpPr>
            <a:spLocks noChangeArrowheads="1"/>
          </p:cNvSpPr>
          <p:nvPr/>
        </p:nvSpPr>
        <p:spPr bwMode="auto">
          <a:xfrm>
            <a:off x="2504343" y="3681414"/>
            <a:ext cx="1465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8" name="Rectangle 74"/>
          <p:cNvSpPr>
            <a:spLocks noChangeArrowheads="1"/>
          </p:cNvSpPr>
          <p:nvPr/>
        </p:nvSpPr>
        <p:spPr bwMode="auto">
          <a:xfrm>
            <a:off x="2479431" y="3681414"/>
            <a:ext cx="1466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95" name="Rectangle 91"/>
          <p:cNvSpPr>
            <a:spLocks noChangeArrowheads="1"/>
          </p:cNvSpPr>
          <p:nvPr/>
        </p:nvSpPr>
        <p:spPr bwMode="auto">
          <a:xfrm>
            <a:off x="6396405" y="2236789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6" name="Rectangle 92"/>
          <p:cNvSpPr>
            <a:spLocks noChangeArrowheads="1"/>
          </p:cNvSpPr>
          <p:nvPr/>
        </p:nvSpPr>
        <p:spPr bwMode="auto">
          <a:xfrm>
            <a:off x="6371492" y="2222500"/>
            <a:ext cx="1466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7" name="Rectangle 103"/>
          <p:cNvSpPr>
            <a:spLocks noChangeArrowheads="1"/>
          </p:cNvSpPr>
          <p:nvPr/>
        </p:nvSpPr>
        <p:spPr bwMode="auto">
          <a:xfrm>
            <a:off x="6396405" y="2552700"/>
            <a:ext cx="1465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8" name="Rectangle 104"/>
          <p:cNvSpPr>
            <a:spLocks noChangeArrowheads="1"/>
          </p:cNvSpPr>
          <p:nvPr/>
        </p:nvSpPr>
        <p:spPr bwMode="auto">
          <a:xfrm>
            <a:off x="6371492" y="2552700"/>
            <a:ext cx="1466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3" name="Rectangle 109"/>
          <p:cNvSpPr>
            <a:spLocks noChangeArrowheads="1"/>
          </p:cNvSpPr>
          <p:nvPr/>
        </p:nvSpPr>
        <p:spPr bwMode="auto">
          <a:xfrm>
            <a:off x="6053505" y="2732089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4" name="Rectangle 110"/>
          <p:cNvSpPr>
            <a:spLocks noChangeArrowheads="1"/>
          </p:cNvSpPr>
          <p:nvPr/>
        </p:nvSpPr>
        <p:spPr bwMode="auto">
          <a:xfrm>
            <a:off x="6041782" y="2732089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5" name="Rectangle 121"/>
          <p:cNvSpPr>
            <a:spLocks noChangeArrowheads="1"/>
          </p:cNvSpPr>
          <p:nvPr/>
        </p:nvSpPr>
        <p:spPr bwMode="auto">
          <a:xfrm>
            <a:off x="6282105" y="2965450"/>
            <a:ext cx="13188" cy="15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6" name="Rectangle 122"/>
          <p:cNvSpPr>
            <a:spLocks noChangeArrowheads="1"/>
          </p:cNvSpPr>
          <p:nvPr/>
        </p:nvSpPr>
        <p:spPr bwMode="auto">
          <a:xfrm>
            <a:off x="6268915" y="2994025"/>
            <a:ext cx="13189" cy="15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9" name="Rectangle 125"/>
          <p:cNvSpPr>
            <a:spLocks noChangeArrowheads="1"/>
          </p:cNvSpPr>
          <p:nvPr/>
        </p:nvSpPr>
        <p:spPr bwMode="auto">
          <a:xfrm>
            <a:off x="3062654" y="1920875"/>
            <a:ext cx="13189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0" name="Rectangle 126"/>
          <p:cNvSpPr>
            <a:spLocks noChangeArrowheads="1"/>
          </p:cNvSpPr>
          <p:nvPr/>
        </p:nvSpPr>
        <p:spPr bwMode="auto">
          <a:xfrm>
            <a:off x="3062654" y="1481139"/>
            <a:ext cx="13189" cy="15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2" name="Rectangle 128"/>
          <p:cNvSpPr>
            <a:spLocks noChangeArrowheads="1"/>
          </p:cNvSpPr>
          <p:nvPr/>
        </p:nvSpPr>
        <p:spPr bwMode="auto">
          <a:xfrm>
            <a:off x="6560528" y="1741489"/>
            <a:ext cx="13188" cy="15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33" name="Rectangle 129"/>
          <p:cNvSpPr>
            <a:spLocks noChangeArrowheads="1"/>
          </p:cNvSpPr>
          <p:nvPr/>
        </p:nvSpPr>
        <p:spPr bwMode="auto">
          <a:xfrm>
            <a:off x="6560528" y="1481139"/>
            <a:ext cx="13188" cy="15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2" name="Rectangle 138"/>
          <p:cNvSpPr>
            <a:spLocks noChangeArrowheads="1"/>
          </p:cNvSpPr>
          <p:nvPr/>
        </p:nvSpPr>
        <p:spPr bwMode="auto">
          <a:xfrm>
            <a:off x="3152043" y="1549400"/>
            <a:ext cx="1465" cy="142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1" name="Rectangle 147"/>
          <p:cNvSpPr>
            <a:spLocks noChangeArrowheads="1"/>
          </p:cNvSpPr>
          <p:nvPr/>
        </p:nvSpPr>
        <p:spPr bwMode="auto">
          <a:xfrm>
            <a:off x="2771043" y="2470150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2" name="Rectangle 148"/>
          <p:cNvSpPr>
            <a:spLocks noChangeArrowheads="1"/>
          </p:cNvSpPr>
          <p:nvPr/>
        </p:nvSpPr>
        <p:spPr bwMode="auto">
          <a:xfrm>
            <a:off x="2771043" y="3378200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6" name="Rectangle 152"/>
          <p:cNvSpPr>
            <a:spLocks noChangeArrowheads="1"/>
          </p:cNvSpPr>
          <p:nvPr/>
        </p:nvSpPr>
        <p:spPr bwMode="auto">
          <a:xfrm>
            <a:off x="5470282" y="3489325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7" name="Rectangle 153"/>
          <p:cNvSpPr>
            <a:spLocks noChangeArrowheads="1"/>
          </p:cNvSpPr>
          <p:nvPr/>
        </p:nvSpPr>
        <p:spPr bwMode="auto">
          <a:xfrm>
            <a:off x="6396405" y="3489325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9" name="Rectangle 155"/>
          <p:cNvSpPr>
            <a:spLocks noChangeArrowheads="1"/>
          </p:cNvSpPr>
          <p:nvPr/>
        </p:nvSpPr>
        <p:spPr bwMode="auto">
          <a:xfrm>
            <a:off x="5470282" y="3778250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0" name="Rectangle 156"/>
          <p:cNvSpPr>
            <a:spLocks noChangeArrowheads="1"/>
          </p:cNvSpPr>
          <p:nvPr/>
        </p:nvSpPr>
        <p:spPr bwMode="auto">
          <a:xfrm>
            <a:off x="5496659" y="3778250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70" name="Rectangle 166"/>
          <p:cNvSpPr>
            <a:spLocks noChangeArrowheads="1"/>
          </p:cNvSpPr>
          <p:nvPr/>
        </p:nvSpPr>
        <p:spPr bwMode="auto">
          <a:xfrm>
            <a:off x="6371492" y="3778250"/>
            <a:ext cx="1466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71" name="Rectangle 167"/>
          <p:cNvSpPr>
            <a:spLocks noChangeArrowheads="1"/>
          </p:cNvSpPr>
          <p:nvPr/>
        </p:nvSpPr>
        <p:spPr bwMode="auto">
          <a:xfrm>
            <a:off x="6396405" y="3778250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83" name="Rectangle 179"/>
          <p:cNvSpPr>
            <a:spLocks noChangeArrowheads="1"/>
          </p:cNvSpPr>
          <p:nvPr/>
        </p:nvSpPr>
        <p:spPr bwMode="auto">
          <a:xfrm>
            <a:off x="2771043" y="3489325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84" name="Rectangle 180"/>
          <p:cNvSpPr>
            <a:spLocks noChangeArrowheads="1"/>
          </p:cNvSpPr>
          <p:nvPr/>
        </p:nvSpPr>
        <p:spPr bwMode="auto">
          <a:xfrm>
            <a:off x="1960685" y="3489325"/>
            <a:ext cx="1466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86" name="Rectangle 182"/>
          <p:cNvSpPr>
            <a:spLocks noChangeArrowheads="1"/>
          </p:cNvSpPr>
          <p:nvPr/>
        </p:nvSpPr>
        <p:spPr bwMode="auto">
          <a:xfrm>
            <a:off x="2250831" y="3722689"/>
            <a:ext cx="1466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87" name="Rectangle 183"/>
          <p:cNvSpPr>
            <a:spLocks noChangeArrowheads="1"/>
          </p:cNvSpPr>
          <p:nvPr/>
        </p:nvSpPr>
        <p:spPr bwMode="auto">
          <a:xfrm>
            <a:off x="1960685" y="3722689"/>
            <a:ext cx="1466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2" name="Rectangle 188"/>
          <p:cNvSpPr>
            <a:spLocks noChangeArrowheads="1"/>
          </p:cNvSpPr>
          <p:nvPr/>
        </p:nvSpPr>
        <p:spPr bwMode="auto">
          <a:xfrm>
            <a:off x="2073520" y="3171825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3" name="Rectangle 189"/>
          <p:cNvSpPr>
            <a:spLocks noChangeArrowheads="1"/>
          </p:cNvSpPr>
          <p:nvPr/>
        </p:nvSpPr>
        <p:spPr bwMode="auto">
          <a:xfrm>
            <a:off x="2073520" y="3378200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8" name="Rectangle 194"/>
          <p:cNvSpPr>
            <a:spLocks noChangeArrowheads="1"/>
          </p:cNvSpPr>
          <p:nvPr/>
        </p:nvSpPr>
        <p:spPr bwMode="auto">
          <a:xfrm>
            <a:off x="2073520" y="3832225"/>
            <a:ext cx="13188" cy="15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99" name="Rectangle 195"/>
          <p:cNvSpPr>
            <a:spLocks noChangeArrowheads="1"/>
          </p:cNvSpPr>
          <p:nvPr/>
        </p:nvSpPr>
        <p:spPr bwMode="auto">
          <a:xfrm>
            <a:off x="2073520" y="4038600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2" name="Rectangle 198"/>
          <p:cNvSpPr>
            <a:spLocks noChangeArrowheads="1"/>
          </p:cNvSpPr>
          <p:nvPr/>
        </p:nvSpPr>
        <p:spPr bwMode="auto">
          <a:xfrm>
            <a:off x="3062654" y="2979739"/>
            <a:ext cx="13189" cy="15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3" name="Rectangle 199"/>
          <p:cNvSpPr>
            <a:spLocks noChangeArrowheads="1"/>
          </p:cNvSpPr>
          <p:nvPr/>
        </p:nvSpPr>
        <p:spPr bwMode="auto">
          <a:xfrm>
            <a:off x="3062654" y="2416175"/>
            <a:ext cx="13189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3" name="Freeform 9"/>
          <p:cNvSpPr>
            <a:spLocks/>
          </p:cNvSpPr>
          <p:nvPr/>
        </p:nvSpPr>
        <p:spPr bwMode="auto">
          <a:xfrm>
            <a:off x="2968869" y="3021013"/>
            <a:ext cx="177312" cy="935037"/>
          </a:xfrm>
          <a:custGeom>
            <a:avLst/>
            <a:gdLst>
              <a:gd name="T0" fmla="*/ 60 w 121"/>
              <a:gd name="T1" fmla="*/ 589 h 589"/>
              <a:gd name="T2" fmla="*/ 78 w 121"/>
              <a:gd name="T3" fmla="*/ 563 h 589"/>
              <a:gd name="T4" fmla="*/ 104 w 121"/>
              <a:gd name="T5" fmla="*/ 503 h 589"/>
              <a:gd name="T6" fmla="*/ 121 w 121"/>
              <a:gd name="T7" fmla="*/ 295 h 589"/>
              <a:gd name="T8" fmla="*/ 104 w 121"/>
              <a:gd name="T9" fmla="*/ 87 h 589"/>
              <a:gd name="T10" fmla="*/ 78 w 121"/>
              <a:gd name="T11" fmla="*/ 17 h 589"/>
              <a:gd name="T12" fmla="*/ 60 w 121"/>
              <a:gd name="T13" fmla="*/ 0 h 589"/>
              <a:gd name="T14" fmla="*/ 34 w 121"/>
              <a:gd name="T15" fmla="*/ 17 h 589"/>
              <a:gd name="T16" fmla="*/ 17 w 121"/>
              <a:gd name="T17" fmla="*/ 87 h 589"/>
              <a:gd name="T18" fmla="*/ 0 w 121"/>
              <a:gd name="T19" fmla="*/ 295 h 589"/>
              <a:gd name="T20" fmla="*/ 17 w 121"/>
              <a:gd name="T21" fmla="*/ 503 h 589"/>
              <a:gd name="T22" fmla="*/ 34 w 121"/>
              <a:gd name="T23" fmla="*/ 563 h 589"/>
              <a:gd name="T24" fmla="*/ 60 w 121"/>
              <a:gd name="T25" fmla="*/ 589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" h="589">
                <a:moveTo>
                  <a:pt x="60" y="589"/>
                </a:moveTo>
                <a:lnTo>
                  <a:pt x="78" y="563"/>
                </a:lnTo>
                <a:lnTo>
                  <a:pt x="104" y="503"/>
                </a:lnTo>
                <a:lnTo>
                  <a:pt x="121" y="295"/>
                </a:lnTo>
                <a:lnTo>
                  <a:pt x="104" y="87"/>
                </a:lnTo>
                <a:lnTo>
                  <a:pt x="78" y="17"/>
                </a:lnTo>
                <a:lnTo>
                  <a:pt x="60" y="0"/>
                </a:lnTo>
                <a:lnTo>
                  <a:pt x="34" y="17"/>
                </a:lnTo>
                <a:lnTo>
                  <a:pt x="17" y="87"/>
                </a:lnTo>
                <a:lnTo>
                  <a:pt x="0" y="295"/>
                </a:lnTo>
                <a:lnTo>
                  <a:pt x="17" y="503"/>
                </a:lnTo>
                <a:lnTo>
                  <a:pt x="34" y="563"/>
                </a:lnTo>
                <a:lnTo>
                  <a:pt x="60" y="589"/>
                </a:lnTo>
                <a:close/>
              </a:path>
            </a:pathLst>
          </a:custGeom>
          <a:solidFill>
            <a:srgbClr val="A2C1FE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5" name="Freeform 11"/>
          <p:cNvSpPr>
            <a:spLocks/>
          </p:cNvSpPr>
          <p:nvPr/>
        </p:nvSpPr>
        <p:spPr bwMode="auto">
          <a:xfrm>
            <a:off x="3045069" y="3956050"/>
            <a:ext cx="11723" cy="14288"/>
          </a:xfrm>
          <a:custGeom>
            <a:avLst/>
            <a:gdLst>
              <a:gd name="T0" fmla="*/ 8 w 8"/>
              <a:gd name="T1" fmla="*/ 0 h 9"/>
              <a:gd name="T2" fmla="*/ 8 w 8"/>
              <a:gd name="T3" fmla="*/ 0 h 9"/>
              <a:gd name="T4" fmla="*/ 0 w 8"/>
              <a:gd name="T5" fmla="*/ 0 h 9"/>
              <a:gd name="T6" fmla="*/ 8 w 8"/>
              <a:gd name="T7" fmla="*/ 9 h 9"/>
              <a:gd name="T8" fmla="*/ 0 w 8"/>
              <a:gd name="T9" fmla="*/ 9 h 9"/>
              <a:gd name="T10" fmla="*/ 0 w 8"/>
              <a:gd name="T11" fmla="*/ 9 h 9"/>
              <a:gd name="T12" fmla="*/ 8 w 8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8" y="9"/>
                </a:lnTo>
                <a:lnTo>
                  <a:pt x="0" y="9"/>
                </a:lnTo>
                <a:lnTo>
                  <a:pt x="0" y="9"/>
                </a:lnTo>
                <a:lnTo>
                  <a:pt x="8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6" name="Rectangle 12"/>
          <p:cNvSpPr>
            <a:spLocks noChangeArrowheads="1"/>
          </p:cNvSpPr>
          <p:nvPr/>
        </p:nvSpPr>
        <p:spPr bwMode="auto">
          <a:xfrm>
            <a:off x="2031023" y="2236788"/>
            <a:ext cx="633046" cy="2476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21" name="Freeform 17"/>
          <p:cNvSpPr>
            <a:spLocks/>
          </p:cNvSpPr>
          <p:nvPr/>
        </p:nvSpPr>
        <p:spPr bwMode="auto">
          <a:xfrm>
            <a:off x="6453554" y="2333626"/>
            <a:ext cx="140677" cy="68263"/>
          </a:xfrm>
          <a:custGeom>
            <a:avLst/>
            <a:gdLst>
              <a:gd name="T0" fmla="*/ 0 w 96"/>
              <a:gd name="T1" fmla="*/ 17 h 43"/>
              <a:gd name="T2" fmla="*/ 0 w 96"/>
              <a:gd name="T3" fmla="*/ 0 h 43"/>
              <a:gd name="T4" fmla="*/ 0 w 96"/>
              <a:gd name="T5" fmla="*/ 0 h 43"/>
              <a:gd name="T6" fmla="*/ 0 w 96"/>
              <a:gd name="T7" fmla="*/ 0 h 43"/>
              <a:gd name="T8" fmla="*/ 61 w 96"/>
              <a:gd name="T9" fmla="*/ 17 h 43"/>
              <a:gd name="T10" fmla="*/ 96 w 96"/>
              <a:gd name="T11" fmla="*/ 17 h 43"/>
              <a:gd name="T12" fmla="*/ 61 w 96"/>
              <a:gd name="T13" fmla="*/ 26 h 43"/>
              <a:gd name="T14" fmla="*/ 0 w 96"/>
              <a:gd name="T15" fmla="*/ 43 h 43"/>
              <a:gd name="T16" fmla="*/ 0 w 96"/>
              <a:gd name="T17" fmla="*/ 43 h 43"/>
              <a:gd name="T18" fmla="*/ 0 w 96"/>
              <a:gd name="T19" fmla="*/ 34 h 43"/>
              <a:gd name="T20" fmla="*/ 0 w 96"/>
              <a:gd name="T21" fmla="*/ 34 h 43"/>
              <a:gd name="T22" fmla="*/ 61 w 96"/>
              <a:gd name="T23" fmla="*/ 17 h 43"/>
              <a:gd name="T24" fmla="*/ 61 w 96"/>
              <a:gd name="T25" fmla="*/ 26 h 43"/>
              <a:gd name="T26" fmla="*/ 61 w 96"/>
              <a:gd name="T27" fmla="*/ 26 h 43"/>
              <a:gd name="T28" fmla="*/ 0 w 96"/>
              <a:gd name="T29" fmla="*/ 8 h 43"/>
              <a:gd name="T30" fmla="*/ 0 w 96"/>
              <a:gd name="T31" fmla="*/ 0 h 43"/>
              <a:gd name="T32" fmla="*/ 9 w 96"/>
              <a:gd name="T33" fmla="*/ 0 h 43"/>
              <a:gd name="T34" fmla="*/ 9 w 96"/>
              <a:gd name="T35" fmla="*/ 17 h 43"/>
              <a:gd name="T36" fmla="*/ 0 w 96"/>
              <a:gd name="T37" fmla="*/ 17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6" h="43">
                <a:moveTo>
                  <a:pt x="0" y="17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61" y="17"/>
                </a:lnTo>
                <a:lnTo>
                  <a:pt x="96" y="17"/>
                </a:lnTo>
                <a:lnTo>
                  <a:pt x="61" y="26"/>
                </a:lnTo>
                <a:lnTo>
                  <a:pt x="0" y="43"/>
                </a:lnTo>
                <a:lnTo>
                  <a:pt x="0" y="43"/>
                </a:lnTo>
                <a:lnTo>
                  <a:pt x="0" y="34"/>
                </a:lnTo>
                <a:lnTo>
                  <a:pt x="0" y="34"/>
                </a:lnTo>
                <a:lnTo>
                  <a:pt x="61" y="17"/>
                </a:lnTo>
                <a:lnTo>
                  <a:pt x="61" y="26"/>
                </a:lnTo>
                <a:lnTo>
                  <a:pt x="61" y="26"/>
                </a:lnTo>
                <a:lnTo>
                  <a:pt x="0" y="8"/>
                </a:lnTo>
                <a:lnTo>
                  <a:pt x="0" y="0"/>
                </a:lnTo>
                <a:lnTo>
                  <a:pt x="9" y="0"/>
                </a:lnTo>
                <a:lnTo>
                  <a:pt x="9" y="17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2" name="Freeform 18"/>
          <p:cNvSpPr>
            <a:spLocks/>
          </p:cNvSpPr>
          <p:nvPr/>
        </p:nvSpPr>
        <p:spPr bwMode="auto">
          <a:xfrm>
            <a:off x="6453554" y="2360614"/>
            <a:ext cx="13189" cy="26987"/>
          </a:xfrm>
          <a:custGeom>
            <a:avLst/>
            <a:gdLst>
              <a:gd name="T0" fmla="*/ 0 w 9"/>
              <a:gd name="T1" fmla="*/ 17 h 17"/>
              <a:gd name="T2" fmla="*/ 0 w 9"/>
              <a:gd name="T3" fmla="*/ 0 h 17"/>
              <a:gd name="T4" fmla="*/ 9 w 9"/>
              <a:gd name="T5" fmla="*/ 0 h 17"/>
              <a:gd name="T6" fmla="*/ 9 w 9"/>
              <a:gd name="T7" fmla="*/ 0 h 17"/>
              <a:gd name="T8" fmla="*/ 9 w 9"/>
              <a:gd name="T9" fmla="*/ 0 h 17"/>
              <a:gd name="T10" fmla="*/ 9 w 9"/>
              <a:gd name="T11" fmla="*/ 17 h 17"/>
              <a:gd name="T12" fmla="*/ 0 w 9"/>
              <a:gd name="T1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7">
                <a:moveTo>
                  <a:pt x="0" y="17"/>
                </a:move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17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3" name="Freeform 19"/>
          <p:cNvSpPr>
            <a:spLocks/>
          </p:cNvSpPr>
          <p:nvPr/>
        </p:nvSpPr>
        <p:spPr bwMode="auto">
          <a:xfrm>
            <a:off x="6453554" y="2333626"/>
            <a:ext cx="89389" cy="53975"/>
          </a:xfrm>
          <a:custGeom>
            <a:avLst/>
            <a:gdLst>
              <a:gd name="T0" fmla="*/ 0 w 61"/>
              <a:gd name="T1" fmla="*/ 17 h 34"/>
              <a:gd name="T2" fmla="*/ 0 w 61"/>
              <a:gd name="T3" fmla="*/ 0 h 34"/>
              <a:gd name="T4" fmla="*/ 61 w 61"/>
              <a:gd name="T5" fmla="*/ 17 h 34"/>
              <a:gd name="T6" fmla="*/ 0 w 61"/>
              <a:gd name="T7" fmla="*/ 34 h 34"/>
              <a:gd name="T8" fmla="*/ 0 w 61"/>
              <a:gd name="T9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34">
                <a:moveTo>
                  <a:pt x="0" y="17"/>
                </a:moveTo>
                <a:lnTo>
                  <a:pt x="0" y="0"/>
                </a:lnTo>
                <a:lnTo>
                  <a:pt x="61" y="17"/>
                </a:lnTo>
                <a:lnTo>
                  <a:pt x="0" y="34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6" name="Rectangle 22"/>
          <p:cNvSpPr>
            <a:spLocks noChangeArrowheads="1"/>
          </p:cNvSpPr>
          <p:nvPr/>
        </p:nvSpPr>
        <p:spPr bwMode="auto">
          <a:xfrm>
            <a:off x="2664070" y="2360614"/>
            <a:ext cx="378948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729" name="Rectangle 25"/>
          <p:cNvSpPr>
            <a:spLocks noChangeArrowheads="1"/>
          </p:cNvSpPr>
          <p:nvPr/>
        </p:nvSpPr>
        <p:spPr bwMode="auto">
          <a:xfrm>
            <a:off x="6567854" y="1865314"/>
            <a:ext cx="13189" cy="11826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0" name="Freeform 26"/>
          <p:cNvSpPr>
            <a:spLocks/>
          </p:cNvSpPr>
          <p:nvPr/>
        </p:nvSpPr>
        <p:spPr bwMode="auto">
          <a:xfrm>
            <a:off x="2360735" y="3640138"/>
            <a:ext cx="139211" cy="82550"/>
          </a:xfrm>
          <a:custGeom>
            <a:avLst/>
            <a:gdLst>
              <a:gd name="T0" fmla="*/ 86 w 95"/>
              <a:gd name="T1" fmla="*/ 26 h 52"/>
              <a:gd name="T2" fmla="*/ 95 w 95"/>
              <a:gd name="T3" fmla="*/ 43 h 52"/>
              <a:gd name="T4" fmla="*/ 95 w 95"/>
              <a:gd name="T5" fmla="*/ 43 h 52"/>
              <a:gd name="T6" fmla="*/ 95 w 95"/>
              <a:gd name="T7" fmla="*/ 43 h 52"/>
              <a:gd name="T8" fmla="*/ 26 w 95"/>
              <a:gd name="T9" fmla="*/ 43 h 52"/>
              <a:gd name="T10" fmla="*/ 0 w 95"/>
              <a:gd name="T11" fmla="*/ 52 h 52"/>
              <a:gd name="T12" fmla="*/ 26 w 95"/>
              <a:gd name="T13" fmla="*/ 35 h 52"/>
              <a:gd name="T14" fmla="*/ 78 w 95"/>
              <a:gd name="T15" fmla="*/ 0 h 52"/>
              <a:gd name="T16" fmla="*/ 78 w 95"/>
              <a:gd name="T17" fmla="*/ 0 h 52"/>
              <a:gd name="T18" fmla="*/ 78 w 95"/>
              <a:gd name="T19" fmla="*/ 9 h 52"/>
              <a:gd name="T20" fmla="*/ 78 w 95"/>
              <a:gd name="T21" fmla="*/ 9 h 52"/>
              <a:gd name="T22" fmla="*/ 26 w 95"/>
              <a:gd name="T23" fmla="*/ 43 h 52"/>
              <a:gd name="T24" fmla="*/ 26 w 95"/>
              <a:gd name="T25" fmla="*/ 35 h 52"/>
              <a:gd name="T26" fmla="*/ 26 w 95"/>
              <a:gd name="T27" fmla="*/ 35 h 52"/>
              <a:gd name="T28" fmla="*/ 95 w 95"/>
              <a:gd name="T29" fmla="*/ 35 h 52"/>
              <a:gd name="T30" fmla="*/ 95 w 95"/>
              <a:gd name="T31" fmla="*/ 43 h 52"/>
              <a:gd name="T32" fmla="*/ 86 w 95"/>
              <a:gd name="T33" fmla="*/ 43 h 52"/>
              <a:gd name="T34" fmla="*/ 78 w 95"/>
              <a:gd name="T35" fmla="*/ 26 h 52"/>
              <a:gd name="T36" fmla="*/ 86 w 95"/>
              <a:gd name="T37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5" h="52">
                <a:moveTo>
                  <a:pt x="86" y="26"/>
                </a:moveTo>
                <a:lnTo>
                  <a:pt x="95" y="43"/>
                </a:lnTo>
                <a:lnTo>
                  <a:pt x="95" y="43"/>
                </a:lnTo>
                <a:lnTo>
                  <a:pt x="95" y="43"/>
                </a:lnTo>
                <a:lnTo>
                  <a:pt x="26" y="43"/>
                </a:lnTo>
                <a:lnTo>
                  <a:pt x="0" y="52"/>
                </a:lnTo>
                <a:lnTo>
                  <a:pt x="26" y="35"/>
                </a:lnTo>
                <a:lnTo>
                  <a:pt x="78" y="0"/>
                </a:lnTo>
                <a:lnTo>
                  <a:pt x="78" y="0"/>
                </a:lnTo>
                <a:lnTo>
                  <a:pt x="78" y="9"/>
                </a:lnTo>
                <a:lnTo>
                  <a:pt x="78" y="9"/>
                </a:lnTo>
                <a:lnTo>
                  <a:pt x="26" y="43"/>
                </a:lnTo>
                <a:lnTo>
                  <a:pt x="26" y="35"/>
                </a:lnTo>
                <a:lnTo>
                  <a:pt x="26" y="35"/>
                </a:lnTo>
                <a:lnTo>
                  <a:pt x="95" y="35"/>
                </a:lnTo>
                <a:lnTo>
                  <a:pt x="95" y="43"/>
                </a:lnTo>
                <a:lnTo>
                  <a:pt x="86" y="43"/>
                </a:lnTo>
                <a:lnTo>
                  <a:pt x="78" y="26"/>
                </a:lnTo>
                <a:lnTo>
                  <a:pt x="86" y="2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31" name="Freeform 27"/>
          <p:cNvSpPr>
            <a:spLocks/>
          </p:cNvSpPr>
          <p:nvPr/>
        </p:nvSpPr>
        <p:spPr bwMode="auto">
          <a:xfrm>
            <a:off x="2461846" y="3654425"/>
            <a:ext cx="24912" cy="26988"/>
          </a:xfrm>
          <a:custGeom>
            <a:avLst/>
            <a:gdLst>
              <a:gd name="T0" fmla="*/ 9 w 17"/>
              <a:gd name="T1" fmla="*/ 0 h 17"/>
              <a:gd name="T2" fmla="*/ 17 w 17"/>
              <a:gd name="T3" fmla="*/ 17 h 17"/>
              <a:gd name="T4" fmla="*/ 9 w 17"/>
              <a:gd name="T5" fmla="*/ 17 h 17"/>
              <a:gd name="T6" fmla="*/ 9 w 17"/>
              <a:gd name="T7" fmla="*/ 17 h 17"/>
              <a:gd name="T8" fmla="*/ 9 w 17"/>
              <a:gd name="T9" fmla="*/ 17 h 17"/>
              <a:gd name="T10" fmla="*/ 0 w 17"/>
              <a:gd name="T11" fmla="*/ 0 h 17"/>
              <a:gd name="T12" fmla="*/ 9 w 17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9" y="0"/>
                </a:moveTo>
                <a:lnTo>
                  <a:pt x="17" y="17"/>
                </a:lnTo>
                <a:lnTo>
                  <a:pt x="9" y="17"/>
                </a:lnTo>
                <a:lnTo>
                  <a:pt x="9" y="17"/>
                </a:lnTo>
                <a:lnTo>
                  <a:pt x="9" y="17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32" name="Freeform 28"/>
          <p:cNvSpPr>
            <a:spLocks/>
          </p:cNvSpPr>
          <p:nvPr/>
        </p:nvSpPr>
        <p:spPr bwMode="auto">
          <a:xfrm>
            <a:off x="2398836" y="3654426"/>
            <a:ext cx="101111" cy="53975"/>
          </a:xfrm>
          <a:custGeom>
            <a:avLst/>
            <a:gdLst>
              <a:gd name="T0" fmla="*/ 60 w 69"/>
              <a:gd name="T1" fmla="*/ 17 h 34"/>
              <a:gd name="T2" fmla="*/ 69 w 69"/>
              <a:gd name="T3" fmla="*/ 34 h 34"/>
              <a:gd name="T4" fmla="*/ 0 w 69"/>
              <a:gd name="T5" fmla="*/ 34 h 34"/>
              <a:gd name="T6" fmla="*/ 52 w 69"/>
              <a:gd name="T7" fmla="*/ 0 h 34"/>
              <a:gd name="T8" fmla="*/ 60 w 69"/>
              <a:gd name="T9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34">
                <a:moveTo>
                  <a:pt x="60" y="17"/>
                </a:moveTo>
                <a:lnTo>
                  <a:pt x="69" y="34"/>
                </a:lnTo>
                <a:lnTo>
                  <a:pt x="0" y="34"/>
                </a:lnTo>
                <a:lnTo>
                  <a:pt x="52" y="0"/>
                </a:lnTo>
                <a:lnTo>
                  <a:pt x="60" y="1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35" name="Rectangle 31"/>
          <p:cNvSpPr>
            <a:spLocks noChangeArrowheads="1"/>
          </p:cNvSpPr>
          <p:nvPr/>
        </p:nvSpPr>
        <p:spPr bwMode="auto">
          <a:xfrm>
            <a:off x="6556131" y="2360614"/>
            <a:ext cx="11723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6" name="Line 32"/>
          <p:cNvSpPr>
            <a:spLocks noChangeShapeType="1"/>
          </p:cNvSpPr>
          <p:nvPr/>
        </p:nvSpPr>
        <p:spPr bwMode="auto">
          <a:xfrm flipH="1">
            <a:off x="6453554" y="238760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7" name="Line 33"/>
          <p:cNvSpPr>
            <a:spLocks noChangeShapeType="1"/>
          </p:cNvSpPr>
          <p:nvPr/>
        </p:nvSpPr>
        <p:spPr bwMode="auto">
          <a:xfrm flipH="1">
            <a:off x="6352443" y="241617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8" name="Line 34"/>
          <p:cNvSpPr>
            <a:spLocks noChangeShapeType="1"/>
          </p:cNvSpPr>
          <p:nvPr/>
        </p:nvSpPr>
        <p:spPr bwMode="auto">
          <a:xfrm flipH="1">
            <a:off x="6264520" y="244316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9" name="Line 35"/>
          <p:cNvSpPr>
            <a:spLocks noChangeShapeType="1"/>
          </p:cNvSpPr>
          <p:nvPr/>
        </p:nvSpPr>
        <p:spPr bwMode="auto">
          <a:xfrm flipH="1">
            <a:off x="6163408" y="2484439"/>
            <a:ext cx="36635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0" name="Line 36"/>
          <p:cNvSpPr>
            <a:spLocks noChangeShapeType="1"/>
          </p:cNvSpPr>
          <p:nvPr/>
        </p:nvSpPr>
        <p:spPr bwMode="auto">
          <a:xfrm flipH="1">
            <a:off x="6060831" y="251142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1" name="Line 37"/>
          <p:cNvSpPr>
            <a:spLocks noChangeShapeType="1"/>
          </p:cNvSpPr>
          <p:nvPr/>
        </p:nvSpPr>
        <p:spPr bwMode="auto">
          <a:xfrm flipH="1">
            <a:off x="5972908" y="254000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2" name="Line 38"/>
          <p:cNvSpPr>
            <a:spLocks noChangeShapeType="1"/>
          </p:cNvSpPr>
          <p:nvPr/>
        </p:nvSpPr>
        <p:spPr bwMode="auto">
          <a:xfrm flipH="1">
            <a:off x="5871797" y="2581275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3" name="Line 39"/>
          <p:cNvSpPr>
            <a:spLocks noChangeShapeType="1"/>
          </p:cNvSpPr>
          <p:nvPr/>
        </p:nvSpPr>
        <p:spPr bwMode="auto">
          <a:xfrm flipH="1">
            <a:off x="5769220" y="260826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4" name="Line 40"/>
          <p:cNvSpPr>
            <a:spLocks noChangeShapeType="1"/>
          </p:cNvSpPr>
          <p:nvPr/>
        </p:nvSpPr>
        <p:spPr bwMode="auto">
          <a:xfrm flipH="1">
            <a:off x="5681297" y="263525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5" name="Line 41"/>
          <p:cNvSpPr>
            <a:spLocks noChangeShapeType="1"/>
          </p:cNvSpPr>
          <p:nvPr/>
        </p:nvSpPr>
        <p:spPr bwMode="auto">
          <a:xfrm flipH="1">
            <a:off x="5580185" y="266382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6" name="Line 42"/>
          <p:cNvSpPr>
            <a:spLocks noChangeShapeType="1"/>
          </p:cNvSpPr>
          <p:nvPr/>
        </p:nvSpPr>
        <p:spPr bwMode="auto">
          <a:xfrm flipH="1">
            <a:off x="5477608" y="270510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7" name="Line 43"/>
          <p:cNvSpPr>
            <a:spLocks noChangeShapeType="1"/>
          </p:cNvSpPr>
          <p:nvPr/>
        </p:nvSpPr>
        <p:spPr bwMode="auto">
          <a:xfrm flipH="1">
            <a:off x="5389685" y="2732089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8" name="Line 44"/>
          <p:cNvSpPr>
            <a:spLocks noChangeShapeType="1"/>
          </p:cNvSpPr>
          <p:nvPr/>
        </p:nvSpPr>
        <p:spPr bwMode="auto">
          <a:xfrm flipH="1">
            <a:off x="5288574" y="275907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9" name="Line 45"/>
          <p:cNvSpPr>
            <a:spLocks noChangeShapeType="1"/>
          </p:cNvSpPr>
          <p:nvPr/>
        </p:nvSpPr>
        <p:spPr bwMode="auto">
          <a:xfrm flipH="1">
            <a:off x="5199185" y="2800350"/>
            <a:ext cx="249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0" name="Line 46"/>
          <p:cNvSpPr>
            <a:spLocks noChangeShapeType="1"/>
          </p:cNvSpPr>
          <p:nvPr/>
        </p:nvSpPr>
        <p:spPr bwMode="auto">
          <a:xfrm flipH="1">
            <a:off x="5098074" y="282892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1" name="Line 47"/>
          <p:cNvSpPr>
            <a:spLocks noChangeShapeType="1"/>
          </p:cNvSpPr>
          <p:nvPr/>
        </p:nvSpPr>
        <p:spPr bwMode="auto">
          <a:xfrm flipH="1">
            <a:off x="4996962" y="285591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2" name="Line 48"/>
          <p:cNvSpPr>
            <a:spLocks noChangeShapeType="1"/>
          </p:cNvSpPr>
          <p:nvPr/>
        </p:nvSpPr>
        <p:spPr bwMode="auto">
          <a:xfrm flipH="1">
            <a:off x="4907574" y="2882900"/>
            <a:ext cx="26377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3" name="Line 49"/>
          <p:cNvSpPr>
            <a:spLocks noChangeShapeType="1"/>
          </p:cNvSpPr>
          <p:nvPr/>
        </p:nvSpPr>
        <p:spPr bwMode="auto">
          <a:xfrm flipH="1">
            <a:off x="4806462" y="292417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4" name="Line 50"/>
          <p:cNvSpPr>
            <a:spLocks noChangeShapeType="1"/>
          </p:cNvSpPr>
          <p:nvPr/>
        </p:nvSpPr>
        <p:spPr bwMode="auto">
          <a:xfrm flipH="1">
            <a:off x="4705351" y="295275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5" name="Line 51"/>
          <p:cNvSpPr>
            <a:spLocks noChangeShapeType="1"/>
          </p:cNvSpPr>
          <p:nvPr/>
        </p:nvSpPr>
        <p:spPr bwMode="auto">
          <a:xfrm flipH="1">
            <a:off x="4615962" y="2979739"/>
            <a:ext cx="2637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6" name="Line 52"/>
          <p:cNvSpPr>
            <a:spLocks noChangeShapeType="1"/>
          </p:cNvSpPr>
          <p:nvPr/>
        </p:nvSpPr>
        <p:spPr bwMode="auto">
          <a:xfrm flipH="1">
            <a:off x="4514851" y="3021014"/>
            <a:ext cx="381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7" name="Line 53"/>
          <p:cNvSpPr>
            <a:spLocks noChangeShapeType="1"/>
          </p:cNvSpPr>
          <p:nvPr/>
        </p:nvSpPr>
        <p:spPr bwMode="auto">
          <a:xfrm flipH="1">
            <a:off x="4413739" y="304800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8" name="Line 54"/>
          <p:cNvSpPr>
            <a:spLocks noChangeShapeType="1"/>
          </p:cNvSpPr>
          <p:nvPr/>
        </p:nvSpPr>
        <p:spPr bwMode="auto">
          <a:xfrm flipH="1">
            <a:off x="4324351" y="3076575"/>
            <a:ext cx="26377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9" name="Line 55"/>
          <p:cNvSpPr>
            <a:spLocks noChangeShapeType="1"/>
          </p:cNvSpPr>
          <p:nvPr/>
        </p:nvSpPr>
        <p:spPr bwMode="auto">
          <a:xfrm flipH="1">
            <a:off x="4223239" y="310356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0" name="Line 56"/>
          <p:cNvSpPr>
            <a:spLocks noChangeShapeType="1"/>
          </p:cNvSpPr>
          <p:nvPr/>
        </p:nvSpPr>
        <p:spPr bwMode="auto">
          <a:xfrm flipH="1">
            <a:off x="4122128" y="3144839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1" name="Line 57"/>
          <p:cNvSpPr>
            <a:spLocks noChangeShapeType="1"/>
          </p:cNvSpPr>
          <p:nvPr/>
        </p:nvSpPr>
        <p:spPr bwMode="auto">
          <a:xfrm flipH="1">
            <a:off x="4032739" y="3171825"/>
            <a:ext cx="26377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2" name="Line 58"/>
          <p:cNvSpPr>
            <a:spLocks noChangeShapeType="1"/>
          </p:cNvSpPr>
          <p:nvPr/>
        </p:nvSpPr>
        <p:spPr bwMode="auto">
          <a:xfrm flipH="1">
            <a:off x="3931628" y="320040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3" name="Line 59"/>
          <p:cNvSpPr>
            <a:spLocks noChangeShapeType="1"/>
          </p:cNvSpPr>
          <p:nvPr/>
        </p:nvSpPr>
        <p:spPr bwMode="auto">
          <a:xfrm flipH="1">
            <a:off x="3830516" y="3241675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4" name="Line 60"/>
          <p:cNvSpPr>
            <a:spLocks noChangeShapeType="1"/>
          </p:cNvSpPr>
          <p:nvPr/>
        </p:nvSpPr>
        <p:spPr bwMode="auto">
          <a:xfrm flipH="1">
            <a:off x="3741128" y="3268664"/>
            <a:ext cx="2637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5" name="Line 61"/>
          <p:cNvSpPr>
            <a:spLocks noChangeShapeType="1"/>
          </p:cNvSpPr>
          <p:nvPr/>
        </p:nvSpPr>
        <p:spPr bwMode="auto">
          <a:xfrm flipH="1">
            <a:off x="3640016" y="329565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6" name="Line 62"/>
          <p:cNvSpPr>
            <a:spLocks noChangeShapeType="1"/>
          </p:cNvSpPr>
          <p:nvPr/>
        </p:nvSpPr>
        <p:spPr bwMode="auto">
          <a:xfrm flipH="1">
            <a:off x="3538905" y="332422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7" name="Line 63"/>
          <p:cNvSpPr>
            <a:spLocks noChangeShapeType="1"/>
          </p:cNvSpPr>
          <p:nvPr/>
        </p:nvSpPr>
        <p:spPr bwMode="auto">
          <a:xfrm flipH="1">
            <a:off x="3450982" y="3365500"/>
            <a:ext cx="36634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8" name="Line 64"/>
          <p:cNvSpPr>
            <a:spLocks noChangeShapeType="1"/>
          </p:cNvSpPr>
          <p:nvPr/>
        </p:nvSpPr>
        <p:spPr bwMode="auto">
          <a:xfrm flipH="1">
            <a:off x="3348405" y="3392489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9" name="Line 65"/>
          <p:cNvSpPr>
            <a:spLocks noChangeShapeType="1"/>
          </p:cNvSpPr>
          <p:nvPr/>
        </p:nvSpPr>
        <p:spPr bwMode="auto">
          <a:xfrm flipH="1">
            <a:off x="3247293" y="341947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0" name="Line 66"/>
          <p:cNvSpPr>
            <a:spLocks noChangeShapeType="1"/>
          </p:cNvSpPr>
          <p:nvPr/>
        </p:nvSpPr>
        <p:spPr bwMode="auto">
          <a:xfrm flipH="1">
            <a:off x="3159370" y="34607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1" name="Line 67"/>
          <p:cNvSpPr>
            <a:spLocks noChangeShapeType="1"/>
          </p:cNvSpPr>
          <p:nvPr/>
        </p:nvSpPr>
        <p:spPr bwMode="auto">
          <a:xfrm flipH="1">
            <a:off x="3056793" y="348932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2" name="Line 68"/>
          <p:cNvSpPr>
            <a:spLocks noChangeShapeType="1"/>
          </p:cNvSpPr>
          <p:nvPr/>
        </p:nvSpPr>
        <p:spPr bwMode="auto">
          <a:xfrm flipH="1">
            <a:off x="2955682" y="351631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3" name="Line 69"/>
          <p:cNvSpPr>
            <a:spLocks noChangeShapeType="1"/>
          </p:cNvSpPr>
          <p:nvPr/>
        </p:nvSpPr>
        <p:spPr bwMode="auto">
          <a:xfrm flipH="1">
            <a:off x="2867759" y="354330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4" name="Line 70"/>
          <p:cNvSpPr>
            <a:spLocks noChangeShapeType="1"/>
          </p:cNvSpPr>
          <p:nvPr/>
        </p:nvSpPr>
        <p:spPr bwMode="auto">
          <a:xfrm flipH="1">
            <a:off x="2765182" y="358457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5" name="Line 71"/>
          <p:cNvSpPr>
            <a:spLocks noChangeShapeType="1"/>
          </p:cNvSpPr>
          <p:nvPr/>
        </p:nvSpPr>
        <p:spPr bwMode="auto">
          <a:xfrm flipH="1">
            <a:off x="2664070" y="361315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6" name="Line 72"/>
          <p:cNvSpPr>
            <a:spLocks noChangeShapeType="1"/>
          </p:cNvSpPr>
          <p:nvPr/>
        </p:nvSpPr>
        <p:spPr bwMode="auto">
          <a:xfrm flipH="1">
            <a:off x="2576147" y="3640138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9" name="Rectangle 75"/>
          <p:cNvSpPr>
            <a:spLocks noChangeArrowheads="1"/>
          </p:cNvSpPr>
          <p:nvPr/>
        </p:nvSpPr>
        <p:spPr bwMode="auto">
          <a:xfrm>
            <a:off x="2486759" y="3681414"/>
            <a:ext cx="24911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80" name="Freeform 76"/>
          <p:cNvSpPr>
            <a:spLocks/>
          </p:cNvSpPr>
          <p:nvPr/>
        </p:nvSpPr>
        <p:spPr bwMode="auto">
          <a:xfrm>
            <a:off x="6226420" y="1658938"/>
            <a:ext cx="87923" cy="138112"/>
          </a:xfrm>
          <a:custGeom>
            <a:avLst/>
            <a:gdLst>
              <a:gd name="T0" fmla="*/ 34 w 60"/>
              <a:gd name="T1" fmla="*/ 78 h 87"/>
              <a:gd name="T2" fmla="*/ 17 w 60"/>
              <a:gd name="T3" fmla="*/ 87 h 87"/>
              <a:gd name="T4" fmla="*/ 17 w 60"/>
              <a:gd name="T5" fmla="*/ 87 h 87"/>
              <a:gd name="T6" fmla="*/ 17 w 60"/>
              <a:gd name="T7" fmla="*/ 87 h 87"/>
              <a:gd name="T8" fmla="*/ 8 w 60"/>
              <a:gd name="T9" fmla="*/ 26 h 87"/>
              <a:gd name="T10" fmla="*/ 0 w 60"/>
              <a:gd name="T11" fmla="*/ 0 h 87"/>
              <a:gd name="T12" fmla="*/ 17 w 60"/>
              <a:gd name="T13" fmla="*/ 26 h 87"/>
              <a:gd name="T14" fmla="*/ 60 w 60"/>
              <a:gd name="T15" fmla="*/ 70 h 87"/>
              <a:gd name="T16" fmla="*/ 60 w 60"/>
              <a:gd name="T17" fmla="*/ 70 h 87"/>
              <a:gd name="T18" fmla="*/ 52 w 60"/>
              <a:gd name="T19" fmla="*/ 70 h 87"/>
              <a:gd name="T20" fmla="*/ 52 w 60"/>
              <a:gd name="T21" fmla="*/ 70 h 87"/>
              <a:gd name="T22" fmla="*/ 8 w 60"/>
              <a:gd name="T23" fmla="*/ 26 h 87"/>
              <a:gd name="T24" fmla="*/ 17 w 60"/>
              <a:gd name="T25" fmla="*/ 26 h 87"/>
              <a:gd name="T26" fmla="*/ 17 w 60"/>
              <a:gd name="T27" fmla="*/ 26 h 87"/>
              <a:gd name="T28" fmla="*/ 26 w 60"/>
              <a:gd name="T29" fmla="*/ 87 h 87"/>
              <a:gd name="T30" fmla="*/ 17 w 60"/>
              <a:gd name="T31" fmla="*/ 87 h 87"/>
              <a:gd name="T32" fmla="*/ 17 w 60"/>
              <a:gd name="T33" fmla="*/ 78 h 87"/>
              <a:gd name="T34" fmla="*/ 34 w 60"/>
              <a:gd name="T35" fmla="*/ 70 h 87"/>
              <a:gd name="T36" fmla="*/ 34 w 60"/>
              <a:gd name="T37" fmla="*/ 78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0" h="87">
                <a:moveTo>
                  <a:pt x="34" y="78"/>
                </a:moveTo>
                <a:lnTo>
                  <a:pt x="17" y="87"/>
                </a:lnTo>
                <a:lnTo>
                  <a:pt x="17" y="87"/>
                </a:lnTo>
                <a:lnTo>
                  <a:pt x="17" y="87"/>
                </a:lnTo>
                <a:lnTo>
                  <a:pt x="8" y="26"/>
                </a:lnTo>
                <a:lnTo>
                  <a:pt x="0" y="0"/>
                </a:lnTo>
                <a:lnTo>
                  <a:pt x="17" y="26"/>
                </a:lnTo>
                <a:lnTo>
                  <a:pt x="60" y="70"/>
                </a:lnTo>
                <a:lnTo>
                  <a:pt x="60" y="70"/>
                </a:lnTo>
                <a:lnTo>
                  <a:pt x="52" y="70"/>
                </a:lnTo>
                <a:lnTo>
                  <a:pt x="52" y="70"/>
                </a:lnTo>
                <a:lnTo>
                  <a:pt x="8" y="26"/>
                </a:lnTo>
                <a:lnTo>
                  <a:pt x="17" y="26"/>
                </a:lnTo>
                <a:lnTo>
                  <a:pt x="17" y="26"/>
                </a:lnTo>
                <a:lnTo>
                  <a:pt x="26" y="87"/>
                </a:lnTo>
                <a:lnTo>
                  <a:pt x="17" y="87"/>
                </a:lnTo>
                <a:lnTo>
                  <a:pt x="17" y="78"/>
                </a:lnTo>
                <a:lnTo>
                  <a:pt x="34" y="70"/>
                </a:lnTo>
                <a:lnTo>
                  <a:pt x="34" y="7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1" name="Freeform 77"/>
          <p:cNvSpPr>
            <a:spLocks/>
          </p:cNvSpPr>
          <p:nvPr/>
        </p:nvSpPr>
        <p:spPr bwMode="auto">
          <a:xfrm>
            <a:off x="6276243" y="1755775"/>
            <a:ext cx="26377" cy="26988"/>
          </a:xfrm>
          <a:custGeom>
            <a:avLst/>
            <a:gdLst>
              <a:gd name="T0" fmla="*/ 18 w 18"/>
              <a:gd name="T1" fmla="*/ 9 h 17"/>
              <a:gd name="T2" fmla="*/ 0 w 18"/>
              <a:gd name="T3" fmla="*/ 17 h 17"/>
              <a:gd name="T4" fmla="*/ 0 w 18"/>
              <a:gd name="T5" fmla="*/ 9 h 17"/>
              <a:gd name="T6" fmla="*/ 0 w 18"/>
              <a:gd name="T7" fmla="*/ 9 h 17"/>
              <a:gd name="T8" fmla="*/ 0 w 18"/>
              <a:gd name="T9" fmla="*/ 9 h 17"/>
              <a:gd name="T10" fmla="*/ 18 w 18"/>
              <a:gd name="T11" fmla="*/ 0 h 17"/>
              <a:gd name="T12" fmla="*/ 18 w 18"/>
              <a:gd name="T13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7">
                <a:moveTo>
                  <a:pt x="18" y="9"/>
                </a:moveTo>
                <a:lnTo>
                  <a:pt x="0" y="17"/>
                </a:lnTo>
                <a:lnTo>
                  <a:pt x="0" y="9"/>
                </a:lnTo>
                <a:lnTo>
                  <a:pt x="0" y="9"/>
                </a:lnTo>
                <a:lnTo>
                  <a:pt x="0" y="9"/>
                </a:lnTo>
                <a:lnTo>
                  <a:pt x="18" y="0"/>
                </a:lnTo>
                <a:lnTo>
                  <a:pt x="18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2" name="Freeform 78"/>
          <p:cNvSpPr>
            <a:spLocks/>
          </p:cNvSpPr>
          <p:nvPr/>
        </p:nvSpPr>
        <p:spPr bwMode="auto">
          <a:xfrm>
            <a:off x="6238143" y="1700214"/>
            <a:ext cx="64477" cy="96837"/>
          </a:xfrm>
          <a:custGeom>
            <a:avLst/>
            <a:gdLst>
              <a:gd name="T0" fmla="*/ 26 w 44"/>
              <a:gd name="T1" fmla="*/ 52 h 61"/>
              <a:gd name="T2" fmla="*/ 9 w 44"/>
              <a:gd name="T3" fmla="*/ 61 h 61"/>
              <a:gd name="T4" fmla="*/ 0 w 44"/>
              <a:gd name="T5" fmla="*/ 0 h 61"/>
              <a:gd name="T6" fmla="*/ 44 w 44"/>
              <a:gd name="T7" fmla="*/ 44 h 61"/>
              <a:gd name="T8" fmla="*/ 26 w 44"/>
              <a:gd name="T9" fmla="*/ 5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61">
                <a:moveTo>
                  <a:pt x="26" y="52"/>
                </a:moveTo>
                <a:lnTo>
                  <a:pt x="9" y="61"/>
                </a:lnTo>
                <a:lnTo>
                  <a:pt x="0" y="0"/>
                </a:lnTo>
                <a:lnTo>
                  <a:pt x="44" y="44"/>
                </a:lnTo>
                <a:lnTo>
                  <a:pt x="26" y="52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3" name="Freeform 79"/>
          <p:cNvSpPr>
            <a:spLocks/>
          </p:cNvSpPr>
          <p:nvPr/>
        </p:nvSpPr>
        <p:spPr bwMode="auto">
          <a:xfrm>
            <a:off x="6453554" y="2168525"/>
            <a:ext cx="13189" cy="12700"/>
          </a:xfrm>
          <a:custGeom>
            <a:avLst/>
            <a:gdLst>
              <a:gd name="T0" fmla="*/ 0 w 9"/>
              <a:gd name="T1" fmla="*/ 8 h 8"/>
              <a:gd name="T2" fmla="*/ 0 w 9"/>
              <a:gd name="T3" fmla="*/ 8 h 8"/>
              <a:gd name="T4" fmla="*/ 9 w 9"/>
              <a:gd name="T5" fmla="*/ 0 h 8"/>
              <a:gd name="T6" fmla="*/ 9 w 9"/>
              <a:gd name="T7" fmla="*/ 0 h 8"/>
              <a:gd name="T8" fmla="*/ 0 w 9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8">
                <a:moveTo>
                  <a:pt x="0" y="8"/>
                </a:moveTo>
                <a:lnTo>
                  <a:pt x="0" y="8"/>
                </a:lnTo>
                <a:lnTo>
                  <a:pt x="9" y="0"/>
                </a:lnTo>
                <a:lnTo>
                  <a:pt x="9" y="0"/>
                </a:lnTo>
                <a:lnTo>
                  <a:pt x="0" y="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4" name="Freeform 80"/>
          <p:cNvSpPr>
            <a:spLocks/>
          </p:cNvSpPr>
          <p:nvPr/>
        </p:nvSpPr>
        <p:spPr bwMode="auto">
          <a:xfrm>
            <a:off x="6441831" y="2154239"/>
            <a:ext cx="11723" cy="14287"/>
          </a:xfrm>
          <a:custGeom>
            <a:avLst/>
            <a:gdLst>
              <a:gd name="T0" fmla="*/ 0 w 8"/>
              <a:gd name="T1" fmla="*/ 9 h 9"/>
              <a:gd name="T2" fmla="*/ 0 w 8"/>
              <a:gd name="T3" fmla="*/ 9 h 9"/>
              <a:gd name="T4" fmla="*/ 8 w 8"/>
              <a:gd name="T5" fmla="*/ 0 h 9"/>
              <a:gd name="T6" fmla="*/ 8 w 8"/>
              <a:gd name="T7" fmla="*/ 0 h 9"/>
              <a:gd name="T8" fmla="*/ 0 w 8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0" y="9"/>
                </a:lnTo>
                <a:lnTo>
                  <a:pt x="8" y="0"/>
                </a:lnTo>
                <a:lnTo>
                  <a:pt x="8" y="0"/>
                </a:lnTo>
                <a:lnTo>
                  <a:pt x="0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5" name="Freeform 81"/>
          <p:cNvSpPr>
            <a:spLocks/>
          </p:cNvSpPr>
          <p:nvPr/>
        </p:nvSpPr>
        <p:spPr bwMode="auto">
          <a:xfrm>
            <a:off x="6441831" y="2154239"/>
            <a:ext cx="24912" cy="26987"/>
          </a:xfrm>
          <a:custGeom>
            <a:avLst/>
            <a:gdLst>
              <a:gd name="T0" fmla="*/ 8 w 17"/>
              <a:gd name="T1" fmla="*/ 17 h 17"/>
              <a:gd name="T2" fmla="*/ 17 w 17"/>
              <a:gd name="T3" fmla="*/ 9 h 17"/>
              <a:gd name="T4" fmla="*/ 8 w 17"/>
              <a:gd name="T5" fmla="*/ 0 h 17"/>
              <a:gd name="T6" fmla="*/ 0 w 17"/>
              <a:gd name="T7" fmla="*/ 9 h 17"/>
              <a:gd name="T8" fmla="*/ 8 w 17"/>
              <a:gd name="T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7">
                <a:moveTo>
                  <a:pt x="8" y="17"/>
                </a:moveTo>
                <a:lnTo>
                  <a:pt x="17" y="9"/>
                </a:lnTo>
                <a:lnTo>
                  <a:pt x="8" y="0"/>
                </a:lnTo>
                <a:lnTo>
                  <a:pt x="0" y="9"/>
                </a:lnTo>
                <a:lnTo>
                  <a:pt x="8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6" name="Line 82"/>
          <p:cNvSpPr>
            <a:spLocks noChangeShapeType="1"/>
          </p:cNvSpPr>
          <p:nvPr/>
        </p:nvSpPr>
        <p:spPr bwMode="auto">
          <a:xfrm flipH="1" flipV="1">
            <a:off x="6403731" y="2058989"/>
            <a:ext cx="13189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7" name="Line 83"/>
          <p:cNvSpPr>
            <a:spLocks noChangeShapeType="1"/>
          </p:cNvSpPr>
          <p:nvPr/>
        </p:nvSpPr>
        <p:spPr bwMode="auto">
          <a:xfrm flipH="1" flipV="1">
            <a:off x="6365631" y="1962151"/>
            <a:ext cx="13189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8" name="Line 84"/>
          <p:cNvSpPr>
            <a:spLocks noChangeShapeType="1"/>
          </p:cNvSpPr>
          <p:nvPr/>
        </p:nvSpPr>
        <p:spPr bwMode="auto">
          <a:xfrm flipH="1" flipV="1">
            <a:off x="6314343" y="1865314"/>
            <a:ext cx="131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9" name="Freeform 85"/>
          <p:cNvSpPr>
            <a:spLocks/>
          </p:cNvSpPr>
          <p:nvPr/>
        </p:nvSpPr>
        <p:spPr bwMode="auto">
          <a:xfrm>
            <a:off x="6289431" y="1811338"/>
            <a:ext cx="13189" cy="12700"/>
          </a:xfrm>
          <a:custGeom>
            <a:avLst/>
            <a:gdLst>
              <a:gd name="T0" fmla="*/ 0 w 9"/>
              <a:gd name="T1" fmla="*/ 8 h 8"/>
              <a:gd name="T2" fmla="*/ 0 w 9"/>
              <a:gd name="T3" fmla="*/ 8 h 8"/>
              <a:gd name="T4" fmla="*/ 9 w 9"/>
              <a:gd name="T5" fmla="*/ 0 h 8"/>
              <a:gd name="T6" fmla="*/ 9 w 9"/>
              <a:gd name="T7" fmla="*/ 0 h 8"/>
              <a:gd name="T8" fmla="*/ 0 w 9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8">
                <a:moveTo>
                  <a:pt x="0" y="8"/>
                </a:moveTo>
                <a:lnTo>
                  <a:pt x="0" y="8"/>
                </a:lnTo>
                <a:lnTo>
                  <a:pt x="9" y="0"/>
                </a:lnTo>
                <a:lnTo>
                  <a:pt x="9" y="0"/>
                </a:lnTo>
                <a:lnTo>
                  <a:pt x="0" y="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0" name="Freeform 86"/>
          <p:cNvSpPr>
            <a:spLocks/>
          </p:cNvSpPr>
          <p:nvPr/>
        </p:nvSpPr>
        <p:spPr bwMode="auto">
          <a:xfrm>
            <a:off x="6276243" y="1797050"/>
            <a:ext cx="13188" cy="14288"/>
          </a:xfrm>
          <a:custGeom>
            <a:avLst/>
            <a:gdLst>
              <a:gd name="T0" fmla="*/ 0 w 9"/>
              <a:gd name="T1" fmla="*/ 9 h 9"/>
              <a:gd name="T2" fmla="*/ 0 w 9"/>
              <a:gd name="T3" fmla="*/ 9 h 9"/>
              <a:gd name="T4" fmla="*/ 9 w 9"/>
              <a:gd name="T5" fmla="*/ 0 h 9"/>
              <a:gd name="T6" fmla="*/ 9 w 9"/>
              <a:gd name="T7" fmla="*/ 0 h 9"/>
              <a:gd name="T8" fmla="*/ 0 w 9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0" y="9"/>
                </a:lnTo>
                <a:lnTo>
                  <a:pt x="9" y="0"/>
                </a:lnTo>
                <a:lnTo>
                  <a:pt x="9" y="0"/>
                </a:lnTo>
                <a:lnTo>
                  <a:pt x="0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1" name="Freeform 87"/>
          <p:cNvSpPr>
            <a:spLocks/>
          </p:cNvSpPr>
          <p:nvPr/>
        </p:nvSpPr>
        <p:spPr bwMode="auto">
          <a:xfrm>
            <a:off x="6276243" y="1797050"/>
            <a:ext cx="26377" cy="26988"/>
          </a:xfrm>
          <a:custGeom>
            <a:avLst/>
            <a:gdLst>
              <a:gd name="T0" fmla="*/ 9 w 18"/>
              <a:gd name="T1" fmla="*/ 17 h 17"/>
              <a:gd name="T2" fmla="*/ 18 w 18"/>
              <a:gd name="T3" fmla="*/ 9 h 17"/>
              <a:gd name="T4" fmla="*/ 9 w 18"/>
              <a:gd name="T5" fmla="*/ 0 h 17"/>
              <a:gd name="T6" fmla="*/ 0 w 18"/>
              <a:gd name="T7" fmla="*/ 9 h 17"/>
              <a:gd name="T8" fmla="*/ 9 w 18"/>
              <a:gd name="T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7">
                <a:moveTo>
                  <a:pt x="9" y="17"/>
                </a:moveTo>
                <a:lnTo>
                  <a:pt x="18" y="9"/>
                </a:lnTo>
                <a:lnTo>
                  <a:pt x="9" y="0"/>
                </a:lnTo>
                <a:lnTo>
                  <a:pt x="0" y="9"/>
                </a:lnTo>
                <a:lnTo>
                  <a:pt x="9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2" name="Freeform 88"/>
          <p:cNvSpPr>
            <a:spLocks/>
          </p:cNvSpPr>
          <p:nvPr/>
        </p:nvSpPr>
        <p:spPr bwMode="auto">
          <a:xfrm>
            <a:off x="5921620" y="1989138"/>
            <a:ext cx="127488" cy="82550"/>
          </a:xfrm>
          <a:custGeom>
            <a:avLst/>
            <a:gdLst>
              <a:gd name="T0" fmla="*/ 78 w 87"/>
              <a:gd name="T1" fmla="*/ 35 h 52"/>
              <a:gd name="T2" fmla="*/ 78 w 87"/>
              <a:gd name="T3" fmla="*/ 52 h 52"/>
              <a:gd name="T4" fmla="*/ 78 w 87"/>
              <a:gd name="T5" fmla="*/ 52 h 52"/>
              <a:gd name="T6" fmla="*/ 78 w 87"/>
              <a:gd name="T7" fmla="*/ 52 h 52"/>
              <a:gd name="T8" fmla="*/ 26 w 87"/>
              <a:gd name="T9" fmla="*/ 9 h 52"/>
              <a:gd name="T10" fmla="*/ 0 w 87"/>
              <a:gd name="T11" fmla="*/ 0 h 52"/>
              <a:gd name="T12" fmla="*/ 26 w 87"/>
              <a:gd name="T13" fmla="*/ 0 h 52"/>
              <a:gd name="T14" fmla="*/ 87 w 87"/>
              <a:gd name="T15" fmla="*/ 9 h 52"/>
              <a:gd name="T16" fmla="*/ 87 w 87"/>
              <a:gd name="T17" fmla="*/ 9 h 52"/>
              <a:gd name="T18" fmla="*/ 87 w 87"/>
              <a:gd name="T19" fmla="*/ 18 h 52"/>
              <a:gd name="T20" fmla="*/ 87 w 87"/>
              <a:gd name="T21" fmla="*/ 18 h 52"/>
              <a:gd name="T22" fmla="*/ 26 w 87"/>
              <a:gd name="T23" fmla="*/ 9 h 52"/>
              <a:gd name="T24" fmla="*/ 26 w 87"/>
              <a:gd name="T25" fmla="*/ 0 h 52"/>
              <a:gd name="T26" fmla="*/ 26 w 87"/>
              <a:gd name="T27" fmla="*/ 0 h 52"/>
              <a:gd name="T28" fmla="*/ 78 w 87"/>
              <a:gd name="T29" fmla="*/ 44 h 52"/>
              <a:gd name="T30" fmla="*/ 78 w 87"/>
              <a:gd name="T31" fmla="*/ 52 h 52"/>
              <a:gd name="T32" fmla="*/ 69 w 87"/>
              <a:gd name="T33" fmla="*/ 52 h 52"/>
              <a:gd name="T34" fmla="*/ 69 w 87"/>
              <a:gd name="T35" fmla="*/ 35 h 52"/>
              <a:gd name="T36" fmla="*/ 78 w 87"/>
              <a:gd name="T37" fmla="*/ 3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7" h="52">
                <a:moveTo>
                  <a:pt x="78" y="35"/>
                </a:move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26" y="9"/>
                </a:lnTo>
                <a:lnTo>
                  <a:pt x="0" y="0"/>
                </a:lnTo>
                <a:lnTo>
                  <a:pt x="26" y="0"/>
                </a:lnTo>
                <a:lnTo>
                  <a:pt x="87" y="9"/>
                </a:lnTo>
                <a:lnTo>
                  <a:pt x="87" y="9"/>
                </a:lnTo>
                <a:lnTo>
                  <a:pt x="87" y="18"/>
                </a:lnTo>
                <a:lnTo>
                  <a:pt x="87" y="18"/>
                </a:lnTo>
                <a:lnTo>
                  <a:pt x="26" y="9"/>
                </a:lnTo>
                <a:lnTo>
                  <a:pt x="26" y="0"/>
                </a:lnTo>
                <a:lnTo>
                  <a:pt x="26" y="0"/>
                </a:lnTo>
                <a:lnTo>
                  <a:pt x="78" y="44"/>
                </a:lnTo>
                <a:lnTo>
                  <a:pt x="78" y="52"/>
                </a:lnTo>
                <a:lnTo>
                  <a:pt x="69" y="52"/>
                </a:lnTo>
                <a:lnTo>
                  <a:pt x="69" y="35"/>
                </a:lnTo>
                <a:lnTo>
                  <a:pt x="78" y="35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3" name="Freeform 89"/>
          <p:cNvSpPr>
            <a:spLocks/>
          </p:cNvSpPr>
          <p:nvPr/>
        </p:nvSpPr>
        <p:spPr bwMode="auto">
          <a:xfrm>
            <a:off x="6022731" y="2017714"/>
            <a:ext cx="26377" cy="26987"/>
          </a:xfrm>
          <a:custGeom>
            <a:avLst/>
            <a:gdLst>
              <a:gd name="T0" fmla="*/ 18 w 18"/>
              <a:gd name="T1" fmla="*/ 0 h 17"/>
              <a:gd name="T2" fmla="*/ 9 w 18"/>
              <a:gd name="T3" fmla="*/ 17 h 17"/>
              <a:gd name="T4" fmla="*/ 0 w 18"/>
              <a:gd name="T5" fmla="*/ 17 h 17"/>
              <a:gd name="T6" fmla="*/ 0 w 18"/>
              <a:gd name="T7" fmla="*/ 17 h 17"/>
              <a:gd name="T8" fmla="*/ 0 w 18"/>
              <a:gd name="T9" fmla="*/ 17 h 17"/>
              <a:gd name="T10" fmla="*/ 9 w 18"/>
              <a:gd name="T11" fmla="*/ 0 h 17"/>
              <a:gd name="T12" fmla="*/ 18 w 18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7">
                <a:moveTo>
                  <a:pt x="18" y="0"/>
                </a:moveTo>
                <a:lnTo>
                  <a:pt x="9" y="17"/>
                </a:lnTo>
                <a:lnTo>
                  <a:pt x="0" y="17"/>
                </a:lnTo>
                <a:lnTo>
                  <a:pt x="0" y="17"/>
                </a:lnTo>
                <a:lnTo>
                  <a:pt x="0" y="17"/>
                </a:lnTo>
                <a:lnTo>
                  <a:pt x="9" y="0"/>
                </a:lnTo>
                <a:lnTo>
                  <a:pt x="18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4" name="Freeform 90"/>
          <p:cNvSpPr>
            <a:spLocks/>
          </p:cNvSpPr>
          <p:nvPr/>
        </p:nvSpPr>
        <p:spPr bwMode="auto">
          <a:xfrm>
            <a:off x="5959720" y="2003426"/>
            <a:ext cx="89388" cy="68263"/>
          </a:xfrm>
          <a:custGeom>
            <a:avLst/>
            <a:gdLst>
              <a:gd name="T0" fmla="*/ 52 w 61"/>
              <a:gd name="T1" fmla="*/ 26 h 43"/>
              <a:gd name="T2" fmla="*/ 52 w 61"/>
              <a:gd name="T3" fmla="*/ 43 h 43"/>
              <a:gd name="T4" fmla="*/ 0 w 61"/>
              <a:gd name="T5" fmla="*/ 0 h 43"/>
              <a:gd name="T6" fmla="*/ 61 w 61"/>
              <a:gd name="T7" fmla="*/ 9 h 43"/>
              <a:gd name="T8" fmla="*/ 52 w 61"/>
              <a:gd name="T9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43">
                <a:moveTo>
                  <a:pt x="52" y="26"/>
                </a:moveTo>
                <a:lnTo>
                  <a:pt x="52" y="43"/>
                </a:lnTo>
                <a:lnTo>
                  <a:pt x="0" y="0"/>
                </a:lnTo>
                <a:lnTo>
                  <a:pt x="61" y="9"/>
                </a:lnTo>
                <a:lnTo>
                  <a:pt x="52" y="26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7" name="Freeform 93"/>
          <p:cNvSpPr>
            <a:spLocks/>
          </p:cNvSpPr>
          <p:nvPr/>
        </p:nvSpPr>
        <p:spPr bwMode="auto">
          <a:xfrm>
            <a:off x="6378820" y="2222501"/>
            <a:ext cx="24911" cy="28575"/>
          </a:xfrm>
          <a:custGeom>
            <a:avLst/>
            <a:gdLst>
              <a:gd name="T0" fmla="*/ 17 w 17"/>
              <a:gd name="T1" fmla="*/ 18 h 18"/>
              <a:gd name="T2" fmla="*/ 17 w 17"/>
              <a:gd name="T3" fmla="*/ 9 h 18"/>
              <a:gd name="T4" fmla="*/ 0 w 17"/>
              <a:gd name="T5" fmla="*/ 0 h 18"/>
              <a:gd name="T6" fmla="*/ 0 w 17"/>
              <a:gd name="T7" fmla="*/ 9 h 18"/>
              <a:gd name="T8" fmla="*/ 17 w 17"/>
              <a:gd name="T9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8">
                <a:moveTo>
                  <a:pt x="17" y="18"/>
                </a:moveTo>
                <a:lnTo>
                  <a:pt x="17" y="9"/>
                </a:lnTo>
                <a:lnTo>
                  <a:pt x="0" y="0"/>
                </a:lnTo>
                <a:lnTo>
                  <a:pt x="0" y="9"/>
                </a:lnTo>
                <a:lnTo>
                  <a:pt x="17" y="1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8" name="Line 94"/>
          <p:cNvSpPr>
            <a:spLocks noChangeShapeType="1"/>
          </p:cNvSpPr>
          <p:nvPr/>
        </p:nvSpPr>
        <p:spPr bwMode="auto">
          <a:xfrm flipH="1" flipV="1">
            <a:off x="6289431" y="218122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9" name="Line 95"/>
          <p:cNvSpPr>
            <a:spLocks noChangeShapeType="1"/>
          </p:cNvSpPr>
          <p:nvPr/>
        </p:nvSpPr>
        <p:spPr bwMode="auto">
          <a:xfrm flipH="1" flipV="1">
            <a:off x="6200043" y="2127250"/>
            <a:ext cx="3810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0" name="Line 96"/>
          <p:cNvSpPr>
            <a:spLocks noChangeShapeType="1"/>
          </p:cNvSpPr>
          <p:nvPr/>
        </p:nvSpPr>
        <p:spPr bwMode="auto">
          <a:xfrm flipH="1" flipV="1">
            <a:off x="6125308" y="2085975"/>
            <a:ext cx="24912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1" name="Freeform 97"/>
          <p:cNvSpPr>
            <a:spLocks/>
          </p:cNvSpPr>
          <p:nvPr/>
        </p:nvSpPr>
        <p:spPr bwMode="auto">
          <a:xfrm>
            <a:off x="6060831" y="2058988"/>
            <a:ext cx="13189" cy="12700"/>
          </a:xfrm>
          <a:custGeom>
            <a:avLst/>
            <a:gdLst>
              <a:gd name="T0" fmla="*/ 0 w 9"/>
              <a:gd name="T1" fmla="*/ 8 h 8"/>
              <a:gd name="T2" fmla="*/ 0 w 9"/>
              <a:gd name="T3" fmla="*/ 8 h 8"/>
              <a:gd name="T4" fmla="*/ 9 w 9"/>
              <a:gd name="T5" fmla="*/ 0 h 8"/>
              <a:gd name="T6" fmla="*/ 9 w 9"/>
              <a:gd name="T7" fmla="*/ 0 h 8"/>
              <a:gd name="T8" fmla="*/ 0 w 9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8">
                <a:moveTo>
                  <a:pt x="0" y="8"/>
                </a:moveTo>
                <a:lnTo>
                  <a:pt x="0" y="8"/>
                </a:lnTo>
                <a:lnTo>
                  <a:pt x="9" y="0"/>
                </a:lnTo>
                <a:lnTo>
                  <a:pt x="9" y="0"/>
                </a:lnTo>
                <a:lnTo>
                  <a:pt x="0" y="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2" name="Freeform 98"/>
          <p:cNvSpPr>
            <a:spLocks/>
          </p:cNvSpPr>
          <p:nvPr/>
        </p:nvSpPr>
        <p:spPr bwMode="auto">
          <a:xfrm>
            <a:off x="6049108" y="2044700"/>
            <a:ext cx="11723" cy="14288"/>
          </a:xfrm>
          <a:custGeom>
            <a:avLst/>
            <a:gdLst>
              <a:gd name="T0" fmla="*/ 0 w 8"/>
              <a:gd name="T1" fmla="*/ 9 h 9"/>
              <a:gd name="T2" fmla="*/ 0 w 8"/>
              <a:gd name="T3" fmla="*/ 9 h 9"/>
              <a:gd name="T4" fmla="*/ 8 w 8"/>
              <a:gd name="T5" fmla="*/ 0 h 9"/>
              <a:gd name="T6" fmla="*/ 8 w 8"/>
              <a:gd name="T7" fmla="*/ 0 h 9"/>
              <a:gd name="T8" fmla="*/ 0 w 8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0" y="9"/>
                </a:lnTo>
                <a:lnTo>
                  <a:pt x="8" y="0"/>
                </a:lnTo>
                <a:lnTo>
                  <a:pt x="8" y="0"/>
                </a:lnTo>
                <a:lnTo>
                  <a:pt x="0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3" name="Freeform 99"/>
          <p:cNvSpPr>
            <a:spLocks/>
          </p:cNvSpPr>
          <p:nvPr/>
        </p:nvSpPr>
        <p:spPr bwMode="auto">
          <a:xfrm>
            <a:off x="6049108" y="2044700"/>
            <a:ext cx="24912" cy="26988"/>
          </a:xfrm>
          <a:custGeom>
            <a:avLst/>
            <a:gdLst>
              <a:gd name="T0" fmla="*/ 8 w 17"/>
              <a:gd name="T1" fmla="*/ 17 h 17"/>
              <a:gd name="T2" fmla="*/ 17 w 17"/>
              <a:gd name="T3" fmla="*/ 9 h 17"/>
              <a:gd name="T4" fmla="*/ 8 w 17"/>
              <a:gd name="T5" fmla="*/ 0 h 17"/>
              <a:gd name="T6" fmla="*/ 0 w 17"/>
              <a:gd name="T7" fmla="*/ 9 h 17"/>
              <a:gd name="T8" fmla="*/ 8 w 17"/>
              <a:gd name="T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7">
                <a:moveTo>
                  <a:pt x="8" y="17"/>
                </a:moveTo>
                <a:lnTo>
                  <a:pt x="17" y="9"/>
                </a:lnTo>
                <a:lnTo>
                  <a:pt x="8" y="0"/>
                </a:lnTo>
                <a:lnTo>
                  <a:pt x="0" y="9"/>
                </a:lnTo>
                <a:lnTo>
                  <a:pt x="8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4" name="Freeform 100"/>
          <p:cNvSpPr>
            <a:spLocks/>
          </p:cNvSpPr>
          <p:nvPr/>
        </p:nvSpPr>
        <p:spPr bwMode="auto">
          <a:xfrm>
            <a:off x="5959720" y="2705100"/>
            <a:ext cx="89388" cy="82550"/>
          </a:xfrm>
          <a:custGeom>
            <a:avLst/>
            <a:gdLst>
              <a:gd name="T0" fmla="*/ 52 w 61"/>
              <a:gd name="T1" fmla="*/ 26 h 52"/>
              <a:gd name="T2" fmla="*/ 61 w 61"/>
              <a:gd name="T3" fmla="*/ 34 h 52"/>
              <a:gd name="T4" fmla="*/ 61 w 61"/>
              <a:gd name="T5" fmla="*/ 34 h 52"/>
              <a:gd name="T6" fmla="*/ 61 w 61"/>
              <a:gd name="T7" fmla="*/ 34 h 52"/>
              <a:gd name="T8" fmla="*/ 0 w 61"/>
              <a:gd name="T9" fmla="*/ 52 h 52"/>
              <a:gd name="T10" fmla="*/ 0 w 61"/>
              <a:gd name="T11" fmla="*/ 43 h 52"/>
              <a:gd name="T12" fmla="*/ 0 w 61"/>
              <a:gd name="T13" fmla="*/ 43 h 52"/>
              <a:gd name="T14" fmla="*/ 52 w 61"/>
              <a:gd name="T15" fmla="*/ 0 h 52"/>
              <a:gd name="T16" fmla="*/ 52 w 61"/>
              <a:gd name="T17" fmla="*/ 0 h 52"/>
              <a:gd name="T18" fmla="*/ 52 w 61"/>
              <a:gd name="T19" fmla="*/ 8 h 52"/>
              <a:gd name="T20" fmla="*/ 52 w 61"/>
              <a:gd name="T21" fmla="*/ 8 h 52"/>
              <a:gd name="T22" fmla="*/ 0 w 61"/>
              <a:gd name="T23" fmla="*/ 52 h 52"/>
              <a:gd name="T24" fmla="*/ 0 w 61"/>
              <a:gd name="T25" fmla="*/ 52 h 52"/>
              <a:gd name="T26" fmla="*/ 0 w 61"/>
              <a:gd name="T27" fmla="*/ 43 h 52"/>
              <a:gd name="T28" fmla="*/ 61 w 61"/>
              <a:gd name="T29" fmla="*/ 26 h 52"/>
              <a:gd name="T30" fmla="*/ 61 w 61"/>
              <a:gd name="T31" fmla="*/ 34 h 52"/>
              <a:gd name="T32" fmla="*/ 52 w 61"/>
              <a:gd name="T33" fmla="*/ 34 h 52"/>
              <a:gd name="T34" fmla="*/ 43 w 61"/>
              <a:gd name="T35" fmla="*/ 26 h 52"/>
              <a:gd name="T36" fmla="*/ 52 w 61"/>
              <a:gd name="T37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1" h="52">
                <a:moveTo>
                  <a:pt x="52" y="26"/>
                </a:moveTo>
                <a:lnTo>
                  <a:pt x="61" y="34"/>
                </a:lnTo>
                <a:lnTo>
                  <a:pt x="61" y="34"/>
                </a:lnTo>
                <a:lnTo>
                  <a:pt x="61" y="34"/>
                </a:lnTo>
                <a:lnTo>
                  <a:pt x="0" y="52"/>
                </a:lnTo>
                <a:lnTo>
                  <a:pt x="0" y="43"/>
                </a:lnTo>
                <a:lnTo>
                  <a:pt x="0" y="43"/>
                </a:lnTo>
                <a:lnTo>
                  <a:pt x="52" y="0"/>
                </a:lnTo>
                <a:lnTo>
                  <a:pt x="52" y="0"/>
                </a:lnTo>
                <a:lnTo>
                  <a:pt x="52" y="8"/>
                </a:lnTo>
                <a:lnTo>
                  <a:pt x="52" y="8"/>
                </a:lnTo>
                <a:lnTo>
                  <a:pt x="0" y="52"/>
                </a:lnTo>
                <a:lnTo>
                  <a:pt x="0" y="52"/>
                </a:lnTo>
                <a:lnTo>
                  <a:pt x="0" y="43"/>
                </a:lnTo>
                <a:lnTo>
                  <a:pt x="61" y="26"/>
                </a:lnTo>
                <a:lnTo>
                  <a:pt x="61" y="34"/>
                </a:lnTo>
                <a:lnTo>
                  <a:pt x="52" y="34"/>
                </a:lnTo>
                <a:lnTo>
                  <a:pt x="43" y="26"/>
                </a:lnTo>
                <a:lnTo>
                  <a:pt x="52" y="26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5" name="Freeform 101"/>
          <p:cNvSpPr>
            <a:spLocks/>
          </p:cNvSpPr>
          <p:nvPr/>
        </p:nvSpPr>
        <p:spPr bwMode="auto">
          <a:xfrm>
            <a:off x="6022731" y="2717801"/>
            <a:ext cx="13189" cy="28575"/>
          </a:xfrm>
          <a:custGeom>
            <a:avLst/>
            <a:gdLst>
              <a:gd name="T0" fmla="*/ 9 w 9"/>
              <a:gd name="T1" fmla="*/ 0 h 18"/>
              <a:gd name="T2" fmla="*/ 9 w 9"/>
              <a:gd name="T3" fmla="*/ 18 h 18"/>
              <a:gd name="T4" fmla="*/ 0 w 9"/>
              <a:gd name="T5" fmla="*/ 18 h 18"/>
              <a:gd name="T6" fmla="*/ 0 w 9"/>
              <a:gd name="T7" fmla="*/ 18 h 18"/>
              <a:gd name="T8" fmla="*/ 0 w 9"/>
              <a:gd name="T9" fmla="*/ 18 h 18"/>
              <a:gd name="T10" fmla="*/ 0 w 9"/>
              <a:gd name="T11" fmla="*/ 0 h 18"/>
              <a:gd name="T12" fmla="*/ 9 w 9"/>
              <a:gd name="T1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8">
                <a:moveTo>
                  <a:pt x="9" y="0"/>
                </a:moveTo>
                <a:lnTo>
                  <a:pt x="9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6" name="Freeform 102"/>
          <p:cNvSpPr>
            <a:spLocks/>
          </p:cNvSpPr>
          <p:nvPr/>
        </p:nvSpPr>
        <p:spPr bwMode="auto">
          <a:xfrm>
            <a:off x="5959720" y="2717800"/>
            <a:ext cx="89388" cy="69850"/>
          </a:xfrm>
          <a:custGeom>
            <a:avLst/>
            <a:gdLst>
              <a:gd name="T0" fmla="*/ 52 w 61"/>
              <a:gd name="T1" fmla="*/ 18 h 44"/>
              <a:gd name="T2" fmla="*/ 61 w 61"/>
              <a:gd name="T3" fmla="*/ 26 h 44"/>
              <a:gd name="T4" fmla="*/ 0 w 61"/>
              <a:gd name="T5" fmla="*/ 44 h 44"/>
              <a:gd name="T6" fmla="*/ 52 w 61"/>
              <a:gd name="T7" fmla="*/ 0 h 44"/>
              <a:gd name="T8" fmla="*/ 52 w 61"/>
              <a:gd name="T9" fmla="*/ 1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44">
                <a:moveTo>
                  <a:pt x="52" y="18"/>
                </a:moveTo>
                <a:lnTo>
                  <a:pt x="61" y="26"/>
                </a:lnTo>
                <a:lnTo>
                  <a:pt x="0" y="44"/>
                </a:lnTo>
                <a:lnTo>
                  <a:pt x="52" y="0"/>
                </a:lnTo>
                <a:lnTo>
                  <a:pt x="52" y="1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9" name="Rectangle 105"/>
          <p:cNvSpPr>
            <a:spLocks noChangeArrowheads="1"/>
          </p:cNvSpPr>
          <p:nvPr/>
        </p:nvSpPr>
        <p:spPr bwMode="auto">
          <a:xfrm>
            <a:off x="6378820" y="2552700"/>
            <a:ext cx="24911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0" name="Line 106"/>
          <p:cNvSpPr>
            <a:spLocks noChangeShapeType="1"/>
          </p:cNvSpPr>
          <p:nvPr/>
        </p:nvSpPr>
        <p:spPr bwMode="auto">
          <a:xfrm flipH="1">
            <a:off x="6289431" y="2581275"/>
            <a:ext cx="3810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1" name="Line 107"/>
          <p:cNvSpPr>
            <a:spLocks noChangeShapeType="1"/>
          </p:cNvSpPr>
          <p:nvPr/>
        </p:nvSpPr>
        <p:spPr bwMode="auto">
          <a:xfrm flipH="1">
            <a:off x="6200043" y="263525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2" name="Line 108"/>
          <p:cNvSpPr>
            <a:spLocks noChangeShapeType="1"/>
          </p:cNvSpPr>
          <p:nvPr/>
        </p:nvSpPr>
        <p:spPr bwMode="auto">
          <a:xfrm flipH="1">
            <a:off x="6125308" y="2676526"/>
            <a:ext cx="24912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5" name="Rectangle 111"/>
          <p:cNvSpPr>
            <a:spLocks noChangeArrowheads="1"/>
          </p:cNvSpPr>
          <p:nvPr/>
        </p:nvSpPr>
        <p:spPr bwMode="auto">
          <a:xfrm>
            <a:off x="6049108" y="2732089"/>
            <a:ext cx="11723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6" name="Freeform 112"/>
          <p:cNvSpPr>
            <a:spLocks/>
          </p:cNvSpPr>
          <p:nvPr/>
        </p:nvSpPr>
        <p:spPr bwMode="auto">
          <a:xfrm>
            <a:off x="6226420" y="2979738"/>
            <a:ext cx="76200" cy="150812"/>
          </a:xfrm>
          <a:custGeom>
            <a:avLst/>
            <a:gdLst>
              <a:gd name="T0" fmla="*/ 34 w 52"/>
              <a:gd name="T1" fmla="*/ 9 h 95"/>
              <a:gd name="T2" fmla="*/ 52 w 52"/>
              <a:gd name="T3" fmla="*/ 17 h 95"/>
              <a:gd name="T4" fmla="*/ 52 w 52"/>
              <a:gd name="T5" fmla="*/ 17 h 95"/>
              <a:gd name="T6" fmla="*/ 52 w 52"/>
              <a:gd name="T7" fmla="*/ 17 h 95"/>
              <a:gd name="T8" fmla="*/ 8 w 52"/>
              <a:gd name="T9" fmla="*/ 69 h 95"/>
              <a:gd name="T10" fmla="*/ 0 w 52"/>
              <a:gd name="T11" fmla="*/ 95 h 95"/>
              <a:gd name="T12" fmla="*/ 0 w 52"/>
              <a:gd name="T13" fmla="*/ 69 h 95"/>
              <a:gd name="T14" fmla="*/ 8 w 52"/>
              <a:gd name="T15" fmla="*/ 0 h 95"/>
              <a:gd name="T16" fmla="*/ 8 w 52"/>
              <a:gd name="T17" fmla="*/ 0 h 95"/>
              <a:gd name="T18" fmla="*/ 17 w 52"/>
              <a:gd name="T19" fmla="*/ 0 h 95"/>
              <a:gd name="T20" fmla="*/ 17 w 52"/>
              <a:gd name="T21" fmla="*/ 0 h 95"/>
              <a:gd name="T22" fmla="*/ 8 w 52"/>
              <a:gd name="T23" fmla="*/ 69 h 95"/>
              <a:gd name="T24" fmla="*/ 0 w 52"/>
              <a:gd name="T25" fmla="*/ 69 h 95"/>
              <a:gd name="T26" fmla="*/ 0 w 52"/>
              <a:gd name="T27" fmla="*/ 69 h 95"/>
              <a:gd name="T28" fmla="*/ 43 w 52"/>
              <a:gd name="T29" fmla="*/ 17 h 95"/>
              <a:gd name="T30" fmla="*/ 52 w 52"/>
              <a:gd name="T31" fmla="*/ 17 h 95"/>
              <a:gd name="T32" fmla="*/ 52 w 52"/>
              <a:gd name="T33" fmla="*/ 26 h 95"/>
              <a:gd name="T34" fmla="*/ 34 w 52"/>
              <a:gd name="T35" fmla="*/ 17 h 95"/>
              <a:gd name="T36" fmla="*/ 34 w 52"/>
              <a:gd name="T37" fmla="*/ 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" h="95">
                <a:moveTo>
                  <a:pt x="34" y="9"/>
                </a:moveTo>
                <a:lnTo>
                  <a:pt x="52" y="17"/>
                </a:lnTo>
                <a:lnTo>
                  <a:pt x="52" y="17"/>
                </a:lnTo>
                <a:lnTo>
                  <a:pt x="52" y="17"/>
                </a:lnTo>
                <a:lnTo>
                  <a:pt x="8" y="69"/>
                </a:lnTo>
                <a:lnTo>
                  <a:pt x="0" y="95"/>
                </a:lnTo>
                <a:lnTo>
                  <a:pt x="0" y="69"/>
                </a:lnTo>
                <a:lnTo>
                  <a:pt x="8" y="0"/>
                </a:lnTo>
                <a:lnTo>
                  <a:pt x="8" y="0"/>
                </a:lnTo>
                <a:lnTo>
                  <a:pt x="17" y="0"/>
                </a:lnTo>
                <a:lnTo>
                  <a:pt x="17" y="0"/>
                </a:lnTo>
                <a:lnTo>
                  <a:pt x="8" y="69"/>
                </a:lnTo>
                <a:lnTo>
                  <a:pt x="0" y="69"/>
                </a:lnTo>
                <a:lnTo>
                  <a:pt x="0" y="69"/>
                </a:lnTo>
                <a:lnTo>
                  <a:pt x="43" y="17"/>
                </a:lnTo>
                <a:lnTo>
                  <a:pt x="52" y="17"/>
                </a:lnTo>
                <a:lnTo>
                  <a:pt x="52" y="26"/>
                </a:lnTo>
                <a:lnTo>
                  <a:pt x="34" y="17"/>
                </a:lnTo>
                <a:lnTo>
                  <a:pt x="34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7" name="Freeform 113"/>
          <p:cNvSpPr>
            <a:spLocks/>
          </p:cNvSpPr>
          <p:nvPr/>
        </p:nvSpPr>
        <p:spPr bwMode="auto">
          <a:xfrm>
            <a:off x="6251331" y="2979739"/>
            <a:ext cx="24912" cy="26987"/>
          </a:xfrm>
          <a:custGeom>
            <a:avLst/>
            <a:gdLst>
              <a:gd name="T0" fmla="*/ 0 w 17"/>
              <a:gd name="T1" fmla="*/ 0 h 17"/>
              <a:gd name="T2" fmla="*/ 17 w 17"/>
              <a:gd name="T3" fmla="*/ 9 h 17"/>
              <a:gd name="T4" fmla="*/ 17 w 17"/>
              <a:gd name="T5" fmla="*/ 17 h 17"/>
              <a:gd name="T6" fmla="*/ 17 w 17"/>
              <a:gd name="T7" fmla="*/ 17 h 17"/>
              <a:gd name="T8" fmla="*/ 17 w 17"/>
              <a:gd name="T9" fmla="*/ 17 h 17"/>
              <a:gd name="T10" fmla="*/ 0 w 17"/>
              <a:gd name="T11" fmla="*/ 9 h 17"/>
              <a:gd name="T12" fmla="*/ 0 w 17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0"/>
                </a:moveTo>
                <a:lnTo>
                  <a:pt x="17" y="9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8" name="Freeform 114"/>
          <p:cNvSpPr>
            <a:spLocks/>
          </p:cNvSpPr>
          <p:nvPr/>
        </p:nvSpPr>
        <p:spPr bwMode="auto">
          <a:xfrm>
            <a:off x="6238143" y="2979739"/>
            <a:ext cx="64477" cy="109537"/>
          </a:xfrm>
          <a:custGeom>
            <a:avLst/>
            <a:gdLst>
              <a:gd name="T0" fmla="*/ 26 w 44"/>
              <a:gd name="T1" fmla="*/ 9 h 69"/>
              <a:gd name="T2" fmla="*/ 44 w 44"/>
              <a:gd name="T3" fmla="*/ 17 h 69"/>
              <a:gd name="T4" fmla="*/ 0 w 44"/>
              <a:gd name="T5" fmla="*/ 69 h 69"/>
              <a:gd name="T6" fmla="*/ 9 w 44"/>
              <a:gd name="T7" fmla="*/ 0 h 69"/>
              <a:gd name="T8" fmla="*/ 26 w 44"/>
              <a:gd name="T9" fmla="*/ 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69">
                <a:moveTo>
                  <a:pt x="26" y="9"/>
                </a:moveTo>
                <a:lnTo>
                  <a:pt x="44" y="17"/>
                </a:lnTo>
                <a:lnTo>
                  <a:pt x="0" y="69"/>
                </a:lnTo>
                <a:lnTo>
                  <a:pt x="9" y="0"/>
                </a:lnTo>
                <a:lnTo>
                  <a:pt x="26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9" name="Freeform 115"/>
          <p:cNvSpPr>
            <a:spLocks/>
          </p:cNvSpPr>
          <p:nvPr/>
        </p:nvSpPr>
        <p:spPr bwMode="auto">
          <a:xfrm>
            <a:off x="6453554" y="2608264"/>
            <a:ext cx="13189" cy="14287"/>
          </a:xfrm>
          <a:custGeom>
            <a:avLst/>
            <a:gdLst>
              <a:gd name="T0" fmla="*/ 9 w 9"/>
              <a:gd name="T1" fmla="*/ 9 h 9"/>
              <a:gd name="T2" fmla="*/ 9 w 9"/>
              <a:gd name="T3" fmla="*/ 9 h 9"/>
              <a:gd name="T4" fmla="*/ 0 w 9"/>
              <a:gd name="T5" fmla="*/ 0 h 9"/>
              <a:gd name="T6" fmla="*/ 0 w 9"/>
              <a:gd name="T7" fmla="*/ 0 h 9"/>
              <a:gd name="T8" fmla="*/ 9 w 9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9">
                <a:moveTo>
                  <a:pt x="9" y="9"/>
                </a:moveTo>
                <a:lnTo>
                  <a:pt x="9" y="9"/>
                </a:lnTo>
                <a:lnTo>
                  <a:pt x="0" y="0"/>
                </a:lnTo>
                <a:lnTo>
                  <a:pt x="0" y="0"/>
                </a:lnTo>
                <a:lnTo>
                  <a:pt x="9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0" name="Freeform 116"/>
          <p:cNvSpPr>
            <a:spLocks/>
          </p:cNvSpPr>
          <p:nvPr/>
        </p:nvSpPr>
        <p:spPr bwMode="auto">
          <a:xfrm>
            <a:off x="6441831" y="2622550"/>
            <a:ext cx="11723" cy="12700"/>
          </a:xfrm>
          <a:custGeom>
            <a:avLst/>
            <a:gdLst>
              <a:gd name="T0" fmla="*/ 8 w 8"/>
              <a:gd name="T1" fmla="*/ 8 h 8"/>
              <a:gd name="T2" fmla="*/ 8 w 8"/>
              <a:gd name="T3" fmla="*/ 8 h 8"/>
              <a:gd name="T4" fmla="*/ 0 w 8"/>
              <a:gd name="T5" fmla="*/ 0 h 8"/>
              <a:gd name="T6" fmla="*/ 0 w 8"/>
              <a:gd name="T7" fmla="*/ 0 h 8"/>
              <a:gd name="T8" fmla="*/ 8 w 8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8">
                <a:moveTo>
                  <a:pt x="8" y="8"/>
                </a:moveTo>
                <a:lnTo>
                  <a:pt x="8" y="8"/>
                </a:lnTo>
                <a:lnTo>
                  <a:pt x="0" y="0"/>
                </a:lnTo>
                <a:lnTo>
                  <a:pt x="0" y="0"/>
                </a:lnTo>
                <a:lnTo>
                  <a:pt x="8" y="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1" name="Freeform 117"/>
          <p:cNvSpPr>
            <a:spLocks/>
          </p:cNvSpPr>
          <p:nvPr/>
        </p:nvSpPr>
        <p:spPr bwMode="auto">
          <a:xfrm>
            <a:off x="6441831" y="2608264"/>
            <a:ext cx="24912" cy="26987"/>
          </a:xfrm>
          <a:custGeom>
            <a:avLst/>
            <a:gdLst>
              <a:gd name="T0" fmla="*/ 17 w 17"/>
              <a:gd name="T1" fmla="*/ 9 h 17"/>
              <a:gd name="T2" fmla="*/ 8 w 17"/>
              <a:gd name="T3" fmla="*/ 0 h 17"/>
              <a:gd name="T4" fmla="*/ 0 w 17"/>
              <a:gd name="T5" fmla="*/ 9 h 17"/>
              <a:gd name="T6" fmla="*/ 8 w 17"/>
              <a:gd name="T7" fmla="*/ 17 h 17"/>
              <a:gd name="T8" fmla="*/ 17 w 17"/>
              <a:gd name="T9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7">
                <a:moveTo>
                  <a:pt x="17" y="9"/>
                </a:moveTo>
                <a:lnTo>
                  <a:pt x="8" y="0"/>
                </a:lnTo>
                <a:lnTo>
                  <a:pt x="0" y="9"/>
                </a:lnTo>
                <a:lnTo>
                  <a:pt x="8" y="17"/>
                </a:lnTo>
                <a:lnTo>
                  <a:pt x="17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2" name="Line 118"/>
          <p:cNvSpPr>
            <a:spLocks noChangeShapeType="1"/>
          </p:cNvSpPr>
          <p:nvPr/>
        </p:nvSpPr>
        <p:spPr bwMode="auto">
          <a:xfrm flipH="1">
            <a:off x="6403731" y="2690814"/>
            <a:ext cx="13189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3" name="Line 119"/>
          <p:cNvSpPr>
            <a:spLocks noChangeShapeType="1"/>
          </p:cNvSpPr>
          <p:nvPr/>
        </p:nvSpPr>
        <p:spPr bwMode="auto">
          <a:xfrm flipH="1">
            <a:off x="6365631" y="2787650"/>
            <a:ext cx="13189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4" name="Line 120"/>
          <p:cNvSpPr>
            <a:spLocks noChangeShapeType="1"/>
          </p:cNvSpPr>
          <p:nvPr/>
        </p:nvSpPr>
        <p:spPr bwMode="auto">
          <a:xfrm flipH="1">
            <a:off x="6314343" y="2882901"/>
            <a:ext cx="13188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7" name="Freeform 123"/>
          <p:cNvSpPr>
            <a:spLocks/>
          </p:cNvSpPr>
          <p:nvPr/>
        </p:nvSpPr>
        <p:spPr bwMode="auto">
          <a:xfrm>
            <a:off x="6276243" y="2965451"/>
            <a:ext cx="26377" cy="28575"/>
          </a:xfrm>
          <a:custGeom>
            <a:avLst/>
            <a:gdLst>
              <a:gd name="T0" fmla="*/ 18 w 18"/>
              <a:gd name="T1" fmla="*/ 0 h 18"/>
              <a:gd name="T2" fmla="*/ 9 w 18"/>
              <a:gd name="T3" fmla="*/ 0 h 18"/>
              <a:gd name="T4" fmla="*/ 0 w 18"/>
              <a:gd name="T5" fmla="*/ 18 h 18"/>
              <a:gd name="T6" fmla="*/ 9 w 18"/>
              <a:gd name="T7" fmla="*/ 18 h 18"/>
              <a:gd name="T8" fmla="*/ 18 w 18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8" y="0"/>
                </a:moveTo>
                <a:lnTo>
                  <a:pt x="9" y="0"/>
                </a:lnTo>
                <a:lnTo>
                  <a:pt x="0" y="18"/>
                </a:lnTo>
                <a:lnTo>
                  <a:pt x="9" y="18"/>
                </a:lnTo>
                <a:lnTo>
                  <a:pt x="18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8" name="Rectangle 124"/>
          <p:cNvSpPr>
            <a:spLocks noChangeArrowheads="1"/>
          </p:cNvSpPr>
          <p:nvPr/>
        </p:nvSpPr>
        <p:spPr bwMode="auto">
          <a:xfrm>
            <a:off x="6632331" y="2663826"/>
            <a:ext cx="5173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Target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31" name="Rectangle 127"/>
          <p:cNvSpPr>
            <a:spLocks noChangeArrowheads="1"/>
          </p:cNvSpPr>
          <p:nvPr/>
        </p:nvSpPr>
        <p:spPr bwMode="auto">
          <a:xfrm>
            <a:off x="3069982" y="1481139"/>
            <a:ext cx="13188" cy="4397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4" name="Rectangle 130"/>
          <p:cNvSpPr>
            <a:spLocks noChangeArrowheads="1"/>
          </p:cNvSpPr>
          <p:nvPr/>
        </p:nvSpPr>
        <p:spPr bwMode="auto">
          <a:xfrm>
            <a:off x="6567854" y="1481138"/>
            <a:ext cx="13189" cy="2603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5" name="Freeform 131"/>
          <p:cNvSpPr>
            <a:spLocks/>
          </p:cNvSpPr>
          <p:nvPr/>
        </p:nvSpPr>
        <p:spPr bwMode="auto">
          <a:xfrm>
            <a:off x="6479931" y="1522413"/>
            <a:ext cx="101112" cy="68262"/>
          </a:xfrm>
          <a:custGeom>
            <a:avLst/>
            <a:gdLst>
              <a:gd name="T0" fmla="*/ 0 w 69"/>
              <a:gd name="T1" fmla="*/ 17 h 43"/>
              <a:gd name="T2" fmla="*/ 0 w 69"/>
              <a:gd name="T3" fmla="*/ 0 h 43"/>
              <a:gd name="T4" fmla="*/ 0 w 69"/>
              <a:gd name="T5" fmla="*/ 0 h 43"/>
              <a:gd name="T6" fmla="*/ 0 w 69"/>
              <a:gd name="T7" fmla="*/ 0 h 43"/>
              <a:gd name="T8" fmla="*/ 43 w 69"/>
              <a:gd name="T9" fmla="*/ 17 h 43"/>
              <a:gd name="T10" fmla="*/ 69 w 69"/>
              <a:gd name="T11" fmla="*/ 17 h 43"/>
              <a:gd name="T12" fmla="*/ 43 w 69"/>
              <a:gd name="T13" fmla="*/ 26 h 43"/>
              <a:gd name="T14" fmla="*/ 0 w 69"/>
              <a:gd name="T15" fmla="*/ 43 h 43"/>
              <a:gd name="T16" fmla="*/ 0 w 69"/>
              <a:gd name="T17" fmla="*/ 43 h 43"/>
              <a:gd name="T18" fmla="*/ 0 w 69"/>
              <a:gd name="T19" fmla="*/ 34 h 43"/>
              <a:gd name="T20" fmla="*/ 0 w 69"/>
              <a:gd name="T21" fmla="*/ 34 h 43"/>
              <a:gd name="T22" fmla="*/ 43 w 69"/>
              <a:gd name="T23" fmla="*/ 17 h 43"/>
              <a:gd name="T24" fmla="*/ 43 w 69"/>
              <a:gd name="T25" fmla="*/ 26 h 43"/>
              <a:gd name="T26" fmla="*/ 43 w 69"/>
              <a:gd name="T27" fmla="*/ 26 h 43"/>
              <a:gd name="T28" fmla="*/ 0 w 69"/>
              <a:gd name="T29" fmla="*/ 8 h 43"/>
              <a:gd name="T30" fmla="*/ 0 w 69"/>
              <a:gd name="T31" fmla="*/ 0 h 43"/>
              <a:gd name="T32" fmla="*/ 8 w 69"/>
              <a:gd name="T33" fmla="*/ 0 h 43"/>
              <a:gd name="T34" fmla="*/ 8 w 69"/>
              <a:gd name="T35" fmla="*/ 17 h 43"/>
              <a:gd name="T36" fmla="*/ 0 w 69"/>
              <a:gd name="T37" fmla="*/ 17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9" h="43">
                <a:moveTo>
                  <a:pt x="0" y="17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3" y="17"/>
                </a:lnTo>
                <a:lnTo>
                  <a:pt x="69" y="17"/>
                </a:lnTo>
                <a:lnTo>
                  <a:pt x="43" y="26"/>
                </a:lnTo>
                <a:lnTo>
                  <a:pt x="0" y="43"/>
                </a:lnTo>
                <a:lnTo>
                  <a:pt x="0" y="43"/>
                </a:lnTo>
                <a:lnTo>
                  <a:pt x="0" y="34"/>
                </a:lnTo>
                <a:lnTo>
                  <a:pt x="0" y="34"/>
                </a:lnTo>
                <a:lnTo>
                  <a:pt x="43" y="17"/>
                </a:lnTo>
                <a:lnTo>
                  <a:pt x="43" y="26"/>
                </a:lnTo>
                <a:lnTo>
                  <a:pt x="43" y="2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17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36" name="Freeform 132"/>
          <p:cNvSpPr>
            <a:spLocks/>
          </p:cNvSpPr>
          <p:nvPr/>
        </p:nvSpPr>
        <p:spPr bwMode="auto">
          <a:xfrm>
            <a:off x="6479931" y="1549400"/>
            <a:ext cx="11723" cy="26988"/>
          </a:xfrm>
          <a:custGeom>
            <a:avLst/>
            <a:gdLst>
              <a:gd name="T0" fmla="*/ 0 w 8"/>
              <a:gd name="T1" fmla="*/ 17 h 17"/>
              <a:gd name="T2" fmla="*/ 0 w 8"/>
              <a:gd name="T3" fmla="*/ 0 h 17"/>
              <a:gd name="T4" fmla="*/ 8 w 8"/>
              <a:gd name="T5" fmla="*/ 0 h 17"/>
              <a:gd name="T6" fmla="*/ 8 w 8"/>
              <a:gd name="T7" fmla="*/ 0 h 17"/>
              <a:gd name="T8" fmla="*/ 8 w 8"/>
              <a:gd name="T9" fmla="*/ 0 h 17"/>
              <a:gd name="T10" fmla="*/ 8 w 8"/>
              <a:gd name="T11" fmla="*/ 17 h 17"/>
              <a:gd name="T12" fmla="*/ 0 w 8"/>
              <a:gd name="T1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7">
                <a:moveTo>
                  <a:pt x="0" y="17"/>
                </a:moveTo>
                <a:lnTo>
                  <a:pt x="0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17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38" name="Freeform 134"/>
          <p:cNvSpPr>
            <a:spLocks/>
          </p:cNvSpPr>
          <p:nvPr/>
        </p:nvSpPr>
        <p:spPr bwMode="auto">
          <a:xfrm>
            <a:off x="3045070" y="1508126"/>
            <a:ext cx="114300" cy="68263"/>
          </a:xfrm>
          <a:custGeom>
            <a:avLst/>
            <a:gdLst>
              <a:gd name="T0" fmla="*/ 78 w 78"/>
              <a:gd name="T1" fmla="*/ 26 h 43"/>
              <a:gd name="T2" fmla="*/ 78 w 78"/>
              <a:gd name="T3" fmla="*/ 43 h 43"/>
              <a:gd name="T4" fmla="*/ 78 w 78"/>
              <a:gd name="T5" fmla="*/ 43 h 43"/>
              <a:gd name="T6" fmla="*/ 78 w 78"/>
              <a:gd name="T7" fmla="*/ 43 h 43"/>
              <a:gd name="T8" fmla="*/ 26 w 78"/>
              <a:gd name="T9" fmla="*/ 26 h 43"/>
              <a:gd name="T10" fmla="*/ 0 w 78"/>
              <a:gd name="T11" fmla="*/ 26 h 43"/>
              <a:gd name="T12" fmla="*/ 26 w 78"/>
              <a:gd name="T13" fmla="*/ 17 h 43"/>
              <a:gd name="T14" fmla="*/ 78 w 78"/>
              <a:gd name="T15" fmla="*/ 0 h 43"/>
              <a:gd name="T16" fmla="*/ 78 w 78"/>
              <a:gd name="T17" fmla="*/ 0 h 43"/>
              <a:gd name="T18" fmla="*/ 78 w 78"/>
              <a:gd name="T19" fmla="*/ 9 h 43"/>
              <a:gd name="T20" fmla="*/ 78 w 78"/>
              <a:gd name="T21" fmla="*/ 9 h 43"/>
              <a:gd name="T22" fmla="*/ 26 w 78"/>
              <a:gd name="T23" fmla="*/ 26 h 43"/>
              <a:gd name="T24" fmla="*/ 26 w 78"/>
              <a:gd name="T25" fmla="*/ 17 h 43"/>
              <a:gd name="T26" fmla="*/ 26 w 78"/>
              <a:gd name="T27" fmla="*/ 17 h 43"/>
              <a:gd name="T28" fmla="*/ 78 w 78"/>
              <a:gd name="T29" fmla="*/ 35 h 43"/>
              <a:gd name="T30" fmla="*/ 78 w 78"/>
              <a:gd name="T31" fmla="*/ 43 h 43"/>
              <a:gd name="T32" fmla="*/ 69 w 78"/>
              <a:gd name="T33" fmla="*/ 43 h 43"/>
              <a:gd name="T34" fmla="*/ 69 w 78"/>
              <a:gd name="T35" fmla="*/ 26 h 43"/>
              <a:gd name="T36" fmla="*/ 78 w 78"/>
              <a:gd name="T3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8" h="43">
                <a:moveTo>
                  <a:pt x="78" y="26"/>
                </a:moveTo>
                <a:lnTo>
                  <a:pt x="78" y="43"/>
                </a:lnTo>
                <a:lnTo>
                  <a:pt x="78" y="43"/>
                </a:lnTo>
                <a:lnTo>
                  <a:pt x="78" y="43"/>
                </a:lnTo>
                <a:lnTo>
                  <a:pt x="26" y="26"/>
                </a:lnTo>
                <a:lnTo>
                  <a:pt x="0" y="26"/>
                </a:lnTo>
                <a:lnTo>
                  <a:pt x="26" y="17"/>
                </a:lnTo>
                <a:lnTo>
                  <a:pt x="78" y="0"/>
                </a:lnTo>
                <a:lnTo>
                  <a:pt x="78" y="0"/>
                </a:lnTo>
                <a:lnTo>
                  <a:pt x="78" y="9"/>
                </a:lnTo>
                <a:lnTo>
                  <a:pt x="78" y="9"/>
                </a:lnTo>
                <a:lnTo>
                  <a:pt x="26" y="26"/>
                </a:lnTo>
                <a:lnTo>
                  <a:pt x="26" y="17"/>
                </a:lnTo>
                <a:lnTo>
                  <a:pt x="26" y="17"/>
                </a:lnTo>
                <a:lnTo>
                  <a:pt x="78" y="35"/>
                </a:lnTo>
                <a:lnTo>
                  <a:pt x="78" y="43"/>
                </a:lnTo>
                <a:lnTo>
                  <a:pt x="69" y="43"/>
                </a:lnTo>
                <a:lnTo>
                  <a:pt x="69" y="26"/>
                </a:lnTo>
                <a:lnTo>
                  <a:pt x="78" y="2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9" name="Freeform 135"/>
          <p:cNvSpPr>
            <a:spLocks/>
          </p:cNvSpPr>
          <p:nvPr/>
        </p:nvSpPr>
        <p:spPr bwMode="auto">
          <a:xfrm>
            <a:off x="3146182" y="1522414"/>
            <a:ext cx="13188" cy="26987"/>
          </a:xfrm>
          <a:custGeom>
            <a:avLst/>
            <a:gdLst>
              <a:gd name="T0" fmla="*/ 9 w 9"/>
              <a:gd name="T1" fmla="*/ 0 h 17"/>
              <a:gd name="T2" fmla="*/ 9 w 9"/>
              <a:gd name="T3" fmla="*/ 17 h 17"/>
              <a:gd name="T4" fmla="*/ 0 w 9"/>
              <a:gd name="T5" fmla="*/ 17 h 17"/>
              <a:gd name="T6" fmla="*/ 0 w 9"/>
              <a:gd name="T7" fmla="*/ 17 h 17"/>
              <a:gd name="T8" fmla="*/ 0 w 9"/>
              <a:gd name="T9" fmla="*/ 17 h 17"/>
              <a:gd name="T10" fmla="*/ 0 w 9"/>
              <a:gd name="T11" fmla="*/ 0 h 17"/>
              <a:gd name="T12" fmla="*/ 9 w 9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7">
                <a:moveTo>
                  <a:pt x="9" y="0"/>
                </a:moveTo>
                <a:lnTo>
                  <a:pt x="9" y="17"/>
                </a:lnTo>
                <a:lnTo>
                  <a:pt x="0" y="17"/>
                </a:lnTo>
                <a:lnTo>
                  <a:pt x="0" y="17"/>
                </a:lnTo>
                <a:lnTo>
                  <a:pt x="0" y="17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0" name="Freeform 136"/>
          <p:cNvSpPr>
            <a:spLocks/>
          </p:cNvSpPr>
          <p:nvPr/>
        </p:nvSpPr>
        <p:spPr bwMode="auto">
          <a:xfrm>
            <a:off x="3083169" y="1522414"/>
            <a:ext cx="76200" cy="53975"/>
          </a:xfrm>
          <a:custGeom>
            <a:avLst/>
            <a:gdLst>
              <a:gd name="T0" fmla="*/ 52 w 52"/>
              <a:gd name="T1" fmla="*/ 17 h 34"/>
              <a:gd name="T2" fmla="*/ 52 w 52"/>
              <a:gd name="T3" fmla="*/ 34 h 34"/>
              <a:gd name="T4" fmla="*/ 0 w 52"/>
              <a:gd name="T5" fmla="*/ 17 h 34"/>
              <a:gd name="T6" fmla="*/ 52 w 52"/>
              <a:gd name="T7" fmla="*/ 0 h 34"/>
              <a:gd name="T8" fmla="*/ 52 w 52"/>
              <a:gd name="T9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4">
                <a:moveTo>
                  <a:pt x="52" y="17"/>
                </a:moveTo>
                <a:lnTo>
                  <a:pt x="52" y="34"/>
                </a:lnTo>
                <a:lnTo>
                  <a:pt x="0" y="17"/>
                </a:lnTo>
                <a:lnTo>
                  <a:pt x="52" y="0"/>
                </a:lnTo>
                <a:lnTo>
                  <a:pt x="52" y="1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1" name="Rectangle 137"/>
          <p:cNvSpPr>
            <a:spLocks noChangeArrowheads="1"/>
          </p:cNvSpPr>
          <p:nvPr/>
        </p:nvSpPr>
        <p:spPr bwMode="auto">
          <a:xfrm>
            <a:off x="6466743" y="1549400"/>
            <a:ext cx="1465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43" name="Rectangle 139"/>
          <p:cNvSpPr>
            <a:spLocks noChangeArrowheads="1"/>
          </p:cNvSpPr>
          <p:nvPr/>
        </p:nvSpPr>
        <p:spPr bwMode="auto">
          <a:xfrm>
            <a:off x="3159369" y="1549400"/>
            <a:ext cx="3307374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44" name="Rectangle 140"/>
          <p:cNvSpPr>
            <a:spLocks noChangeArrowheads="1"/>
          </p:cNvSpPr>
          <p:nvPr/>
        </p:nvSpPr>
        <p:spPr bwMode="auto">
          <a:xfrm>
            <a:off x="4730262" y="1287464"/>
            <a:ext cx="1481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D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45" name="Freeform 141"/>
          <p:cNvSpPr>
            <a:spLocks/>
          </p:cNvSpPr>
          <p:nvPr/>
        </p:nvSpPr>
        <p:spPr bwMode="auto">
          <a:xfrm>
            <a:off x="2753459" y="2387600"/>
            <a:ext cx="49823" cy="69850"/>
          </a:xfrm>
          <a:custGeom>
            <a:avLst/>
            <a:gdLst>
              <a:gd name="T0" fmla="*/ 17 w 34"/>
              <a:gd name="T1" fmla="*/ 44 h 44"/>
              <a:gd name="T2" fmla="*/ 0 w 34"/>
              <a:gd name="T3" fmla="*/ 44 h 44"/>
              <a:gd name="T4" fmla="*/ 0 w 34"/>
              <a:gd name="T5" fmla="*/ 44 h 44"/>
              <a:gd name="T6" fmla="*/ 0 w 34"/>
              <a:gd name="T7" fmla="*/ 44 h 44"/>
              <a:gd name="T8" fmla="*/ 17 w 34"/>
              <a:gd name="T9" fmla="*/ 0 h 44"/>
              <a:gd name="T10" fmla="*/ 26 w 34"/>
              <a:gd name="T11" fmla="*/ 0 h 44"/>
              <a:gd name="T12" fmla="*/ 26 w 34"/>
              <a:gd name="T13" fmla="*/ 0 h 44"/>
              <a:gd name="T14" fmla="*/ 34 w 34"/>
              <a:gd name="T15" fmla="*/ 44 h 44"/>
              <a:gd name="T16" fmla="*/ 34 w 34"/>
              <a:gd name="T17" fmla="*/ 44 h 44"/>
              <a:gd name="T18" fmla="*/ 26 w 34"/>
              <a:gd name="T19" fmla="*/ 44 h 44"/>
              <a:gd name="T20" fmla="*/ 26 w 34"/>
              <a:gd name="T21" fmla="*/ 44 h 44"/>
              <a:gd name="T22" fmla="*/ 17 w 34"/>
              <a:gd name="T23" fmla="*/ 0 h 44"/>
              <a:gd name="T24" fmla="*/ 26 w 34"/>
              <a:gd name="T25" fmla="*/ 0 h 44"/>
              <a:gd name="T26" fmla="*/ 26 w 34"/>
              <a:gd name="T27" fmla="*/ 0 h 44"/>
              <a:gd name="T28" fmla="*/ 8 w 34"/>
              <a:gd name="T29" fmla="*/ 44 h 44"/>
              <a:gd name="T30" fmla="*/ 0 w 34"/>
              <a:gd name="T31" fmla="*/ 44 h 44"/>
              <a:gd name="T32" fmla="*/ 0 w 34"/>
              <a:gd name="T33" fmla="*/ 35 h 44"/>
              <a:gd name="T34" fmla="*/ 17 w 34"/>
              <a:gd name="T35" fmla="*/ 35 h 44"/>
              <a:gd name="T36" fmla="*/ 17 w 34"/>
              <a:gd name="T3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" h="44">
                <a:moveTo>
                  <a:pt x="17" y="44"/>
                </a:move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17" y="0"/>
                </a:lnTo>
                <a:lnTo>
                  <a:pt x="26" y="0"/>
                </a:lnTo>
                <a:lnTo>
                  <a:pt x="26" y="0"/>
                </a:lnTo>
                <a:lnTo>
                  <a:pt x="34" y="44"/>
                </a:lnTo>
                <a:lnTo>
                  <a:pt x="34" y="44"/>
                </a:lnTo>
                <a:lnTo>
                  <a:pt x="26" y="44"/>
                </a:lnTo>
                <a:lnTo>
                  <a:pt x="26" y="44"/>
                </a:lnTo>
                <a:lnTo>
                  <a:pt x="17" y="0"/>
                </a:lnTo>
                <a:lnTo>
                  <a:pt x="26" y="0"/>
                </a:lnTo>
                <a:lnTo>
                  <a:pt x="26" y="0"/>
                </a:lnTo>
                <a:lnTo>
                  <a:pt x="8" y="44"/>
                </a:lnTo>
                <a:lnTo>
                  <a:pt x="0" y="44"/>
                </a:lnTo>
                <a:lnTo>
                  <a:pt x="0" y="35"/>
                </a:lnTo>
                <a:lnTo>
                  <a:pt x="17" y="35"/>
                </a:lnTo>
                <a:lnTo>
                  <a:pt x="17" y="4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6" name="Freeform 142"/>
          <p:cNvSpPr>
            <a:spLocks/>
          </p:cNvSpPr>
          <p:nvPr/>
        </p:nvSpPr>
        <p:spPr bwMode="auto">
          <a:xfrm>
            <a:off x="2778369" y="2443164"/>
            <a:ext cx="13189" cy="14287"/>
          </a:xfrm>
          <a:custGeom>
            <a:avLst/>
            <a:gdLst>
              <a:gd name="T0" fmla="*/ 9 w 9"/>
              <a:gd name="T1" fmla="*/ 9 h 9"/>
              <a:gd name="T2" fmla="*/ 0 w 9"/>
              <a:gd name="T3" fmla="*/ 9 h 9"/>
              <a:gd name="T4" fmla="*/ 0 w 9"/>
              <a:gd name="T5" fmla="*/ 0 h 9"/>
              <a:gd name="T6" fmla="*/ 0 w 9"/>
              <a:gd name="T7" fmla="*/ 0 h 9"/>
              <a:gd name="T8" fmla="*/ 0 w 9"/>
              <a:gd name="T9" fmla="*/ 0 h 9"/>
              <a:gd name="T10" fmla="*/ 9 w 9"/>
              <a:gd name="T11" fmla="*/ 0 h 9"/>
              <a:gd name="T12" fmla="*/ 9 w 9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9">
                <a:moveTo>
                  <a:pt x="9" y="9"/>
                </a:move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9" y="0"/>
                </a:lnTo>
                <a:lnTo>
                  <a:pt x="9" y="9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7" name="Freeform 143"/>
          <p:cNvSpPr>
            <a:spLocks/>
          </p:cNvSpPr>
          <p:nvPr/>
        </p:nvSpPr>
        <p:spPr bwMode="auto">
          <a:xfrm>
            <a:off x="2753459" y="2387600"/>
            <a:ext cx="38100" cy="69850"/>
          </a:xfrm>
          <a:custGeom>
            <a:avLst/>
            <a:gdLst>
              <a:gd name="T0" fmla="*/ 17 w 26"/>
              <a:gd name="T1" fmla="*/ 44 h 44"/>
              <a:gd name="T2" fmla="*/ 0 w 26"/>
              <a:gd name="T3" fmla="*/ 44 h 44"/>
              <a:gd name="T4" fmla="*/ 17 w 26"/>
              <a:gd name="T5" fmla="*/ 0 h 44"/>
              <a:gd name="T6" fmla="*/ 26 w 26"/>
              <a:gd name="T7" fmla="*/ 44 h 44"/>
              <a:gd name="T8" fmla="*/ 17 w 26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44">
                <a:moveTo>
                  <a:pt x="17" y="44"/>
                </a:moveTo>
                <a:lnTo>
                  <a:pt x="0" y="44"/>
                </a:lnTo>
                <a:lnTo>
                  <a:pt x="17" y="0"/>
                </a:lnTo>
                <a:lnTo>
                  <a:pt x="26" y="44"/>
                </a:lnTo>
                <a:lnTo>
                  <a:pt x="17" y="4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8" name="Freeform 144"/>
          <p:cNvSpPr>
            <a:spLocks/>
          </p:cNvSpPr>
          <p:nvPr/>
        </p:nvSpPr>
        <p:spPr bwMode="auto">
          <a:xfrm>
            <a:off x="2740270" y="3378200"/>
            <a:ext cx="51289" cy="82550"/>
          </a:xfrm>
          <a:custGeom>
            <a:avLst/>
            <a:gdLst>
              <a:gd name="T0" fmla="*/ 26 w 35"/>
              <a:gd name="T1" fmla="*/ 0 h 52"/>
              <a:gd name="T2" fmla="*/ 35 w 35"/>
              <a:gd name="T3" fmla="*/ 0 h 52"/>
              <a:gd name="T4" fmla="*/ 35 w 35"/>
              <a:gd name="T5" fmla="*/ 0 h 52"/>
              <a:gd name="T6" fmla="*/ 35 w 35"/>
              <a:gd name="T7" fmla="*/ 0 h 52"/>
              <a:gd name="T8" fmla="*/ 26 w 35"/>
              <a:gd name="T9" fmla="*/ 52 h 52"/>
              <a:gd name="T10" fmla="*/ 17 w 35"/>
              <a:gd name="T11" fmla="*/ 52 h 52"/>
              <a:gd name="T12" fmla="*/ 17 w 35"/>
              <a:gd name="T13" fmla="*/ 52 h 52"/>
              <a:gd name="T14" fmla="*/ 0 w 35"/>
              <a:gd name="T15" fmla="*/ 0 h 52"/>
              <a:gd name="T16" fmla="*/ 0 w 35"/>
              <a:gd name="T17" fmla="*/ 0 h 52"/>
              <a:gd name="T18" fmla="*/ 9 w 35"/>
              <a:gd name="T19" fmla="*/ 0 h 52"/>
              <a:gd name="T20" fmla="*/ 9 w 35"/>
              <a:gd name="T21" fmla="*/ 0 h 52"/>
              <a:gd name="T22" fmla="*/ 26 w 35"/>
              <a:gd name="T23" fmla="*/ 52 h 52"/>
              <a:gd name="T24" fmla="*/ 26 w 35"/>
              <a:gd name="T25" fmla="*/ 52 h 52"/>
              <a:gd name="T26" fmla="*/ 17 w 35"/>
              <a:gd name="T27" fmla="*/ 52 h 52"/>
              <a:gd name="T28" fmla="*/ 26 w 35"/>
              <a:gd name="T29" fmla="*/ 0 h 52"/>
              <a:gd name="T30" fmla="*/ 35 w 35"/>
              <a:gd name="T31" fmla="*/ 0 h 52"/>
              <a:gd name="T32" fmla="*/ 35 w 35"/>
              <a:gd name="T33" fmla="*/ 9 h 52"/>
              <a:gd name="T34" fmla="*/ 26 w 35"/>
              <a:gd name="T35" fmla="*/ 9 h 52"/>
              <a:gd name="T36" fmla="*/ 26 w 35"/>
              <a:gd name="T3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52">
                <a:moveTo>
                  <a:pt x="26" y="0"/>
                </a:move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26" y="52"/>
                </a:lnTo>
                <a:lnTo>
                  <a:pt x="17" y="52"/>
                </a:lnTo>
                <a:lnTo>
                  <a:pt x="17" y="52"/>
                </a:lnTo>
                <a:lnTo>
                  <a:pt x="0" y="0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lnTo>
                  <a:pt x="26" y="52"/>
                </a:lnTo>
                <a:lnTo>
                  <a:pt x="26" y="52"/>
                </a:lnTo>
                <a:lnTo>
                  <a:pt x="17" y="52"/>
                </a:lnTo>
                <a:lnTo>
                  <a:pt x="26" y="0"/>
                </a:lnTo>
                <a:lnTo>
                  <a:pt x="35" y="0"/>
                </a:lnTo>
                <a:lnTo>
                  <a:pt x="35" y="9"/>
                </a:lnTo>
                <a:lnTo>
                  <a:pt x="26" y="9"/>
                </a:lnTo>
                <a:lnTo>
                  <a:pt x="2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9" name="Freeform 145"/>
          <p:cNvSpPr>
            <a:spLocks/>
          </p:cNvSpPr>
          <p:nvPr/>
        </p:nvSpPr>
        <p:spPr bwMode="auto">
          <a:xfrm>
            <a:off x="2753459" y="3378200"/>
            <a:ext cx="24911" cy="14288"/>
          </a:xfrm>
          <a:custGeom>
            <a:avLst/>
            <a:gdLst>
              <a:gd name="T0" fmla="*/ 0 w 17"/>
              <a:gd name="T1" fmla="*/ 0 h 9"/>
              <a:gd name="T2" fmla="*/ 17 w 17"/>
              <a:gd name="T3" fmla="*/ 0 h 9"/>
              <a:gd name="T4" fmla="*/ 17 w 17"/>
              <a:gd name="T5" fmla="*/ 9 h 9"/>
              <a:gd name="T6" fmla="*/ 17 w 17"/>
              <a:gd name="T7" fmla="*/ 9 h 9"/>
              <a:gd name="T8" fmla="*/ 17 w 17"/>
              <a:gd name="T9" fmla="*/ 9 h 9"/>
              <a:gd name="T10" fmla="*/ 0 w 17"/>
              <a:gd name="T11" fmla="*/ 9 h 9"/>
              <a:gd name="T12" fmla="*/ 0 w 17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9">
                <a:moveTo>
                  <a:pt x="0" y="0"/>
                </a:moveTo>
                <a:lnTo>
                  <a:pt x="17" y="0"/>
                </a:lnTo>
                <a:lnTo>
                  <a:pt x="17" y="9"/>
                </a:lnTo>
                <a:lnTo>
                  <a:pt x="17" y="9"/>
                </a:lnTo>
                <a:lnTo>
                  <a:pt x="17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0" name="Freeform 146"/>
          <p:cNvSpPr>
            <a:spLocks/>
          </p:cNvSpPr>
          <p:nvPr/>
        </p:nvSpPr>
        <p:spPr bwMode="auto">
          <a:xfrm>
            <a:off x="2753459" y="3378200"/>
            <a:ext cx="38100" cy="82550"/>
          </a:xfrm>
          <a:custGeom>
            <a:avLst/>
            <a:gdLst>
              <a:gd name="T0" fmla="*/ 17 w 26"/>
              <a:gd name="T1" fmla="*/ 0 h 52"/>
              <a:gd name="T2" fmla="*/ 26 w 26"/>
              <a:gd name="T3" fmla="*/ 0 h 52"/>
              <a:gd name="T4" fmla="*/ 17 w 26"/>
              <a:gd name="T5" fmla="*/ 52 h 52"/>
              <a:gd name="T6" fmla="*/ 0 w 26"/>
              <a:gd name="T7" fmla="*/ 0 h 52"/>
              <a:gd name="T8" fmla="*/ 17 w 26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52">
                <a:moveTo>
                  <a:pt x="17" y="0"/>
                </a:moveTo>
                <a:lnTo>
                  <a:pt x="26" y="0"/>
                </a:lnTo>
                <a:lnTo>
                  <a:pt x="17" y="52"/>
                </a:lnTo>
                <a:lnTo>
                  <a:pt x="0" y="0"/>
                </a:lnTo>
                <a:lnTo>
                  <a:pt x="17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3" name="Rectangle 149"/>
          <p:cNvSpPr>
            <a:spLocks noChangeArrowheads="1"/>
          </p:cNvSpPr>
          <p:nvPr/>
        </p:nvSpPr>
        <p:spPr bwMode="auto">
          <a:xfrm>
            <a:off x="2778369" y="2470150"/>
            <a:ext cx="13189" cy="908050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54" name="Rectangle 150"/>
          <p:cNvSpPr>
            <a:spLocks noChangeArrowheads="1"/>
          </p:cNvSpPr>
          <p:nvPr/>
        </p:nvSpPr>
        <p:spPr bwMode="auto">
          <a:xfrm>
            <a:off x="2601058" y="2717801"/>
            <a:ext cx="1253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L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55" name="Rectangle 151"/>
          <p:cNvSpPr>
            <a:spLocks noChangeArrowheads="1"/>
          </p:cNvSpPr>
          <p:nvPr/>
        </p:nvSpPr>
        <p:spPr bwMode="auto">
          <a:xfrm>
            <a:off x="1853712" y="1920876"/>
            <a:ext cx="20226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Laser / Collimated beam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58" name="Rectangle 154"/>
          <p:cNvSpPr>
            <a:spLocks noChangeArrowheads="1"/>
          </p:cNvSpPr>
          <p:nvPr/>
        </p:nvSpPr>
        <p:spPr bwMode="auto">
          <a:xfrm>
            <a:off x="5477608" y="3489325"/>
            <a:ext cx="926123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1" name="Rectangle 157"/>
          <p:cNvSpPr>
            <a:spLocks noChangeArrowheads="1"/>
          </p:cNvSpPr>
          <p:nvPr/>
        </p:nvSpPr>
        <p:spPr bwMode="auto">
          <a:xfrm>
            <a:off x="5477608" y="3778250"/>
            <a:ext cx="26377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2" name="Line 158"/>
          <p:cNvSpPr>
            <a:spLocks noChangeShapeType="1"/>
          </p:cNvSpPr>
          <p:nvPr/>
        </p:nvSpPr>
        <p:spPr bwMode="auto">
          <a:xfrm>
            <a:off x="5566997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3" name="Line 159"/>
          <p:cNvSpPr>
            <a:spLocks noChangeShapeType="1"/>
          </p:cNvSpPr>
          <p:nvPr/>
        </p:nvSpPr>
        <p:spPr bwMode="auto">
          <a:xfrm>
            <a:off x="5668108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4" name="Line 160"/>
          <p:cNvSpPr>
            <a:spLocks noChangeShapeType="1"/>
          </p:cNvSpPr>
          <p:nvPr/>
        </p:nvSpPr>
        <p:spPr bwMode="auto">
          <a:xfrm>
            <a:off x="5769220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5" name="Line 161"/>
          <p:cNvSpPr>
            <a:spLocks noChangeShapeType="1"/>
          </p:cNvSpPr>
          <p:nvPr/>
        </p:nvSpPr>
        <p:spPr bwMode="auto">
          <a:xfrm>
            <a:off x="5871797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6" name="Line 162"/>
          <p:cNvSpPr>
            <a:spLocks noChangeShapeType="1"/>
          </p:cNvSpPr>
          <p:nvPr/>
        </p:nvSpPr>
        <p:spPr bwMode="auto">
          <a:xfrm>
            <a:off x="5972908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7" name="Line 163"/>
          <p:cNvSpPr>
            <a:spLocks noChangeShapeType="1"/>
          </p:cNvSpPr>
          <p:nvPr/>
        </p:nvSpPr>
        <p:spPr bwMode="auto">
          <a:xfrm>
            <a:off x="6074020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8" name="Line 164"/>
          <p:cNvSpPr>
            <a:spLocks noChangeShapeType="1"/>
          </p:cNvSpPr>
          <p:nvPr/>
        </p:nvSpPr>
        <p:spPr bwMode="auto">
          <a:xfrm>
            <a:off x="6175131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9" name="Line 165"/>
          <p:cNvSpPr>
            <a:spLocks noChangeShapeType="1"/>
          </p:cNvSpPr>
          <p:nvPr/>
        </p:nvSpPr>
        <p:spPr bwMode="auto">
          <a:xfrm>
            <a:off x="6276243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72" name="Rectangle 168"/>
          <p:cNvSpPr>
            <a:spLocks noChangeArrowheads="1"/>
          </p:cNvSpPr>
          <p:nvPr/>
        </p:nvSpPr>
        <p:spPr bwMode="auto">
          <a:xfrm>
            <a:off x="6378820" y="3778250"/>
            <a:ext cx="24911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73" name="Rectangle 169"/>
          <p:cNvSpPr>
            <a:spLocks noChangeArrowheads="1"/>
          </p:cNvSpPr>
          <p:nvPr/>
        </p:nvSpPr>
        <p:spPr bwMode="auto">
          <a:xfrm>
            <a:off x="6518031" y="3336926"/>
            <a:ext cx="15141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Transmitted Beam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74" name="Rectangle 170"/>
          <p:cNvSpPr>
            <a:spLocks noChangeArrowheads="1"/>
          </p:cNvSpPr>
          <p:nvPr/>
        </p:nvSpPr>
        <p:spPr bwMode="auto">
          <a:xfrm>
            <a:off x="6518031" y="3640139"/>
            <a:ext cx="13159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Reflected Beam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75" name="Rectangle 171"/>
          <p:cNvSpPr>
            <a:spLocks noChangeArrowheads="1"/>
          </p:cNvSpPr>
          <p:nvPr/>
        </p:nvSpPr>
        <p:spPr bwMode="auto">
          <a:xfrm>
            <a:off x="6632331" y="2236789"/>
            <a:ext cx="114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P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81" name="Rectangle 177"/>
          <p:cNvSpPr>
            <a:spLocks noChangeArrowheads="1"/>
          </p:cNvSpPr>
          <p:nvPr/>
        </p:nvSpPr>
        <p:spPr bwMode="auto">
          <a:xfrm>
            <a:off x="1688123" y="4286251"/>
            <a:ext cx="26900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Position-Sensitive Device (PSD)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82" name="Rectangle 178"/>
          <p:cNvSpPr>
            <a:spLocks noChangeArrowheads="1"/>
          </p:cNvSpPr>
          <p:nvPr/>
        </p:nvSpPr>
        <p:spPr bwMode="auto">
          <a:xfrm>
            <a:off x="2031023" y="4533901"/>
            <a:ext cx="14491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or Linear Camera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85" name="Rectangle 181"/>
          <p:cNvSpPr>
            <a:spLocks noChangeArrowheads="1"/>
          </p:cNvSpPr>
          <p:nvPr/>
        </p:nvSpPr>
        <p:spPr bwMode="auto">
          <a:xfrm>
            <a:off x="1968013" y="3489325"/>
            <a:ext cx="810357" cy="12700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88" name="Rectangle 184"/>
          <p:cNvSpPr>
            <a:spLocks noChangeArrowheads="1"/>
          </p:cNvSpPr>
          <p:nvPr/>
        </p:nvSpPr>
        <p:spPr bwMode="auto">
          <a:xfrm>
            <a:off x="1968013" y="3722689"/>
            <a:ext cx="290146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89" name="Freeform 185"/>
          <p:cNvSpPr>
            <a:spLocks/>
          </p:cNvSpPr>
          <p:nvPr/>
        </p:nvSpPr>
        <p:spPr bwMode="auto">
          <a:xfrm>
            <a:off x="2055935" y="3378200"/>
            <a:ext cx="51288" cy="82550"/>
          </a:xfrm>
          <a:custGeom>
            <a:avLst/>
            <a:gdLst>
              <a:gd name="T0" fmla="*/ 17 w 35"/>
              <a:gd name="T1" fmla="*/ 0 h 52"/>
              <a:gd name="T2" fmla="*/ 35 w 35"/>
              <a:gd name="T3" fmla="*/ 0 h 52"/>
              <a:gd name="T4" fmla="*/ 35 w 35"/>
              <a:gd name="T5" fmla="*/ 0 h 52"/>
              <a:gd name="T6" fmla="*/ 35 w 35"/>
              <a:gd name="T7" fmla="*/ 0 h 52"/>
              <a:gd name="T8" fmla="*/ 17 w 35"/>
              <a:gd name="T9" fmla="*/ 52 h 52"/>
              <a:gd name="T10" fmla="*/ 9 w 35"/>
              <a:gd name="T11" fmla="*/ 52 h 52"/>
              <a:gd name="T12" fmla="*/ 9 w 35"/>
              <a:gd name="T13" fmla="*/ 52 h 52"/>
              <a:gd name="T14" fmla="*/ 0 w 35"/>
              <a:gd name="T15" fmla="*/ 0 h 52"/>
              <a:gd name="T16" fmla="*/ 0 w 35"/>
              <a:gd name="T17" fmla="*/ 0 h 52"/>
              <a:gd name="T18" fmla="*/ 9 w 35"/>
              <a:gd name="T19" fmla="*/ 0 h 52"/>
              <a:gd name="T20" fmla="*/ 9 w 35"/>
              <a:gd name="T21" fmla="*/ 0 h 52"/>
              <a:gd name="T22" fmla="*/ 17 w 35"/>
              <a:gd name="T23" fmla="*/ 52 h 52"/>
              <a:gd name="T24" fmla="*/ 17 w 35"/>
              <a:gd name="T25" fmla="*/ 52 h 52"/>
              <a:gd name="T26" fmla="*/ 9 w 35"/>
              <a:gd name="T27" fmla="*/ 52 h 52"/>
              <a:gd name="T28" fmla="*/ 26 w 35"/>
              <a:gd name="T29" fmla="*/ 0 h 52"/>
              <a:gd name="T30" fmla="*/ 35 w 35"/>
              <a:gd name="T31" fmla="*/ 0 h 52"/>
              <a:gd name="T32" fmla="*/ 35 w 35"/>
              <a:gd name="T33" fmla="*/ 9 h 52"/>
              <a:gd name="T34" fmla="*/ 17 w 35"/>
              <a:gd name="T35" fmla="*/ 9 h 52"/>
              <a:gd name="T36" fmla="*/ 17 w 35"/>
              <a:gd name="T3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52">
                <a:moveTo>
                  <a:pt x="17" y="0"/>
                </a:move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17" y="52"/>
                </a:lnTo>
                <a:lnTo>
                  <a:pt x="9" y="52"/>
                </a:lnTo>
                <a:lnTo>
                  <a:pt x="9" y="52"/>
                </a:lnTo>
                <a:lnTo>
                  <a:pt x="0" y="0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lnTo>
                  <a:pt x="17" y="52"/>
                </a:lnTo>
                <a:lnTo>
                  <a:pt x="17" y="52"/>
                </a:lnTo>
                <a:lnTo>
                  <a:pt x="9" y="52"/>
                </a:lnTo>
                <a:lnTo>
                  <a:pt x="26" y="0"/>
                </a:lnTo>
                <a:lnTo>
                  <a:pt x="35" y="0"/>
                </a:lnTo>
                <a:lnTo>
                  <a:pt x="35" y="9"/>
                </a:lnTo>
                <a:lnTo>
                  <a:pt x="17" y="9"/>
                </a:lnTo>
                <a:lnTo>
                  <a:pt x="17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0" name="Freeform 186"/>
          <p:cNvSpPr>
            <a:spLocks/>
          </p:cNvSpPr>
          <p:nvPr/>
        </p:nvSpPr>
        <p:spPr bwMode="auto">
          <a:xfrm>
            <a:off x="2069123" y="3378200"/>
            <a:ext cx="11723" cy="14288"/>
          </a:xfrm>
          <a:custGeom>
            <a:avLst/>
            <a:gdLst>
              <a:gd name="T0" fmla="*/ 0 w 8"/>
              <a:gd name="T1" fmla="*/ 0 h 9"/>
              <a:gd name="T2" fmla="*/ 8 w 8"/>
              <a:gd name="T3" fmla="*/ 0 h 9"/>
              <a:gd name="T4" fmla="*/ 8 w 8"/>
              <a:gd name="T5" fmla="*/ 9 h 9"/>
              <a:gd name="T6" fmla="*/ 8 w 8"/>
              <a:gd name="T7" fmla="*/ 9 h 9"/>
              <a:gd name="T8" fmla="*/ 8 w 8"/>
              <a:gd name="T9" fmla="*/ 9 h 9"/>
              <a:gd name="T10" fmla="*/ 0 w 8"/>
              <a:gd name="T11" fmla="*/ 9 h 9"/>
              <a:gd name="T12" fmla="*/ 0 w 8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">
                <a:moveTo>
                  <a:pt x="0" y="0"/>
                </a:moveTo>
                <a:lnTo>
                  <a:pt x="8" y="0"/>
                </a:lnTo>
                <a:lnTo>
                  <a:pt x="8" y="9"/>
                </a:lnTo>
                <a:lnTo>
                  <a:pt x="8" y="9"/>
                </a:lnTo>
                <a:lnTo>
                  <a:pt x="8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1" name="Freeform 187"/>
          <p:cNvSpPr>
            <a:spLocks/>
          </p:cNvSpPr>
          <p:nvPr/>
        </p:nvSpPr>
        <p:spPr bwMode="auto">
          <a:xfrm>
            <a:off x="2069124" y="3378200"/>
            <a:ext cx="38100" cy="82550"/>
          </a:xfrm>
          <a:custGeom>
            <a:avLst/>
            <a:gdLst>
              <a:gd name="T0" fmla="*/ 8 w 26"/>
              <a:gd name="T1" fmla="*/ 0 h 52"/>
              <a:gd name="T2" fmla="*/ 26 w 26"/>
              <a:gd name="T3" fmla="*/ 0 h 52"/>
              <a:gd name="T4" fmla="*/ 8 w 26"/>
              <a:gd name="T5" fmla="*/ 52 h 52"/>
              <a:gd name="T6" fmla="*/ 0 w 26"/>
              <a:gd name="T7" fmla="*/ 0 h 52"/>
              <a:gd name="T8" fmla="*/ 8 w 26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52">
                <a:moveTo>
                  <a:pt x="8" y="0"/>
                </a:moveTo>
                <a:lnTo>
                  <a:pt x="26" y="0"/>
                </a:lnTo>
                <a:lnTo>
                  <a:pt x="8" y="52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4" name="Rectangle 190"/>
          <p:cNvSpPr>
            <a:spLocks noChangeArrowheads="1"/>
          </p:cNvSpPr>
          <p:nvPr/>
        </p:nvSpPr>
        <p:spPr bwMode="auto">
          <a:xfrm>
            <a:off x="2080846" y="3171826"/>
            <a:ext cx="13189" cy="2063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6" name="Freeform 192"/>
          <p:cNvSpPr>
            <a:spLocks/>
          </p:cNvSpPr>
          <p:nvPr/>
        </p:nvSpPr>
        <p:spPr bwMode="auto">
          <a:xfrm>
            <a:off x="2080847" y="3805239"/>
            <a:ext cx="26377" cy="14287"/>
          </a:xfrm>
          <a:custGeom>
            <a:avLst/>
            <a:gdLst>
              <a:gd name="T0" fmla="*/ 18 w 18"/>
              <a:gd name="T1" fmla="*/ 9 h 9"/>
              <a:gd name="T2" fmla="*/ 0 w 18"/>
              <a:gd name="T3" fmla="*/ 9 h 9"/>
              <a:gd name="T4" fmla="*/ 0 w 18"/>
              <a:gd name="T5" fmla="*/ 0 h 9"/>
              <a:gd name="T6" fmla="*/ 0 w 18"/>
              <a:gd name="T7" fmla="*/ 0 h 9"/>
              <a:gd name="T8" fmla="*/ 0 w 18"/>
              <a:gd name="T9" fmla="*/ 0 h 9"/>
              <a:gd name="T10" fmla="*/ 18 w 18"/>
              <a:gd name="T11" fmla="*/ 0 h 9"/>
              <a:gd name="T12" fmla="*/ 18 w 18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9">
                <a:moveTo>
                  <a:pt x="18" y="9"/>
                </a:move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8" y="0"/>
                </a:lnTo>
                <a:lnTo>
                  <a:pt x="18" y="9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7" name="Freeform 193"/>
          <p:cNvSpPr>
            <a:spLocks/>
          </p:cNvSpPr>
          <p:nvPr/>
        </p:nvSpPr>
        <p:spPr bwMode="auto">
          <a:xfrm>
            <a:off x="2069124" y="3749675"/>
            <a:ext cx="38100" cy="69850"/>
          </a:xfrm>
          <a:custGeom>
            <a:avLst/>
            <a:gdLst>
              <a:gd name="T0" fmla="*/ 8 w 26"/>
              <a:gd name="T1" fmla="*/ 44 h 44"/>
              <a:gd name="T2" fmla="*/ 0 w 26"/>
              <a:gd name="T3" fmla="*/ 44 h 44"/>
              <a:gd name="T4" fmla="*/ 8 w 26"/>
              <a:gd name="T5" fmla="*/ 0 h 44"/>
              <a:gd name="T6" fmla="*/ 26 w 26"/>
              <a:gd name="T7" fmla="*/ 44 h 44"/>
              <a:gd name="T8" fmla="*/ 8 w 26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44">
                <a:moveTo>
                  <a:pt x="8" y="44"/>
                </a:moveTo>
                <a:lnTo>
                  <a:pt x="0" y="44"/>
                </a:lnTo>
                <a:lnTo>
                  <a:pt x="8" y="0"/>
                </a:lnTo>
                <a:lnTo>
                  <a:pt x="26" y="44"/>
                </a:lnTo>
                <a:lnTo>
                  <a:pt x="8" y="4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0" name="Rectangle 196"/>
          <p:cNvSpPr>
            <a:spLocks noChangeArrowheads="1"/>
          </p:cNvSpPr>
          <p:nvPr/>
        </p:nvSpPr>
        <p:spPr bwMode="auto">
          <a:xfrm>
            <a:off x="2080846" y="3832226"/>
            <a:ext cx="13189" cy="2063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1" name="Rectangle 197"/>
          <p:cNvSpPr>
            <a:spLocks noChangeArrowheads="1"/>
          </p:cNvSpPr>
          <p:nvPr/>
        </p:nvSpPr>
        <p:spPr bwMode="auto">
          <a:xfrm>
            <a:off x="1802423" y="3419476"/>
            <a:ext cx="1025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x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904" name="Rectangle 200"/>
          <p:cNvSpPr>
            <a:spLocks noChangeArrowheads="1"/>
          </p:cNvSpPr>
          <p:nvPr/>
        </p:nvSpPr>
        <p:spPr bwMode="auto">
          <a:xfrm>
            <a:off x="3069982" y="2416176"/>
            <a:ext cx="13188" cy="5635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5" name="Rectangle 201"/>
          <p:cNvSpPr>
            <a:spLocks noChangeArrowheads="1"/>
          </p:cNvSpPr>
          <p:nvPr/>
        </p:nvSpPr>
        <p:spPr bwMode="auto">
          <a:xfrm>
            <a:off x="3234105" y="3722688"/>
            <a:ext cx="3988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Lens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aphicFrame>
        <p:nvGraphicFramePr>
          <p:cNvPr id="200709" name="Object 5"/>
          <p:cNvGraphicFramePr>
            <a:graphicFrameLocks noChangeAspect="1"/>
          </p:cNvGraphicFramePr>
          <p:nvPr/>
        </p:nvGraphicFramePr>
        <p:xfrm>
          <a:off x="4321420" y="3230563"/>
          <a:ext cx="51581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Equation" r:id="rId5" imgW="558720" imgH="393480" progId="Equation.3">
                  <p:embed/>
                </p:oleObj>
              </mc:Choice>
              <mc:Fallback>
                <p:oleObj name="Equation" r:id="rId5" imgW="558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1420" y="3230563"/>
                        <a:ext cx="515815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313649"/>
              </p:ext>
            </p:extLst>
          </p:nvPr>
        </p:nvGraphicFramePr>
        <p:xfrm>
          <a:off x="5257800" y="4267200"/>
          <a:ext cx="1125415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7" imgW="558720" imgH="393480" progId="Equation.3">
                  <p:embed/>
                </p:oleObj>
              </mc:Choice>
              <mc:Fallback>
                <p:oleObj name="Equation" r:id="rId7" imgW="558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267200"/>
                        <a:ext cx="1125415" cy="8588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  <p:pic>
        <p:nvPicPr>
          <p:cNvPr id="200912" name="Picture 2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20" y="5029201"/>
            <a:ext cx="276518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0913" name="Rectangle 209" descr="Light horizontal"/>
          <p:cNvSpPr>
            <a:spLocks noChangeArrowheads="1"/>
          </p:cNvSpPr>
          <p:nvPr/>
        </p:nvSpPr>
        <p:spPr bwMode="auto">
          <a:xfrm>
            <a:off x="2250831" y="3486150"/>
            <a:ext cx="140677" cy="685800"/>
          </a:xfrm>
          <a:prstGeom prst="rect">
            <a:avLst/>
          </a:prstGeom>
          <a:pattFill prst="ltHorz">
            <a:fgClr>
              <a:schemeClr val="folHlink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4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Light (vision, 2 or 3D)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4953000"/>
            <a:ext cx="8370277" cy="15240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Eliminate </a:t>
            </a:r>
            <a:r>
              <a:rPr lang="en-US" sz="2000" dirty="0" smtClean="0"/>
              <a:t>correspondence </a:t>
            </a:r>
            <a:r>
              <a:rPr lang="en-US" sz="2000" dirty="0"/>
              <a:t>problem by projecting structured light on the </a:t>
            </a:r>
            <a:r>
              <a:rPr lang="en-US" sz="2000" dirty="0" smtClean="0"/>
              <a:t>scene </a:t>
            </a:r>
            <a:endParaRPr lang="en-US" sz="2000" dirty="0"/>
          </a:p>
          <a:p>
            <a:r>
              <a:rPr lang="en-US" sz="2000" dirty="0"/>
              <a:t>Slits of light </a:t>
            </a:r>
            <a:r>
              <a:rPr lang="en-US" sz="2000" dirty="0" smtClean="0"/>
              <a:t>/ emit </a:t>
            </a:r>
            <a:r>
              <a:rPr lang="en-US" sz="2000" dirty="0"/>
              <a:t>collimated light </a:t>
            </a:r>
            <a:r>
              <a:rPr lang="en-US" sz="2000" dirty="0" smtClean="0"/>
              <a:t>(laser</a:t>
            </a:r>
            <a:r>
              <a:rPr lang="en-US" sz="2000" dirty="0"/>
              <a:t>) by means of </a:t>
            </a:r>
            <a:r>
              <a:rPr lang="en-US" sz="2000" dirty="0" smtClean="0"/>
              <a:t>rotating mirror </a:t>
            </a:r>
            <a:endParaRPr lang="en-US" sz="2000" dirty="0"/>
          </a:p>
          <a:p>
            <a:r>
              <a:rPr lang="en-US" sz="2000" dirty="0"/>
              <a:t>Light perceived by camera </a:t>
            </a:r>
          </a:p>
          <a:p>
            <a:r>
              <a:rPr lang="en-US" sz="2000" dirty="0"/>
              <a:t>Range to an illuminated point can then be determined from simple geometry. 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4.1.6</a:t>
            </a:r>
          </a:p>
        </p:txBody>
      </p:sp>
      <p:grpSp>
        <p:nvGrpSpPr>
          <p:cNvPr id="248837" name="Group 5"/>
          <p:cNvGrpSpPr>
            <a:grpSpLocks/>
          </p:cNvGrpSpPr>
          <p:nvPr/>
        </p:nvGrpSpPr>
        <p:grpSpPr bwMode="auto">
          <a:xfrm>
            <a:off x="773723" y="989014"/>
            <a:ext cx="4044462" cy="3811587"/>
            <a:chOff x="528" y="1104"/>
            <a:chExt cx="2760" cy="2401"/>
          </a:xfrm>
        </p:grpSpPr>
        <p:pic>
          <p:nvPicPr>
            <p:cNvPr id="24883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263"/>
              <a:ext cx="2490" cy="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48839" name="Object 7"/>
            <p:cNvGraphicFramePr>
              <a:graphicFrameLocks noChangeAspect="1"/>
            </p:cNvGraphicFramePr>
            <p:nvPr/>
          </p:nvGraphicFramePr>
          <p:xfrm>
            <a:off x="2419" y="3319"/>
            <a:ext cx="869" cy="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1" name="Equation" r:id="rId4" imgW="774360" imgH="164880" progId="Equation.3">
                    <p:embed/>
                  </p:oleObj>
                </mc:Choice>
                <mc:Fallback>
                  <p:oleObj name="Equation" r:id="rId4" imgW="774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9" y="3319"/>
                          <a:ext cx="869" cy="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8840" name="Text Box 8"/>
            <p:cNvSpPr txBox="1">
              <a:spLocks noChangeArrowheads="1"/>
            </p:cNvSpPr>
            <p:nvPr/>
          </p:nvSpPr>
          <p:spPr bwMode="auto">
            <a:xfrm>
              <a:off x="1197" y="1104"/>
              <a:ext cx="1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0">
                  <a:effectLst/>
                </a:rPr>
                <a:t>b</a:t>
              </a:r>
              <a:endParaRPr lang="en-US" sz="1600" b="0">
                <a:effectLst/>
              </a:endParaRPr>
            </a:p>
          </p:txBody>
        </p:sp>
        <p:sp>
          <p:nvSpPr>
            <p:cNvPr id="248841" name="Text Box 9"/>
            <p:cNvSpPr txBox="1">
              <a:spLocks noChangeArrowheads="1"/>
            </p:cNvSpPr>
            <p:nvPr/>
          </p:nvSpPr>
          <p:spPr bwMode="auto">
            <a:xfrm>
              <a:off x="2349" y="1680"/>
              <a:ext cx="1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0">
                  <a:effectLst/>
                </a:rPr>
                <a:t>u</a:t>
              </a:r>
              <a:endParaRPr lang="en-US" sz="1600" b="0">
                <a:effectLst/>
              </a:endParaRPr>
            </a:p>
          </p:txBody>
        </p:sp>
        <p:sp>
          <p:nvSpPr>
            <p:cNvPr id="248842" name="Line 10"/>
            <p:cNvSpPr>
              <a:spLocks noChangeShapeType="1"/>
            </p:cNvSpPr>
            <p:nvPr/>
          </p:nvSpPr>
          <p:spPr bwMode="auto">
            <a:xfrm flipH="1">
              <a:off x="2301" y="1872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43" name="Line 11"/>
            <p:cNvSpPr>
              <a:spLocks noChangeShapeType="1"/>
            </p:cNvSpPr>
            <p:nvPr/>
          </p:nvSpPr>
          <p:spPr bwMode="auto">
            <a:xfrm>
              <a:off x="861" y="1392"/>
              <a:ext cx="9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884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39" y="1446214"/>
            <a:ext cx="3235569" cy="329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8845" name="Text Box 13"/>
          <p:cNvSpPr txBox="1">
            <a:spLocks noChangeArrowheads="1"/>
          </p:cNvSpPr>
          <p:nvPr/>
        </p:nvSpPr>
        <p:spPr bwMode="auto">
          <a:xfrm>
            <a:off x="351692" y="1371600"/>
            <a:ext cx="562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i="0">
                <a:effectLst/>
              </a:rPr>
              <a:t>a</a:t>
            </a:r>
            <a:endParaRPr lang="en-US" i="0">
              <a:effectLst/>
            </a:endParaRP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5275384" y="1371600"/>
            <a:ext cx="562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i="0">
                <a:effectLst/>
              </a:rPr>
              <a:t>b</a:t>
            </a:r>
            <a:endParaRPr lang="en-US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45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1219201"/>
            <a:ext cx="641838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Doppler Effect Based (Radar or Sound)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1295400"/>
            <a:ext cx="8370277" cy="533400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1998663" algn="l"/>
                <a:tab pos="6761163" algn="l"/>
              </a:tabLst>
            </a:pPr>
            <a:endParaRPr lang="en-US" dirty="0"/>
          </a:p>
          <a:p>
            <a:pPr>
              <a:tabLst>
                <a:tab pos="1998663" algn="l"/>
                <a:tab pos="6761163" algn="l"/>
              </a:tabLst>
            </a:pPr>
            <a:endParaRPr lang="en-US" dirty="0"/>
          </a:p>
          <a:p>
            <a:pPr>
              <a:tabLst>
                <a:tab pos="1998663" algn="l"/>
                <a:tab pos="6761163" algn="l"/>
              </a:tabLst>
            </a:pPr>
            <a:endParaRPr lang="en-US" dirty="0"/>
          </a:p>
          <a:p>
            <a:pPr>
              <a:tabLst>
                <a:tab pos="1998663" algn="l"/>
                <a:tab pos="6761163" algn="l"/>
              </a:tabLst>
            </a:pPr>
            <a:endParaRPr lang="en-US" dirty="0"/>
          </a:p>
          <a:p>
            <a:pPr>
              <a:tabLst>
                <a:tab pos="1998663" algn="l"/>
                <a:tab pos="6761163" algn="l"/>
              </a:tabLst>
            </a:pPr>
            <a:endParaRPr lang="en-US" dirty="0"/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r>
              <a:rPr lang="en-US" sz="1800" dirty="0"/>
              <a:t>a) between two moving objects                   b) between a moving and a stationary object                                                                     </a:t>
            </a:r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endParaRPr lang="en-US" sz="1800" dirty="0"/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r>
              <a:rPr lang="en-US" sz="1800" dirty="0"/>
              <a:t>		if transmitter is moving	if receiver is moving</a:t>
            </a:r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endParaRPr lang="en-US" sz="1800" dirty="0"/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r>
              <a:rPr lang="en-US" sz="1800" dirty="0"/>
              <a:t>		</a:t>
            </a:r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r>
              <a:rPr lang="en-US" sz="1800" dirty="0"/>
              <a:t>		                 Doppler frequency shift 	          relative speed</a:t>
            </a:r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endParaRPr lang="en-US" sz="1800" dirty="0"/>
          </a:p>
          <a:p>
            <a:pPr>
              <a:lnSpc>
                <a:spcPct val="90000"/>
              </a:lnSpc>
              <a:spcBef>
                <a:spcPct val="50000"/>
              </a:spcBef>
              <a:buSzPct val="100000"/>
              <a:buFontTx/>
              <a:buChar char="•"/>
              <a:tabLst>
                <a:tab pos="1998663" algn="l"/>
                <a:tab pos="6761163" algn="l"/>
              </a:tabLst>
            </a:pPr>
            <a:r>
              <a:rPr lang="en-US" sz="1800" i="1" dirty="0"/>
              <a:t>Sound waves: </a:t>
            </a:r>
            <a:r>
              <a:rPr lang="en-US" sz="1800" i="1" dirty="0" smtClean="0"/>
              <a:t>security</a:t>
            </a:r>
            <a:r>
              <a:rPr lang="en-US" sz="1800" i="1" dirty="0"/>
              <a:t>, fish finding, measure of ground speed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100000"/>
              <a:buFontTx/>
              <a:buChar char="•"/>
              <a:tabLst>
                <a:tab pos="1998663" algn="l"/>
                <a:tab pos="6761163" algn="l"/>
              </a:tabLst>
            </a:pPr>
            <a:r>
              <a:rPr lang="en-US" sz="1800" i="1" dirty="0"/>
              <a:t>Electromagnetic waves: </a:t>
            </a:r>
            <a:r>
              <a:rPr lang="en-US" sz="1800" i="1" dirty="0" smtClean="0"/>
              <a:t>vibration </a:t>
            </a:r>
            <a:r>
              <a:rPr lang="en-US" sz="1800" i="1" dirty="0"/>
              <a:t>measurement, radar systems, object tracking</a:t>
            </a:r>
            <a:endParaRPr lang="en-US" sz="1800" dirty="0"/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4.1.7</a:t>
            </a:r>
          </a:p>
        </p:txBody>
      </p:sp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47" y="3962400"/>
            <a:ext cx="1890346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3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4038601"/>
            <a:ext cx="1951892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3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4876800"/>
            <a:ext cx="2584938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3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16" y="4953000"/>
            <a:ext cx="1485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1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Write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makes a good sensor?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How do you differentiate between sensors?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5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92" y="3173413"/>
            <a:ext cx="2321169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54" y="4097338"/>
            <a:ext cx="2461846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25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Characterizing Sensor Performance (1)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Monotype Sorts" charset="0"/>
              <a:buNone/>
            </a:pPr>
            <a:r>
              <a:rPr lang="en-US" i="1" dirty="0">
                <a:solidFill>
                  <a:schemeClr val="folHlink"/>
                </a:solidFill>
              </a:rPr>
              <a:t>Measurement in real world environment is error prone</a:t>
            </a:r>
          </a:p>
          <a:p>
            <a:r>
              <a:rPr lang="en-US" dirty="0"/>
              <a:t>Basic sensor response ratings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Dynamic range</a:t>
            </a:r>
          </a:p>
          <a:p>
            <a:pPr lvl="2"/>
            <a:r>
              <a:rPr lang="en-US" dirty="0"/>
              <a:t>ratio between lower and upper limits, usually in decibels (dB, power)</a:t>
            </a:r>
          </a:p>
          <a:p>
            <a:pPr lvl="2"/>
            <a:r>
              <a:rPr lang="en-US" dirty="0"/>
              <a:t>e.g. power measurement from 1 </a:t>
            </a:r>
            <a:r>
              <a:rPr lang="en-US" dirty="0" err="1"/>
              <a:t>Milliwatt</a:t>
            </a:r>
            <a:r>
              <a:rPr lang="en-US" dirty="0"/>
              <a:t> to 20 Watts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e.g. voltage measurement from 1 Millivolt to 20 Volt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i="0" dirty="0"/>
              <a:t>20 instead of 10 because square of voltage is equal to </a:t>
            </a:r>
            <a:r>
              <a:rPr lang="en-US" i="0" dirty="0" smtClean="0"/>
              <a:t>power</a:t>
            </a:r>
            <a:endParaRPr lang="en-US" i="0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3366FF"/>
                </a:solidFill>
              </a:rPr>
              <a:t>Range</a:t>
            </a:r>
          </a:p>
          <a:p>
            <a:pPr lvl="2"/>
            <a:r>
              <a:rPr lang="en-US" dirty="0"/>
              <a:t>upper limit</a:t>
            </a: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4.1.2</a:t>
            </a:r>
          </a:p>
        </p:txBody>
      </p:sp>
    </p:spTree>
    <p:extLst>
      <p:ext uri="{BB962C8B-B14F-4D97-AF65-F5344CB8AC3E}">
        <p14:creationId xmlns:p14="http://schemas.microsoft.com/office/powerpoint/2010/main" val="227568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Characterizing Sensor Performance (2)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Basic sensor response ratings (cont.)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Resolution</a:t>
            </a:r>
          </a:p>
          <a:p>
            <a:pPr lvl="2"/>
            <a:r>
              <a:rPr lang="en-US" dirty="0"/>
              <a:t>minimum difference between two values</a:t>
            </a:r>
          </a:p>
          <a:p>
            <a:pPr lvl="2"/>
            <a:r>
              <a:rPr lang="en-US" dirty="0"/>
              <a:t>usually: lower limit of dynamic range = resolution</a:t>
            </a:r>
          </a:p>
          <a:p>
            <a:pPr lvl="2"/>
            <a:r>
              <a:rPr lang="en-US" dirty="0"/>
              <a:t>for digital sensors it is usually the </a:t>
            </a:r>
            <a:r>
              <a:rPr lang="en-US" dirty="0" smtClean="0"/>
              <a:t>analog-to-digital conversion</a:t>
            </a:r>
            <a:endParaRPr lang="en-US" dirty="0"/>
          </a:p>
          <a:p>
            <a:pPr lvl="3"/>
            <a:r>
              <a:rPr lang="en-US" dirty="0"/>
              <a:t>e.g.  5V / 255 (8 bit)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Linearity</a:t>
            </a:r>
          </a:p>
          <a:p>
            <a:pPr lvl="2"/>
            <a:r>
              <a:rPr lang="en-US" dirty="0"/>
              <a:t>variation of output signal as function of the input signal</a:t>
            </a:r>
          </a:p>
          <a:p>
            <a:pPr lvl="2"/>
            <a:r>
              <a:rPr lang="en-US" dirty="0"/>
              <a:t>linearity is less important when signal is after treated with a computer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Bandwidth or Frequency</a:t>
            </a:r>
          </a:p>
          <a:p>
            <a:pPr lvl="2"/>
            <a:r>
              <a:rPr lang="en-US" dirty="0"/>
              <a:t>the speed with which a sensor can provide a stream of readings</a:t>
            </a:r>
          </a:p>
          <a:p>
            <a:pPr lvl="2"/>
            <a:r>
              <a:rPr lang="en-US" dirty="0"/>
              <a:t>usually there is an upper limit depending on the sensor and the sampling rate</a:t>
            </a:r>
          </a:p>
          <a:p>
            <a:pPr lvl="2"/>
            <a:r>
              <a:rPr lang="en-US" dirty="0"/>
              <a:t>Lower limit is also possible, e.g. acceleration sensor</a:t>
            </a: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4.1.2</a:t>
            </a:r>
          </a:p>
        </p:txBody>
      </p:sp>
    </p:spTree>
    <p:extLst>
      <p:ext uri="{BB962C8B-B14F-4D97-AF65-F5344CB8AC3E}">
        <p14:creationId xmlns:p14="http://schemas.microsoft.com/office/powerpoint/2010/main" val="342786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687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err="1" smtClean="0"/>
              <a:t>Insitu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vs.</a:t>
            </a:r>
          </a:p>
          <a:p>
            <a:pPr marL="0" indent="0" algn="ctr">
              <a:buNone/>
            </a:pPr>
            <a:r>
              <a:rPr lang="en-US" sz="6000" dirty="0" smtClean="0"/>
              <a:t>in situ</a:t>
            </a:r>
            <a:endParaRPr lang="en-US" sz="6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0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2316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vs.</a:t>
            </a:r>
          </a:p>
          <a:p>
            <a:pPr marL="0" indent="0" algn="ctr">
              <a:buNone/>
            </a:pPr>
            <a:r>
              <a:rPr lang="en-US" sz="5400" i="1" dirty="0" smtClean="0"/>
              <a:t>in situ</a:t>
            </a:r>
            <a:endParaRPr lang="en-US" sz="5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4279900" cy="1905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526" y="4549676"/>
            <a:ext cx="441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in its original </a:t>
            </a:r>
            <a:r>
              <a:rPr lang="en-US" sz="2400" dirty="0" smtClean="0"/>
              <a:t>place</a:t>
            </a:r>
            <a:endParaRPr lang="en-US" sz="2400" dirty="0"/>
          </a:p>
          <a:p>
            <a:r>
              <a:rPr lang="en-US" sz="2400" dirty="0"/>
              <a:t>"mosaics and frescoes have been left in </a:t>
            </a:r>
            <a:r>
              <a:rPr lang="en-US" sz="2400" dirty="0" smtClean="0"/>
              <a:t>situ”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 </a:t>
            </a:r>
            <a:r>
              <a:rPr lang="en-US" sz="2400" dirty="0" smtClean="0"/>
              <a:t>position</a:t>
            </a:r>
            <a:endParaRPr lang="en-US" sz="2400" dirty="0"/>
          </a:p>
          <a:p>
            <a:r>
              <a:rPr lang="en-US" sz="2400" dirty="0"/>
              <a:t>"her guests were all in situ"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228600"/>
            <a:ext cx="4149725" cy="2332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49656" y="46112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In the aerospace industry, equipment on-board aircraft must be tested </a:t>
            </a:r>
            <a:r>
              <a:rPr lang="en-US" sz="2000" i="1" dirty="0"/>
              <a:t>in situ</a:t>
            </a:r>
            <a:r>
              <a:rPr lang="en-US" sz="2000" dirty="0"/>
              <a:t>, or in place, to confirm everything functions properly as a system. Individually, each piece may work but interference from nearby equipment may create unanticipated problems. </a:t>
            </a:r>
          </a:p>
        </p:txBody>
      </p:sp>
    </p:spTree>
    <p:extLst>
      <p:ext uri="{BB962C8B-B14F-4D97-AF65-F5344CB8AC3E}">
        <p14:creationId xmlns:p14="http://schemas.microsoft.com/office/powerpoint/2010/main" val="390548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6080</TotalTime>
  <Words>2296</Words>
  <Application>Microsoft Macintosh PowerPoint</Application>
  <PresentationFormat>On-screen Show (4:3)</PresentationFormat>
  <Paragraphs>421</Paragraphs>
  <Slides>49</Slides>
  <Notes>1</Notes>
  <HiddenSlides>6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PowerPoint Presentation</vt:lpstr>
      <vt:lpstr>Simple Vision</vt:lpstr>
      <vt:lpstr>HSV</vt:lpstr>
      <vt:lpstr>Classification of Sensors</vt:lpstr>
      <vt:lpstr>Free Write</vt:lpstr>
      <vt:lpstr>Characterizing Sensor Performance (1)</vt:lpstr>
      <vt:lpstr>Characterizing Sensor Performance (2)</vt:lpstr>
      <vt:lpstr>PowerPoint Presentation</vt:lpstr>
      <vt:lpstr>PowerPoint Presentation</vt:lpstr>
      <vt:lpstr>In Situ Sensor Performance (1)</vt:lpstr>
      <vt:lpstr>In Situ Sensor Performance (2)</vt:lpstr>
      <vt:lpstr>Characterizing Error: Challenges in Mobile Robotics</vt:lpstr>
      <vt:lpstr>Multi-Modal Error Distributions</vt:lpstr>
      <vt:lpstr>Wheel / Motor Encoders (1)</vt:lpstr>
      <vt:lpstr>Wheel / Motor Encoders (2)</vt:lpstr>
      <vt:lpstr>Wheel / Motor Encoders (2)</vt:lpstr>
      <vt:lpstr>Wheel / Motor Encoders (3)</vt:lpstr>
      <vt:lpstr>Wheel / Motor Encoders (2)</vt:lpstr>
      <vt:lpstr>Heading Sensors</vt:lpstr>
      <vt:lpstr>Compass</vt:lpstr>
      <vt:lpstr>Gyrocompass</vt:lpstr>
      <vt:lpstr>Gyroscope</vt:lpstr>
      <vt:lpstr>Mechanical Gyroscopes</vt:lpstr>
      <vt:lpstr>Rate gyros</vt:lpstr>
      <vt:lpstr>Optical Gyroscopes</vt:lpstr>
      <vt:lpstr>Ground-Based Active and Passive Beacons</vt:lpstr>
      <vt:lpstr>Global Positioning System (GPS) (1)</vt:lpstr>
      <vt:lpstr>Global Positioning System (GPS) (2)</vt:lpstr>
      <vt:lpstr>Global Positioning System (GPS) (3)</vt:lpstr>
      <vt:lpstr>Neato </vt:lpstr>
      <vt:lpstr>Neato </vt:lpstr>
      <vt:lpstr>PowerPoint Presentation</vt:lpstr>
      <vt:lpstr>Range Sensors (time of flight) (1)</vt:lpstr>
      <vt:lpstr>Range Sensors (time of flight) (2)</vt:lpstr>
      <vt:lpstr>Ultrasonic Sensor (1)</vt:lpstr>
      <vt:lpstr>Ultrasonic Sensor (2)</vt:lpstr>
      <vt:lpstr>Ultrasonic Sensor (3)</vt:lpstr>
      <vt:lpstr>Ultrasonic Sensor (3)</vt:lpstr>
      <vt:lpstr>Speed of Light</vt:lpstr>
      <vt:lpstr>Speed of Light</vt:lpstr>
      <vt:lpstr>Laser Range Sensor (1)</vt:lpstr>
      <vt:lpstr>Laser Range Sensor (2)</vt:lpstr>
      <vt:lpstr>Laser Range Sensor (3)</vt:lpstr>
      <vt:lpstr>Laser Range Sensor (4)</vt:lpstr>
      <vt:lpstr>Example Laser Range Sensor</vt:lpstr>
      <vt:lpstr>Triangulation Ranging</vt:lpstr>
      <vt:lpstr>Laser Triangulation (1D)</vt:lpstr>
      <vt:lpstr>Structured Light (vision, 2 or 3D)</vt:lpstr>
      <vt:lpstr>Doppler Effect Based (Radar or Sound)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CptS: Introduction to Robotics</dc:title>
  <dc:creator>Matthew Taylor</dc:creator>
  <cp:lastModifiedBy>Matthew Taylor</cp:lastModifiedBy>
  <cp:revision>217</cp:revision>
  <dcterms:created xsi:type="dcterms:W3CDTF">2006-08-16T00:00:00Z</dcterms:created>
  <dcterms:modified xsi:type="dcterms:W3CDTF">2014-09-05T16:59:49Z</dcterms:modified>
</cp:coreProperties>
</file>