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34" r:id="rId2"/>
    <p:sldId id="488" r:id="rId3"/>
    <p:sldId id="487" r:id="rId4"/>
    <p:sldId id="420" r:id="rId5"/>
    <p:sldId id="449" r:id="rId6"/>
    <p:sldId id="480" r:id="rId7"/>
    <p:sldId id="451" r:id="rId8"/>
    <p:sldId id="452" r:id="rId9"/>
    <p:sldId id="453" r:id="rId10"/>
    <p:sldId id="454" r:id="rId11"/>
    <p:sldId id="455" r:id="rId12"/>
    <p:sldId id="457" r:id="rId13"/>
    <p:sldId id="45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533" r:id="rId24"/>
    <p:sldId id="47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77" d="100"/>
          <a:sy n="77" d="100"/>
        </p:scale>
        <p:origin x="-12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10/2/14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EBED6-BBE6-4979-843B-C28E4B27A7E2}" type="slidenum">
              <a:rPr lang="en-US"/>
              <a:pPr/>
              <a:t>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pacman.py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pacman.py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fn=</a:t>
            </a:r>
            <a:r>
              <a:rPr lang="en-US" dirty="0" err="1" smtClean="0">
                <a:latin typeface="Arial" charset="0"/>
              </a:rPr>
              <a:t>ucs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83">
              <a:defRPr/>
            </a:pPr>
            <a:fld id="{6E515C78-3A63-4E3D-A61D-F85ADF79896B}" type="slidenum">
              <a:rPr lang="en-US" smtClean="0"/>
              <a:pPr defTabSz="912983"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B3A5-921B-4C5A-B410-2B8144E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gr.com/2014/09/29/mario-kart-oculus-rift-vide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How’d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6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5497513" y="4494213"/>
            <a:ext cx="1912937" cy="17716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889625" y="1412875"/>
            <a:ext cx="1616075" cy="2381250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Issues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609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Remember: explores increasing cost contours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good: UCS is complete and optimal!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6400800" y="5270500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38863" y="53863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7327900" y="529272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388225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5395913" y="1560513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6518275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994525" y="19065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648450" y="1766888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7242175" y="295592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62750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>
            <a:off x="6716713" y="2301875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>
            <a:off x="7134225" y="2498725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6750050" y="1490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Freeform 19"/>
          <p:cNvSpPr>
            <a:spLocks/>
          </p:cNvSpPr>
          <p:nvPr/>
        </p:nvSpPr>
        <p:spPr bwMode="auto">
          <a:xfrm>
            <a:off x="6178550" y="2395538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0" name="Freeform 20"/>
          <p:cNvSpPr>
            <a:spLocks/>
          </p:cNvSpPr>
          <p:nvPr/>
        </p:nvSpPr>
        <p:spPr bwMode="auto">
          <a:xfrm>
            <a:off x="6434138" y="2127250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6032500" y="4929188"/>
            <a:ext cx="869950" cy="8699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672388" y="249555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545388" y="2100263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345363" y="172243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>
                <a:latin typeface="Times New Roman"/>
                <a:cs typeface="Times New Roman"/>
              </a:rPr>
              <a:t>The transition costs are next to the </a:t>
            </a:r>
            <a:r>
              <a:rPr lang="en-US" dirty="0" smtClean="0">
                <a:latin typeface="Times New Roman"/>
                <a:cs typeface="Times New Roman"/>
              </a:rPr>
              <a:t>edges. 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Uniform Cost Search? </a:t>
            </a:r>
            <a:r>
              <a:rPr lang="en-US" dirty="0">
                <a:latin typeface="Times New Roman"/>
                <a:cs typeface="Times New Roman"/>
              </a:rPr>
              <a:t>Assume </a:t>
            </a:r>
            <a:r>
              <a:rPr lang="en-US" dirty="0" smtClean="0">
                <a:latin typeface="Times New Roman"/>
                <a:cs typeface="Times New Roman"/>
              </a:rPr>
              <a:t>algorithm terminates when reaches 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624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8"/>
          <a:stretch/>
        </p:blipFill>
        <p:spPr bwMode="auto">
          <a:xfrm>
            <a:off x="1905000" y="2175294"/>
            <a:ext cx="5462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92878" y="394514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1405" y="2599681"/>
            <a:ext cx="76200" cy="69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61894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590800"/>
            <a:ext cx="59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24719" y="2016724"/>
            <a:ext cx="1219200" cy="1201948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5865966"/>
            <a:ext cx="914400" cy="815362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>
                  <a:alpha val="47000"/>
                </a:srgbClr>
              </a:gs>
              <a:gs pos="70000">
                <a:srgbClr val="FF0300">
                  <a:alpha val="16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6107668"/>
            <a:ext cx="190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Uninformed search</a:t>
            </a:r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21422595">
            <a:off x="2453851" y="2682179"/>
            <a:ext cx="604394" cy="614669"/>
          </a:xfrm>
          <a:prstGeom prst="triangle">
            <a:avLst>
              <a:gd name="adj" fmla="val 52694"/>
            </a:avLst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5108003" y="5940997"/>
            <a:ext cx="604394" cy="762000"/>
          </a:xfrm>
          <a:prstGeom prst="triangle">
            <a:avLst/>
          </a:prstGeom>
          <a:gradFill>
            <a:gsLst>
              <a:gs pos="0">
                <a:srgbClr val="FFF200">
                  <a:alpha val="46000"/>
                </a:srgbClr>
              </a:gs>
              <a:gs pos="45000">
                <a:srgbClr val="FF7A00">
                  <a:alpha val="59000"/>
                </a:srgbClr>
              </a:gs>
              <a:gs pos="70000">
                <a:srgbClr val="FF0300">
                  <a:alpha val="43000"/>
                </a:srgbClr>
              </a:gs>
              <a:gs pos="100000">
                <a:srgbClr val="4D080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5000" y="6107668"/>
            <a:ext cx="1660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Heuristics</a:t>
            </a:r>
          </a:p>
        </p:txBody>
      </p:sp>
      <p:pic>
        <p:nvPicPr>
          <p:cNvPr id="31747" name="Picture 2" descr="Z:\Shared with PC\smallMa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325" y="3575050"/>
            <a:ext cx="66230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03225" y="1600200"/>
            <a:ext cx="8686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Any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estimate</a:t>
            </a:r>
            <a:r>
              <a:rPr lang="en-US" sz="2800" i="1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cs typeface="+mn-cs"/>
              </a:rPr>
              <a:t>of </a:t>
            </a: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how close a state is to a goal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+mn-lt"/>
                <a:cs typeface="+mn-cs"/>
              </a:rPr>
              <a:t>Examples: Manhattan distance, Euclidean distance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73213" y="4154488"/>
            <a:ext cx="3025775" cy="1924050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4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52770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1755" name="TextBox 16"/>
            <p:cNvSpPr txBox="1">
              <a:spLocks noChangeArrowheads="1"/>
            </p:cNvSpPr>
            <p:nvPr/>
          </p:nvSpPr>
          <p:spPr bwMode="auto">
            <a:xfrm>
              <a:off x="1591235" y="49530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54175" y="4665663"/>
            <a:ext cx="2917825" cy="1412875"/>
            <a:chOff x="1653988" y="4666129"/>
            <a:chExt cx="2918012" cy="1411942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 flipV="1">
              <a:off x="1653988" y="4666129"/>
              <a:ext cx="2918012" cy="14119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752" name="TextBox 17"/>
            <p:cNvSpPr txBox="1">
              <a:spLocks noChangeArrowheads="1"/>
            </p:cNvSpPr>
            <p:nvPr/>
          </p:nvSpPr>
          <p:spPr bwMode="auto">
            <a:xfrm>
              <a:off x="3016624" y="5356413"/>
              <a:ext cx="7613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11.2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13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Occupancy grids perform exhaustive search across the state space.</a:t>
            </a:r>
          </a:p>
          <a:p>
            <a:pPr lvl="1"/>
            <a:r>
              <a:rPr lang="en-US" dirty="0" smtClean="0"/>
              <a:t>Represent and evaluate a far greater number of world states than the robot would actually need to traverse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can we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419591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idea:</a:t>
                </a:r>
              </a:p>
              <a:p>
                <a:pPr lvl="1"/>
                <a:r>
                  <a:rPr lang="en-US" dirty="0" smtClean="0"/>
                  <a:t>Avoid searching the entire state space</a:t>
                </a:r>
              </a:p>
              <a:p>
                <a:pPr lvl="1"/>
                <a:r>
                  <a:rPr lang="en-US" dirty="0" smtClean="0"/>
                  <a:t>Pre-compute a (hopefully) small graph (roadmap) such that staying on the “roads” will avoid obstacles	 </a:t>
                </a:r>
              </a:p>
              <a:p>
                <a:pPr lvl="1"/>
                <a:r>
                  <a:rPr lang="en-US" dirty="0" smtClean="0"/>
                  <a:t>Find a path from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err="1">
                        <a:latin typeface="Cambria Math"/>
                      </a:rPr>
                      <m:t>𝑠𝑡𝑎𝑟𝑡</m:t>
                    </m:r>
                  </m:oMath>
                </a14:m>
                <a:r>
                  <a:rPr lang="en-US" dirty="0" smtClean="0"/>
                  <a:t> to the closest point on the roadmap, and then use the roadmap to find a path to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baseline="-25000" dirty="0" err="1" smtClean="0">
                        <a:latin typeface="Cambria Math"/>
                      </a:rPr>
                      <m:t>𝑔𝑜𝑎𝑙</m:t>
                    </m:r>
                  </m:oMath>
                </a14:m>
                <a:endParaRPr lang="en-US" baseline="-25000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3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between Two Points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552434"/>
            <a:ext cx="5795962" cy="475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2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 with Obstacles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8" y="1493936"/>
            <a:ext cx="5859262" cy="481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1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Algorithms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84890"/>
            <a:ext cx="5681662" cy="46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00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8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http://bgr.com/2014/09/29/mario-kart-oculus-rift-video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Shortest path but…</a:t>
            </a:r>
          </a:p>
          <a:p>
            <a:pPr lvl="1"/>
            <a:r>
              <a:rPr lang="en-US" dirty="0" smtClean="0"/>
              <a:t>Stays as close as possible to the obstacles</a:t>
            </a:r>
          </a:p>
          <a:p>
            <a:pPr lvl="1"/>
            <a:r>
              <a:rPr lang="en-US" dirty="0" smtClean="0"/>
              <a:t>Deviations from path can lead to collisions</a:t>
            </a:r>
          </a:p>
          <a:p>
            <a:pPr lvl="1"/>
            <a:r>
              <a:rPr lang="en-US" dirty="0" smtClean="0"/>
              <a:t>Requires polygonal obstacles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care more about keeping our robot safe than about optimality?</a:t>
            </a:r>
            <a:endParaRPr lang="en-US" dirty="0"/>
          </a:p>
          <a:p>
            <a:r>
              <a:rPr lang="en-US" dirty="0" smtClean="0"/>
              <a:t>The other extreme: stay away from obstacles as far as possible.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21" y="3250024"/>
            <a:ext cx="3289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Control is easy:</a:t>
            </a:r>
          </a:p>
        </p:txBody>
      </p:sp>
    </p:spTree>
    <p:extLst>
      <p:ext uri="{BB962C8B-B14F-4D97-AF65-F5344CB8AC3E}">
        <p14:creationId xmlns:p14="http://schemas.microsoft.com/office/powerpoint/2010/main" val="755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676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Control is easy: stay equidistant away from closest obstacles</a:t>
            </a:r>
          </a:p>
        </p:txBody>
      </p:sp>
    </p:spTree>
    <p:extLst>
      <p:ext uri="{BB962C8B-B14F-4D97-AF65-F5344CB8AC3E}">
        <p14:creationId xmlns:p14="http://schemas.microsoft.com/office/powerpoint/2010/main" val="347609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Difficult </a:t>
            </a:r>
            <a:r>
              <a:rPr lang="en-US" sz="2400" dirty="0"/>
              <a:t>to compute in higher </a:t>
            </a:r>
            <a:r>
              <a:rPr lang="en-US" sz="2400" dirty="0" smtClean="0"/>
              <a:t>dimensions</a:t>
            </a:r>
            <a:endParaRPr lang="en-US" sz="2400" dirty="0"/>
          </a:p>
          <a:p>
            <a:r>
              <a:rPr lang="en-US" sz="2400" dirty="0" smtClean="0"/>
              <a:t>Staying away from obstacles is </a:t>
            </a:r>
            <a:r>
              <a:rPr lang="en-US" sz="2400" dirty="0"/>
              <a:t>not necessarily the </a:t>
            </a:r>
            <a:r>
              <a:rPr lang="en-US" sz="2400" dirty="0" smtClean="0"/>
              <a:t>best heuristic </a:t>
            </a:r>
          </a:p>
          <a:p>
            <a:pPr lvl="1"/>
            <a:r>
              <a:rPr lang="en-US" sz="2400" dirty="0" smtClean="0"/>
              <a:t>Can lead to </a:t>
            </a:r>
            <a:r>
              <a:rPr lang="en-US" sz="2400" dirty="0"/>
              <a:t>paths that are much too </a:t>
            </a:r>
            <a:r>
              <a:rPr lang="en-US" sz="2400" dirty="0" smtClean="0"/>
              <a:t>conservative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</a:t>
            </a:r>
            <a:r>
              <a:rPr lang="en-US" sz="2400" dirty="0" smtClean="0"/>
              <a:t>unstable: small </a:t>
            </a:r>
            <a:r>
              <a:rPr lang="en-US" sz="2400" dirty="0"/>
              <a:t>changes in </a:t>
            </a:r>
            <a:r>
              <a:rPr lang="en-US" sz="2400" dirty="0" smtClean="0"/>
              <a:t>obstacle configuration </a:t>
            </a:r>
            <a:r>
              <a:rPr lang="en-US" sz="2400" dirty="0"/>
              <a:t>can lead to large changes in </a:t>
            </a:r>
            <a:r>
              <a:rPr lang="en-US" sz="2400" dirty="0" smtClean="0"/>
              <a:t>the diagram</a:t>
            </a:r>
            <a:endParaRPr lang="en-US" sz="2400" dirty="0"/>
          </a:p>
        </p:txBody>
      </p:sp>
      <p:pic>
        <p:nvPicPr>
          <p:cNvPr id="5" name="Fortunes-algorith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0600" y="3398520"/>
            <a:ext cx="4343400" cy="345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791200"/>
            <a:ext cx="2269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Fortune’s Algorithm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Cell Decomposition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90675"/>
            <a:ext cx="69246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867400"/>
            <a:ext cx="25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this be used?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1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2209800"/>
            <a:ext cx="6943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5181600"/>
            <a:ext cx="290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Identify adjacent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09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76425"/>
            <a:ext cx="6943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943600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improve the path?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181600"/>
            <a:ext cx="267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 over this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803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Quadtrees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2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Adaptive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Quadtrees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ach internal node has 4 children</a:t>
            </a:r>
          </a:p>
          <a:p>
            <a:pPr lvl="1"/>
            <a:r>
              <a:rPr lang="en-US" dirty="0" smtClean="0"/>
              <a:t>Recursively sub-divide space into quadrants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81400"/>
            <a:ext cx="5065221" cy="30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90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79458"/>
              </p:ext>
            </p:extLst>
          </p:nvPr>
        </p:nvGraphicFramePr>
        <p:xfrm>
          <a:off x="609599" y="1447804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5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vs. fixed vs. adaptive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49798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038600"/>
            <a:ext cx="3492500" cy="2385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600200"/>
            <a:ext cx="3507689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400800"/>
            <a:ext cx="161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Pros and Cons?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7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in constructing map</a:t>
            </a:r>
          </a:p>
          <a:p>
            <a:r>
              <a:rPr lang="en-US" dirty="0" smtClean="0"/>
              <a:t>Computational complexity </a:t>
            </a:r>
          </a:p>
          <a:p>
            <a:pPr lvl="1"/>
            <a:r>
              <a:rPr lang="en-US" dirty="0" smtClean="0"/>
              <a:t>Planning over map</a:t>
            </a:r>
          </a:p>
          <a:p>
            <a:pPr lvl="1"/>
            <a:r>
              <a:rPr lang="en-US" dirty="0" smtClean="0"/>
              <a:t>Constructing map</a:t>
            </a:r>
          </a:p>
          <a:p>
            <a:r>
              <a:rPr lang="en-US" dirty="0" smtClean="0"/>
              <a:t>Map Accuracy</a:t>
            </a:r>
          </a:p>
          <a:p>
            <a:r>
              <a:rPr lang="en-US" dirty="0" smtClean="0"/>
              <a:t>Memory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3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Kinematics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Move</a:t>
            </a:r>
            <a:r>
              <a:rPr lang="en-US" dirty="0" smtClean="0"/>
              <a:t> were you want to go</a:t>
            </a:r>
          </a:p>
          <a:p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Path planning</a:t>
            </a:r>
            <a:r>
              <a:rPr lang="en-US" dirty="0" smtClean="0"/>
              <a:t>: Decide where you want to go, and then use </a:t>
            </a:r>
            <a:r>
              <a:rPr lang="en-US" dirty="0" smtClean="0">
                <a:solidFill>
                  <a:srgbClr val="008000"/>
                </a:solidFill>
              </a:rPr>
              <a:t>Kinematics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Maps</a:t>
            </a:r>
          </a:p>
          <a:p>
            <a:pPr lvl="1"/>
            <a:r>
              <a:rPr lang="en-US" dirty="0" smtClean="0"/>
              <a:t>Representation: Turn the </a:t>
            </a:r>
            <a:r>
              <a:rPr lang="en-US" i="1" dirty="0" smtClean="0"/>
              <a:t>real world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 I can </a:t>
            </a:r>
            <a:r>
              <a:rPr lang="en-US" dirty="0" smtClean="0">
                <a:solidFill>
                  <a:srgbClr val="FF0000"/>
                </a:solidFill>
              </a:rPr>
              <a:t>plan </a:t>
            </a:r>
            <a:r>
              <a:rPr lang="en-US" dirty="0" smtClean="0"/>
              <a:t>over</a:t>
            </a:r>
          </a:p>
          <a:p>
            <a:r>
              <a:rPr lang="en-US" dirty="0" smtClean="0"/>
              <a:t>Localization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smtClean="0">
                <a:solidFill>
                  <a:srgbClr val="3366FF"/>
                </a:solidFill>
              </a:rPr>
              <a:t>map</a:t>
            </a:r>
            <a:r>
              <a:rPr lang="en-US" dirty="0" smtClean="0"/>
              <a:t>, how do I know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I am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Map </a:t>
            </a:r>
            <a:r>
              <a:rPr lang="en-US" dirty="0" smtClean="0"/>
              <a:t>building</a:t>
            </a:r>
          </a:p>
          <a:p>
            <a:pPr lvl="1"/>
            <a:r>
              <a:rPr lang="en-US" dirty="0" smtClean="0"/>
              <a:t>Oh man, how do I construct a map? Well, it probably depends on </a:t>
            </a:r>
            <a:r>
              <a:rPr lang="en-US" dirty="0" smtClean="0">
                <a:solidFill>
                  <a:srgbClr val="E46C0A"/>
                </a:solidFill>
              </a:rPr>
              <a:t>where I am</a:t>
            </a:r>
            <a:r>
              <a:rPr lang="en-US" dirty="0" smtClean="0"/>
              <a:t> and how I </a:t>
            </a:r>
            <a:r>
              <a:rPr lang="en-US" dirty="0" smtClean="0">
                <a:solidFill>
                  <a:srgbClr val="008000"/>
                </a:solidFill>
              </a:rPr>
              <a:t>move….</a:t>
            </a:r>
          </a:p>
        </p:txBody>
      </p:sp>
    </p:spTree>
    <p:extLst>
      <p:ext uri="{BB962C8B-B14F-4D97-AF65-F5344CB8AC3E}">
        <p14:creationId xmlns:p14="http://schemas.microsoft.com/office/powerpoint/2010/main" val="421714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8 at 8.58.2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934552" cy="54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8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components to this task:</a:t>
            </a:r>
          </a:p>
          <a:p>
            <a:pPr lvl="1"/>
            <a:r>
              <a:rPr lang="en-US" sz="2400" dirty="0" smtClean="0"/>
              <a:t>Navigation </a:t>
            </a:r>
            <a:r>
              <a:rPr lang="en-US" sz="2400" dirty="0"/>
              <a:t>without hitting obstacles</a:t>
            </a:r>
          </a:p>
          <a:p>
            <a:pPr lvl="1"/>
            <a:r>
              <a:rPr lang="en-US" sz="2400" dirty="0" smtClean="0"/>
              <a:t>Detection </a:t>
            </a:r>
            <a:r>
              <a:rPr lang="en-US" sz="2400" dirty="0"/>
              <a:t>of goal location</a:t>
            </a:r>
          </a:p>
          <a:p>
            <a:r>
              <a:rPr lang="en-US" sz="2400" dirty="0" smtClean="0"/>
              <a:t>Possible </a:t>
            </a:r>
            <a:r>
              <a:rPr lang="en-US" sz="2400" dirty="0"/>
              <a:t>by following always the left wall</a:t>
            </a:r>
          </a:p>
          <a:p>
            <a:pPr lvl="1"/>
            <a:r>
              <a:rPr lang="en-US" sz="2400" dirty="0" smtClean="0"/>
              <a:t>How to </a:t>
            </a:r>
            <a:r>
              <a:rPr lang="en-US" sz="2400" dirty="0"/>
              <a:t>detect that the goal is </a:t>
            </a:r>
            <a:r>
              <a:rPr lang="en-US" sz="2400" dirty="0" smtClean="0"/>
              <a:t>reached?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495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“behavior</a:t>
            </a:r>
            <a:r>
              <a:rPr lang="en-US" dirty="0"/>
              <a:t> </a:t>
            </a:r>
            <a:r>
              <a:rPr lang="en-US" dirty="0" smtClean="0"/>
              <a:t>based </a:t>
            </a:r>
            <a:r>
              <a:rPr lang="en-US" dirty="0"/>
              <a:t>navigation”</a:t>
            </a:r>
          </a:p>
          <a:p>
            <a:pPr algn="ctr"/>
            <a:r>
              <a:rPr lang="en-US" i="1" dirty="0" smtClean="0"/>
              <a:t>It can work in some environments but not in all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28800" y="39624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navigate between A and 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Map </a:t>
            </a:r>
            <a:r>
              <a:rPr lang="en-US" sz="2400" u="sng" dirty="0"/>
              <a:t>based navigation</a:t>
            </a:r>
            <a:r>
              <a:rPr lang="en-US" sz="2400" dirty="0"/>
              <a:t> relies on a map</a:t>
            </a:r>
          </a:p>
          <a:p>
            <a:pPr lvl="1"/>
            <a:r>
              <a:rPr lang="en-US" sz="2200" dirty="0" smtClean="0"/>
              <a:t>Assuming </a:t>
            </a:r>
            <a:r>
              <a:rPr lang="en-US" sz="2200" dirty="0"/>
              <a:t>that the map is known, at every time step the robot has to localize itself in </a:t>
            </a:r>
            <a:r>
              <a:rPr lang="en-US" sz="2200" dirty="0" smtClean="0"/>
              <a:t>the </a:t>
            </a:r>
            <a:r>
              <a:rPr lang="en-US" sz="2400" dirty="0" smtClean="0"/>
              <a:t>map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How</a:t>
            </a:r>
            <a:r>
              <a:rPr lang="en-US" sz="2400" dirty="0"/>
              <a:t>?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dirty="0"/>
              <a:t>we know the start position, we can use wheel </a:t>
            </a:r>
            <a:r>
              <a:rPr lang="en-US" sz="2200" dirty="0" err="1"/>
              <a:t>odometry</a:t>
            </a:r>
            <a:r>
              <a:rPr lang="en-US" sz="2200" dirty="0"/>
              <a:t> or dead reckoning.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8022"/>
            <a:ext cx="4814888" cy="31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9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Odometry and Mapping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a map as the robot is exploring the environment.</a:t>
            </a:r>
          </a:p>
          <a:p>
            <a:r>
              <a:rPr lang="en-US" sz="2400" dirty="0" smtClean="0"/>
              <a:t>If we assume that our </a:t>
            </a:r>
            <a:r>
              <a:rPr lang="en-US" sz="2400" dirty="0" err="1" smtClean="0"/>
              <a:t>odometry</a:t>
            </a:r>
            <a:r>
              <a:rPr lang="en-US" sz="2400" dirty="0" smtClean="0"/>
              <a:t> is perfect, could get something like this: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5043487" cy="34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4637" y="5604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trust </a:t>
            </a:r>
            <a:r>
              <a:rPr lang="en-US" dirty="0" err="1" smtClean="0"/>
              <a:t>odometry</a:t>
            </a:r>
            <a:r>
              <a:rPr lang="en-US" dirty="0" smtClean="0"/>
              <a:t> so we must localize as we’re mapping.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Effector noise / </a:t>
            </a:r>
            <a:r>
              <a:rPr lang="en-US" dirty="0" err="1"/>
              <a:t>Odometry</a:t>
            </a:r>
            <a:r>
              <a:rPr lang="en-US" dirty="0"/>
              <a:t> Error</a:t>
            </a:r>
          </a:p>
          <a:p>
            <a:pPr lvl="1"/>
            <a:r>
              <a:rPr lang="en-US" dirty="0"/>
              <a:t>Distance movement estimation</a:t>
            </a:r>
          </a:p>
          <a:p>
            <a:pPr lvl="1"/>
            <a:r>
              <a:rPr lang="en-US" dirty="0"/>
              <a:t>Turn error: turning estimation</a:t>
            </a:r>
          </a:p>
          <a:p>
            <a:pPr lvl="1"/>
            <a:r>
              <a:rPr lang="en-US" dirty="0"/>
              <a:t>Drift Error: difference in error of wheels</a:t>
            </a:r>
          </a:p>
          <a:p>
            <a:r>
              <a:rPr lang="en-US" dirty="0" smtClean="0"/>
              <a:t>Sensor noise</a:t>
            </a:r>
          </a:p>
          <a:p>
            <a:pPr lvl="1"/>
            <a:r>
              <a:rPr lang="en-US" dirty="0" smtClean="0"/>
              <a:t>False positive readings, false negative readings, noisy readings</a:t>
            </a:r>
          </a:p>
          <a:p>
            <a:r>
              <a:rPr lang="en-US" dirty="0" smtClean="0"/>
              <a:t>Sensor aliasing</a:t>
            </a:r>
          </a:p>
          <a:p>
            <a:pPr lvl="1"/>
            <a:r>
              <a:rPr lang="en-US" dirty="0" smtClean="0"/>
              <a:t>Multiple locations appear the same to the sensors</a:t>
            </a:r>
          </a:p>
        </p:txBody>
      </p:sp>
    </p:spTree>
    <p:extLst>
      <p:ext uri="{BB962C8B-B14F-4D97-AF65-F5344CB8AC3E}">
        <p14:creationId xmlns:p14="http://schemas.microsoft.com/office/powerpoint/2010/main" val="33644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r>
              <a:rPr lang="en-US" dirty="0" smtClean="0"/>
              <a:t>Simple error model from kinematics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20188"/>
            <a:ext cx="7391400" cy="60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4525963"/>
          </a:xfrm>
        </p:spPr>
        <p:txBody>
          <a:bodyPr/>
          <a:lstStyle/>
          <a:p>
            <a:r>
              <a:rPr lang="en-US" dirty="0" smtClean="0"/>
              <a:t>but now add in turning…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01760"/>
            <a:ext cx="7277100" cy="6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19066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5"/>
            <a:ext cx="8229600" cy="65332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this leads to things like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(Dieter Fox @ CMU)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300"/>
            <a:ext cx="9144000" cy="40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6861175" y="1631950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6477000" y="16319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6681788" y="1638300"/>
            <a:ext cx="1323975" cy="116205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40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Iterative Deepening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30188" y="1409700"/>
            <a:ext cx="5532437" cy="5041900"/>
          </a:xfrm>
        </p:spPr>
        <p:txBody>
          <a:bodyPr/>
          <a:lstStyle/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Iterative deepening uses DFS as a subroutine: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endParaRPr lang="en-US" sz="900" smtClean="0"/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Do a DFS which only searches for paths of length 1 or less.  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“1” failed, do a DFS which only searches paths of length 2 or less.</a:t>
            </a:r>
          </a:p>
          <a:p>
            <a:pPr marL="349250" indent="-349250" defTabSz="228600" eaLnBrk="1" hangingPunct="1">
              <a:buFontTx/>
              <a:buAutoNum type="arabicPeriod"/>
            </a:pPr>
            <a:r>
              <a:rPr lang="en-US" sz="1800" smtClean="0"/>
              <a:t>If “2” failed, do a DFS which only searches paths of length 3 or less.</a:t>
            </a:r>
          </a:p>
          <a:p>
            <a:pPr marL="349250" indent="-349250" defTabSz="228600" eaLnBrk="1" hangingPunct="1">
              <a:buFont typeface="Wingdings" pitchFamily="2" charset="2"/>
              <a:buNone/>
            </a:pPr>
            <a:r>
              <a:rPr lang="en-US" sz="1800" smtClean="0"/>
              <a:t>				….and so on.</a:t>
            </a:r>
            <a:endParaRPr lang="en-US" sz="900" smtClean="0"/>
          </a:p>
        </p:txBody>
      </p:sp>
      <p:graphicFrame>
        <p:nvGraphicFramePr>
          <p:cNvPr id="821255" name="Group 7"/>
          <p:cNvGraphicFramePr>
            <a:graphicFrameLocks noGrp="1"/>
          </p:cNvGraphicFramePr>
          <p:nvPr/>
        </p:nvGraphicFramePr>
        <p:xfrm>
          <a:off x="168275" y="4679950"/>
          <a:ext cx="8839200" cy="18287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246187"/>
                <a:gridCol w="1316038"/>
                <a:gridCol w="2090737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ID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2495550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3749675" y="51292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4889500" y="51292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00875" y="51292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489200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743325" y="560705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4883150" y="5607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6994525" y="560705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299" name="Text Box 51"/>
          <p:cNvSpPr txBox="1">
            <a:spLocks noChangeArrowheads="1"/>
          </p:cNvSpPr>
          <p:nvPr/>
        </p:nvSpPr>
        <p:spPr bwMode="auto">
          <a:xfrm>
            <a:off x="2482850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21300" name="Text Box 52"/>
          <p:cNvSpPr txBox="1">
            <a:spLocks noChangeArrowheads="1"/>
          </p:cNvSpPr>
          <p:nvPr/>
        </p:nvSpPr>
        <p:spPr bwMode="auto">
          <a:xfrm>
            <a:off x="3736975" y="60690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21301" name="Text Box 53"/>
          <p:cNvSpPr txBox="1">
            <a:spLocks noChangeArrowheads="1"/>
          </p:cNvSpPr>
          <p:nvPr/>
        </p:nvSpPr>
        <p:spPr bwMode="auto">
          <a:xfrm>
            <a:off x="4876800" y="60690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21302" name="Text Box 54"/>
          <p:cNvSpPr txBox="1">
            <a:spLocks noChangeArrowheads="1"/>
          </p:cNvSpPr>
          <p:nvPr/>
        </p:nvSpPr>
        <p:spPr bwMode="auto">
          <a:xfrm>
            <a:off x="6988175" y="60690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5655" name="Freeform 55"/>
          <p:cNvSpPr>
            <a:spLocks/>
          </p:cNvSpPr>
          <p:nvPr/>
        </p:nvSpPr>
        <p:spPr bwMode="auto">
          <a:xfrm>
            <a:off x="5884863" y="16129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7239000" y="15430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7007225" y="19685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7483475" y="19589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137400" y="18192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5660" name="Freeform 60"/>
          <p:cNvSpPr>
            <a:spLocks/>
          </p:cNvSpPr>
          <p:nvPr/>
        </p:nvSpPr>
        <p:spPr bwMode="auto">
          <a:xfrm>
            <a:off x="7119938" y="17732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7521575" y="15716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7731125" y="30083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Freeform 63"/>
          <p:cNvSpPr>
            <a:spLocks/>
          </p:cNvSpPr>
          <p:nvPr/>
        </p:nvSpPr>
        <p:spPr bwMode="auto">
          <a:xfrm>
            <a:off x="7623175" y="25511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7083425" y="1638300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09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299" grpId="0"/>
      <p:bldP spid="821300" grpId="0"/>
      <p:bldP spid="821301" grpId="0"/>
      <p:bldP spid="821302" grpId="0"/>
      <p:bldP spid="8213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750880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90800"/>
            <a:ext cx="450410" cy="73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9" y="3370562"/>
            <a:ext cx="660400" cy="71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62" y="5732762"/>
            <a:ext cx="7094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8763"/>
            <a:ext cx="8229600" cy="944562"/>
          </a:xfrm>
        </p:spPr>
        <p:txBody>
          <a:bodyPr/>
          <a:lstStyle/>
          <a:p>
            <a:pPr eaLnBrk="1" hangingPunct="1"/>
            <a:r>
              <a:rPr lang="en-US" smtClean="0"/>
              <a:t>Costs on Actions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84825"/>
            <a:ext cx="8229600" cy="12271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Notice that BFS finds the shortest path in terms of number of transitions.  It does not find the least-cost path.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We will quickly cover an algorithm which does find the least-cost path.  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166813" y="1522413"/>
            <a:ext cx="6699250" cy="3840162"/>
            <a:chOff x="768" y="720"/>
            <a:chExt cx="4176" cy="2304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6648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START</a:t>
                </a:r>
              </a:p>
            </p:txBody>
          </p:sp>
          <p:sp>
            <p:nvSpPr>
              <p:cNvPr id="26649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GOAL</a:t>
                </a:r>
              </a:p>
            </p:txBody>
          </p:sp>
          <p:sp>
            <p:nvSpPr>
              <p:cNvPr id="26650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6651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6652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6653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6654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6655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6656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6657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6658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6659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6660" name="AutoShape 18"/>
              <p:cNvCxnSpPr>
                <a:cxnSpLocks noChangeShapeType="1"/>
                <a:stCxn id="26648" idx="5"/>
                <a:endCxn id="2665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1" name="AutoShape 19"/>
              <p:cNvCxnSpPr>
                <a:cxnSpLocks noChangeShapeType="1"/>
                <a:stCxn id="26652" idx="5"/>
                <a:endCxn id="2665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2" name="AutoShape 20"/>
              <p:cNvCxnSpPr>
                <a:cxnSpLocks noChangeShapeType="1"/>
                <a:stCxn id="26656" idx="3"/>
                <a:endCxn id="2665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3" name="AutoShape 21"/>
              <p:cNvCxnSpPr>
                <a:cxnSpLocks noChangeShapeType="1"/>
                <a:stCxn id="26656" idx="2"/>
                <a:endCxn id="2665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4" name="AutoShape 22"/>
              <p:cNvCxnSpPr>
                <a:cxnSpLocks noChangeShapeType="1"/>
                <a:stCxn id="26655" idx="4"/>
                <a:endCxn id="2665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5" name="AutoShape 23"/>
              <p:cNvCxnSpPr>
                <a:cxnSpLocks noChangeShapeType="1"/>
                <a:stCxn id="26655" idx="5"/>
                <a:endCxn id="2665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6" name="AutoShape 24"/>
              <p:cNvCxnSpPr>
                <a:cxnSpLocks noChangeShapeType="1"/>
                <a:stCxn id="26659" idx="0"/>
                <a:endCxn id="2665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7" name="AutoShape 25"/>
              <p:cNvCxnSpPr>
                <a:cxnSpLocks noChangeShapeType="1"/>
                <a:stCxn id="26658" idx="0"/>
                <a:endCxn id="2664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8" name="AutoShape 26"/>
              <p:cNvCxnSpPr>
                <a:cxnSpLocks noChangeShapeType="1"/>
                <a:stCxn id="2664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69" name="AutoShape 27"/>
              <p:cNvCxnSpPr>
                <a:cxnSpLocks noChangeShapeType="1"/>
                <a:stCxn id="26650" idx="1"/>
                <a:endCxn id="2665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0" name="AutoShape 28"/>
              <p:cNvCxnSpPr>
                <a:cxnSpLocks noChangeShapeType="1"/>
                <a:endCxn id="2665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1" name="AutoShape 29"/>
              <p:cNvCxnSpPr>
                <a:cxnSpLocks noChangeShapeType="1"/>
                <a:stCxn id="26654" idx="2"/>
                <a:endCxn id="2665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2" name="AutoShape 30"/>
              <p:cNvCxnSpPr>
                <a:cxnSpLocks noChangeShapeType="1"/>
                <a:stCxn id="26650" idx="7"/>
                <a:endCxn id="2665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3" name="AutoShape 31"/>
              <p:cNvCxnSpPr>
                <a:cxnSpLocks noChangeShapeType="1"/>
                <a:stCxn id="26650" idx="6"/>
                <a:endCxn id="2665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4" name="AutoShape 32"/>
              <p:cNvCxnSpPr>
                <a:cxnSpLocks noChangeShapeType="1"/>
                <a:stCxn id="26658" idx="1"/>
                <a:endCxn id="2665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6675" name="AutoShape 33"/>
              <p:cNvCxnSpPr>
                <a:cxnSpLocks noChangeShapeType="1"/>
                <a:stCxn id="26648" idx="6"/>
                <a:endCxn id="2665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630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1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6632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3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4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5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6636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6637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38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39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6640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1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6642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6643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6644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6645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6646" name="AutoShape 50"/>
            <p:cNvCxnSpPr>
              <a:cxnSpLocks noChangeShapeType="1"/>
              <a:stCxn id="26653" idx="6"/>
              <a:endCxn id="26659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6647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63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3436938"/>
            <a:ext cx="6716713" cy="3349625"/>
            <a:chOff x="657" y="2180"/>
            <a:chExt cx="4231" cy="2110"/>
          </a:xfrm>
        </p:grpSpPr>
        <p:sp>
          <p:nvSpPr>
            <p:cNvPr id="27799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Uniform Cost Search</a:t>
            </a:r>
          </a:p>
        </p:txBody>
      </p: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2386013" y="3409950"/>
            <a:ext cx="5486400" cy="3352800"/>
            <a:chOff x="48" y="2332"/>
            <a:chExt cx="3456" cy="2404"/>
          </a:xfrm>
        </p:grpSpPr>
        <p:sp>
          <p:nvSpPr>
            <p:cNvPr id="27742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27743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4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7745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7746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7747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7748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7749" name="AutoShape 17"/>
            <p:cNvCxnSpPr>
              <a:cxnSpLocks noChangeShapeType="1"/>
              <a:stCxn id="27745" idx="2"/>
              <a:endCxn id="27744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0" name="AutoShape 18"/>
            <p:cNvCxnSpPr>
              <a:cxnSpLocks noChangeShapeType="1"/>
              <a:stCxn id="27745" idx="2"/>
              <a:endCxn id="27748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1" name="AutoShape 19"/>
            <p:cNvCxnSpPr>
              <a:cxnSpLocks noChangeShapeType="1"/>
              <a:stCxn id="27744" idx="2"/>
              <a:endCxn id="27743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2" name="AutoShape 20"/>
            <p:cNvCxnSpPr>
              <a:cxnSpLocks noChangeShapeType="1"/>
              <a:stCxn id="27748" idx="2"/>
              <a:endCxn id="27747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3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27780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81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82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8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84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8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6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87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8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89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90" name="AutoShape 32"/>
              <p:cNvCxnSpPr>
                <a:cxnSpLocks noChangeShapeType="1"/>
                <a:stCxn id="27780" idx="2"/>
                <a:endCxn id="27782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1" name="AutoShape 33"/>
              <p:cNvCxnSpPr>
                <a:cxnSpLocks noChangeShapeType="1"/>
                <a:stCxn id="27780" idx="2"/>
                <a:endCxn id="27784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2" name="AutoShape 34"/>
              <p:cNvCxnSpPr>
                <a:cxnSpLocks noChangeShapeType="1"/>
                <a:stCxn id="27782" idx="2"/>
                <a:endCxn id="27781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3" name="AutoShape 35"/>
              <p:cNvCxnSpPr>
                <a:cxnSpLocks noChangeShapeType="1"/>
                <a:stCxn id="27782" idx="2"/>
                <a:endCxn id="27785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4" name="AutoShape 36"/>
              <p:cNvCxnSpPr>
                <a:cxnSpLocks noChangeShapeType="1"/>
                <a:stCxn id="27784" idx="2"/>
                <a:endCxn id="27783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5" name="AutoShape 37"/>
              <p:cNvCxnSpPr>
                <a:cxnSpLocks noChangeShapeType="1"/>
                <a:stCxn id="27781" idx="2"/>
                <a:endCxn id="27786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6" name="AutoShape 38"/>
              <p:cNvCxnSpPr>
                <a:cxnSpLocks noChangeShapeType="1"/>
                <a:stCxn id="27783" idx="2"/>
                <a:endCxn id="27787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7" name="AutoShape 39"/>
              <p:cNvCxnSpPr>
                <a:cxnSpLocks noChangeShapeType="1"/>
                <a:stCxn id="27783" idx="2"/>
                <a:endCxn id="27788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98" name="AutoShape 40"/>
              <p:cNvCxnSpPr>
                <a:cxnSpLocks noChangeShapeType="1"/>
                <a:stCxn id="27787" idx="2"/>
                <a:endCxn id="27789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7754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7755" name="AutoShape 42"/>
            <p:cNvCxnSpPr>
              <a:cxnSpLocks noChangeShapeType="1"/>
              <a:stCxn id="27746" idx="2"/>
              <a:endCxn id="27754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7756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27761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7762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7763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7764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7765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7766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7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7768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7769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27770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7771" name="AutoShape 54"/>
              <p:cNvCxnSpPr>
                <a:cxnSpLocks noChangeShapeType="1"/>
                <a:stCxn id="27761" idx="2"/>
                <a:endCxn id="27763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2" name="AutoShape 55"/>
              <p:cNvCxnSpPr>
                <a:cxnSpLocks noChangeShapeType="1"/>
                <a:stCxn id="27761" idx="2"/>
                <a:endCxn id="27765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3" name="AutoShape 56"/>
              <p:cNvCxnSpPr>
                <a:cxnSpLocks noChangeShapeType="1"/>
                <a:stCxn id="27763" idx="2"/>
                <a:endCxn id="27762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4" name="AutoShape 57"/>
              <p:cNvCxnSpPr>
                <a:cxnSpLocks noChangeShapeType="1"/>
                <a:stCxn id="27763" idx="2"/>
                <a:endCxn id="27766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5" name="AutoShape 58"/>
              <p:cNvCxnSpPr>
                <a:cxnSpLocks noChangeShapeType="1"/>
                <a:stCxn id="27765" idx="2"/>
                <a:endCxn id="27764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6" name="AutoShape 59"/>
              <p:cNvCxnSpPr>
                <a:cxnSpLocks noChangeShapeType="1"/>
                <a:stCxn id="27762" idx="2"/>
                <a:endCxn id="27767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7" name="AutoShape 60"/>
              <p:cNvCxnSpPr>
                <a:cxnSpLocks noChangeShapeType="1"/>
                <a:stCxn id="27764" idx="2"/>
                <a:endCxn id="27768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8" name="AutoShape 61"/>
              <p:cNvCxnSpPr>
                <a:cxnSpLocks noChangeShapeType="1"/>
                <a:stCxn id="27764" idx="2"/>
                <a:endCxn id="27769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779" name="AutoShape 62"/>
              <p:cNvCxnSpPr>
                <a:cxnSpLocks noChangeShapeType="1"/>
                <a:stCxn id="27768" idx="2"/>
                <a:endCxn id="27770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7757" name="AutoShape 63"/>
            <p:cNvCxnSpPr>
              <a:cxnSpLocks noChangeShapeType="1"/>
              <a:stCxn id="27745" idx="2"/>
              <a:endCxn id="27761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8" name="AutoShape 64"/>
            <p:cNvCxnSpPr>
              <a:cxnSpLocks noChangeShapeType="1"/>
              <a:stCxn id="27742" idx="2"/>
              <a:endCxn id="27745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59" name="AutoShape 65"/>
            <p:cNvCxnSpPr>
              <a:cxnSpLocks noChangeShapeType="1"/>
              <a:stCxn id="27742" idx="2"/>
              <a:endCxn id="27780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760" name="AutoShape 66"/>
            <p:cNvCxnSpPr>
              <a:cxnSpLocks noChangeShapeType="1"/>
              <a:stCxn id="27742" idx="2"/>
              <a:endCxn id="27746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653" name="Line 67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5402263" y="34544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69"/>
          <p:cNvSpPr>
            <a:spLocks noChangeArrowheads="1"/>
          </p:cNvSpPr>
          <p:nvPr/>
        </p:nvSpPr>
        <p:spPr bwMode="auto">
          <a:xfrm>
            <a:off x="5403850" y="34559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5786438" y="38830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7531100" y="38989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73"/>
          <p:cNvSpPr txBox="1">
            <a:spLocks noChangeArrowheads="1"/>
          </p:cNvSpPr>
          <p:nvPr/>
        </p:nvSpPr>
        <p:spPr bwMode="auto">
          <a:xfrm>
            <a:off x="347663" y="1862138"/>
            <a:ext cx="32385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Expand cheapest node first:</a:t>
            </a:r>
          </a:p>
          <a:p>
            <a:pPr>
              <a:spcBef>
                <a:spcPct val="50000"/>
              </a:spcBef>
            </a:pPr>
            <a:r>
              <a:rPr lang="en-US" i="1"/>
              <a:t>Fringe is a priority queue</a:t>
            </a:r>
          </a:p>
        </p:txBody>
      </p:sp>
      <p:grpSp>
        <p:nvGrpSpPr>
          <p:cNvPr id="27660" name="Group 74"/>
          <p:cNvGrpSpPr>
            <a:grpSpLocks/>
          </p:cNvGrpSpPr>
          <p:nvPr/>
        </p:nvGrpSpPr>
        <p:grpSpPr bwMode="auto">
          <a:xfrm>
            <a:off x="5487988" y="1444625"/>
            <a:ext cx="3205162" cy="1768475"/>
            <a:chOff x="816" y="1056"/>
            <a:chExt cx="4176" cy="2304"/>
          </a:xfrm>
        </p:grpSpPr>
        <p:grpSp>
          <p:nvGrpSpPr>
            <p:cNvPr id="27712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7714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7715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7716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27717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27718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27719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27720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27721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27722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27723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27724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27725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27726" name="AutoShape 88"/>
              <p:cNvCxnSpPr>
                <a:cxnSpLocks noChangeShapeType="1"/>
                <a:stCxn id="27714" idx="5"/>
                <a:endCxn id="2771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7" name="AutoShape 89"/>
              <p:cNvCxnSpPr>
                <a:cxnSpLocks noChangeShapeType="1"/>
                <a:stCxn id="27718" idx="5"/>
                <a:endCxn id="2771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8" name="AutoShape 90"/>
              <p:cNvCxnSpPr>
                <a:cxnSpLocks noChangeShapeType="1"/>
                <a:stCxn id="27722" idx="3"/>
                <a:endCxn id="2771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29" name="AutoShape 91"/>
              <p:cNvCxnSpPr>
                <a:cxnSpLocks noChangeShapeType="1"/>
                <a:stCxn id="27722" idx="2"/>
                <a:endCxn id="2771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0" name="AutoShape 92"/>
              <p:cNvCxnSpPr>
                <a:cxnSpLocks noChangeShapeType="1"/>
                <a:stCxn id="27721" idx="4"/>
                <a:endCxn id="2772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1" name="AutoShape 93"/>
              <p:cNvCxnSpPr>
                <a:cxnSpLocks noChangeShapeType="1"/>
                <a:stCxn id="27721" idx="5"/>
                <a:endCxn id="2772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2" name="AutoShape 94"/>
              <p:cNvCxnSpPr>
                <a:cxnSpLocks noChangeShapeType="1"/>
                <a:stCxn id="27725" idx="0"/>
                <a:endCxn id="2772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3" name="AutoShape 95"/>
              <p:cNvCxnSpPr>
                <a:cxnSpLocks noChangeShapeType="1"/>
                <a:stCxn id="27724" idx="0"/>
                <a:endCxn id="2771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4" name="AutoShape 96"/>
              <p:cNvCxnSpPr>
                <a:cxnSpLocks noChangeShapeType="1"/>
                <a:stCxn id="2771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5" name="AutoShape 97"/>
              <p:cNvCxnSpPr>
                <a:cxnSpLocks noChangeShapeType="1"/>
                <a:stCxn id="27716" idx="1"/>
                <a:endCxn id="2771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6" name="AutoShape 98"/>
              <p:cNvCxnSpPr>
                <a:cxnSpLocks noChangeShapeType="1"/>
                <a:endCxn id="2772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7" name="AutoShape 99"/>
              <p:cNvCxnSpPr>
                <a:cxnSpLocks noChangeShapeType="1"/>
                <a:stCxn id="27720" idx="2"/>
                <a:endCxn id="2772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8" name="AutoShape 100"/>
              <p:cNvCxnSpPr>
                <a:cxnSpLocks noChangeShapeType="1"/>
                <a:stCxn id="27716" idx="7"/>
                <a:endCxn id="2772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39" name="AutoShape 101"/>
              <p:cNvCxnSpPr>
                <a:cxnSpLocks noChangeShapeType="1"/>
                <a:stCxn id="27716" idx="6"/>
                <a:endCxn id="2772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0" name="AutoShape 102"/>
              <p:cNvCxnSpPr>
                <a:cxnSpLocks noChangeShapeType="1"/>
                <a:stCxn id="27724" idx="1"/>
                <a:endCxn id="2772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741" name="AutoShape 103"/>
              <p:cNvCxnSpPr>
                <a:cxnSpLocks noChangeShapeType="1"/>
                <a:stCxn id="27714" idx="6"/>
                <a:endCxn id="2772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7713" name="AutoShape 104"/>
            <p:cNvCxnSpPr>
              <a:cxnSpLocks noChangeShapeType="1"/>
              <a:stCxn id="27719" idx="6"/>
              <a:endCxn id="27725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3425825" y="389731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6183313" y="382746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7893050" y="3824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7529513" y="38973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7546975" y="44100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7918450" y="43322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119438" y="44259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3948113" y="44180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2724150" y="4383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3313113" y="45354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424338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2992438" y="394970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2435225" y="44275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2416175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2417763" y="49736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3946525" y="44196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3595688" y="49466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4271963" y="4954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4546600" y="48910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3844925" y="489743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4273550" y="495617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4270375" y="5481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4535488" y="54260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4271963" y="54832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4533900" y="601027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4800600" y="595312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3640138" y="59531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019550" y="59912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5781675" y="38846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113463" y="441325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5411788" y="44116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5646738" y="435610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6362700" y="4344988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4533900" y="601186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Text Box 140"/>
          <p:cNvSpPr txBox="1">
            <a:spLocks noChangeArrowheads="1"/>
          </p:cNvSpPr>
          <p:nvPr/>
        </p:nvSpPr>
        <p:spPr bwMode="auto">
          <a:xfrm>
            <a:off x="5776913" y="33813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2713038" y="48958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7698" name="Text Box 142"/>
          <p:cNvSpPr txBox="1">
            <a:spLocks noChangeArrowheads="1"/>
          </p:cNvSpPr>
          <p:nvPr/>
        </p:nvSpPr>
        <p:spPr bwMode="auto">
          <a:xfrm>
            <a:off x="5800725" y="21494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7699" name="Text Box 143"/>
          <p:cNvSpPr txBox="1">
            <a:spLocks noChangeArrowheads="1"/>
          </p:cNvSpPr>
          <p:nvPr/>
        </p:nvSpPr>
        <p:spPr bwMode="auto">
          <a:xfrm>
            <a:off x="6794500" y="2303463"/>
            <a:ext cx="53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7700" name="Text Box 144"/>
          <p:cNvSpPr txBox="1">
            <a:spLocks noChangeArrowheads="1"/>
          </p:cNvSpPr>
          <p:nvPr/>
        </p:nvSpPr>
        <p:spPr bwMode="auto">
          <a:xfrm>
            <a:off x="5651500" y="27971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1" name="Text Box 145"/>
          <p:cNvSpPr txBox="1">
            <a:spLocks noChangeArrowheads="1"/>
          </p:cNvSpPr>
          <p:nvPr/>
        </p:nvSpPr>
        <p:spPr bwMode="auto">
          <a:xfrm>
            <a:off x="6140450" y="1831975"/>
            <a:ext cx="53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2" name="Text Box 146"/>
          <p:cNvSpPr txBox="1">
            <a:spLocks noChangeArrowheads="1"/>
          </p:cNvSpPr>
          <p:nvPr/>
        </p:nvSpPr>
        <p:spPr bwMode="auto">
          <a:xfrm>
            <a:off x="5951538" y="139382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703" name="Text Box 147"/>
          <p:cNvSpPr txBox="1">
            <a:spLocks noChangeArrowheads="1"/>
          </p:cNvSpPr>
          <p:nvPr/>
        </p:nvSpPr>
        <p:spPr bwMode="auto">
          <a:xfrm>
            <a:off x="6669088" y="1814513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4" name="Text Box 148"/>
          <p:cNvSpPr txBox="1">
            <a:spLocks noChangeArrowheads="1"/>
          </p:cNvSpPr>
          <p:nvPr/>
        </p:nvSpPr>
        <p:spPr bwMode="auto">
          <a:xfrm>
            <a:off x="7599363" y="2427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7705" name="Text Box 149"/>
          <p:cNvSpPr txBox="1">
            <a:spLocks noChangeArrowheads="1"/>
          </p:cNvSpPr>
          <p:nvPr/>
        </p:nvSpPr>
        <p:spPr bwMode="auto">
          <a:xfrm>
            <a:off x="7929563" y="230028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6" name="Text Box 150"/>
          <p:cNvSpPr txBox="1">
            <a:spLocks noChangeArrowheads="1"/>
          </p:cNvSpPr>
          <p:nvPr/>
        </p:nvSpPr>
        <p:spPr bwMode="auto">
          <a:xfrm>
            <a:off x="6364288" y="30257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7707" name="Text Box 151"/>
          <p:cNvSpPr txBox="1">
            <a:spLocks noChangeArrowheads="1"/>
          </p:cNvSpPr>
          <p:nvPr/>
        </p:nvSpPr>
        <p:spPr bwMode="auto">
          <a:xfrm>
            <a:off x="8456613" y="2546350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7708" name="Text Box 152"/>
          <p:cNvSpPr txBox="1">
            <a:spLocks noChangeArrowheads="1"/>
          </p:cNvSpPr>
          <p:nvPr/>
        </p:nvSpPr>
        <p:spPr bwMode="auto">
          <a:xfrm>
            <a:off x="8472488" y="1895475"/>
            <a:ext cx="53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068388" y="3641725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73025" y="4856163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7711" name="Text Box 155"/>
          <p:cNvSpPr txBox="1">
            <a:spLocks noChangeArrowheads="1"/>
          </p:cNvSpPr>
          <p:nvPr/>
        </p:nvSpPr>
        <p:spPr bwMode="auto">
          <a:xfrm>
            <a:off x="7050088" y="2001838"/>
            <a:ext cx="53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310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Uniform-cost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graphs with actions of different cost</a:t>
            </a:r>
          </a:p>
          <a:p>
            <a:pPr lvl="1"/>
            <a:r>
              <a:rPr lang="en-US" dirty="0"/>
              <a:t>Equivalent to breadth-first if step costs all equal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Expand least “total cost” unexpanded node</a:t>
            </a:r>
            <a:endParaRPr lang="en-US" dirty="0"/>
          </a:p>
          <a:p>
            <a:r>
              <a:rPr lang="en-US" dirty="0"/>
              <a:t>Implementation:</a:t>
            </a:r>
          </a:p>
          <a:p>
            <a:pPr lvl="1"/>
            <a:r>
              <a:rPr lang="en-US" i="1" dirty="0"/>
              <a:t>fringe</a:t>
            </a:r>
            <a:r>
              <a:rPr lang="en-US" dirty="0"/>
              <a:t> = queue </a:t>
            </a:r>
            <a:r>
              <a:rPr lang="en-US" dirty="0" smtClean="0"/>
              <a:t>sorted by path cost </a:t>
            </a:r>
            <a:r>
              <a:rPr lang="en-US" i="1" dirty="0" smtClean="0"/>
              <a:t>g(n)</a:t>
            </a:r>
            <a:r>
              <a:rPr lang="en-US" dirty="0" smtClean="0"/>
              <a:t>, from smallest to largest  (i.e</a:t>
            </a:r>
            <a:r>
              <a:rPr lang="en-US" dirty="0"/>
              <a:t>. a priority queue)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1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9683</TotalTime>
  <Words>1150</Words>
  <Application>Microsoft Macintosh PowerPoint</Application>
  <PresentationFormat>On-screen Show (4:3)</PresentationFormat>
  <Paragraphs>291</Paragraphs>
  <Slides>40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Lab 3</vt:lpstr>
      <vt:lpstr>PowerPoint Presentation</vt:lpstr>
      <vt:lpstr>Occupancy Grid</vt:lpstr>
      <vt:lpstr>4) Finding shortest path?</vt:lpstr>
      <vt:lpstr>Iterative Deepening</vt:lpstr>
      <vt:lpstr>5) Finding shortest path with costs</vt:lpstr>
      <vt:lpstr>Costs on Actions</vt:lpstr>
      <vt:lpstr>Uniform Cost Search</vt:lpstr>
      <vt:lpstr>Uniform-cost search</vt:lpstr>
      <vt:lpstr>Uniform Cost Issues</vt:lpstr>
      <vt:lpstr>PowerPoint Presentation</vt:lpstr>
      <vt:lpstr>Informed Search</vt:lpstr>
      <vt:lpstr>Search Heuristics</vt:lpstr>
      <vt:lpstr>Big Picture</vt:lpstr>
      <vt:lpstr>Roadmap Algorithms</vt:lpstr>
      <vt:lpstr>Shortest Path between Two Points</vt:lpstr>
      <vt:lpstr>Shortest Path with Obstacles</vt:lpstr>
      <vt:lpstr>Sweep Algorithms</vt:lpstr>
      <vt:lpstr>Visibility Graph</vt:lpstr>
      <vt:lpstr>Visibility Graphs</vt:lpstr>
      <vt:lpstr>Other Alternatives…</vt:lpstr>
      <vt:lpstr>Voronoi Diagram</vt:lpstr>
      <vt:lpstr>Voronoi Diagram</vt:lpstr>
      <vt:lpstr>Voronoi Diagrams</vt:lpstr>
      <vt:lpstr>Exact Cell Decomposition</vt:lpstr>
      <vt:lpstr>Exact Cell Decomposition</vt:lpstr>
      <vt:lpstr>Exact Cell Decomposition</vt:lpstr>
      <vt:lpstr>Example of Adaptive Decomposition</vt:lpstr>
      <vt:lpstr>Example of Adaptive Decomposition</vt:lpstr>
      <vt:lpstr>Exact vs. fixed vs. adaptive</vt:lpstr>
      <vt:lpstr>Considerations</vt:lpstr>
      <vt:lpstr>PowerPoint Presentation</vt:lpstr>
      <vt:lpstr>PowerPoint Presentation</vt:lpstr>
      <vt:lpstr>How to navigate between A and B?</vt:lpstr>
      <vt:lpstr>How to navigate between A and B?</vt:lpstr>
      <vt:lpstr>Odometry and Mapping</vt:lpstr>
      <vt:lpstr>Challenges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257</cp:revision>
  <dcterms:created xsi:type="dcterms:W3CDTF">2006-08-16T00:00:00Z</dcterms:created>
  <dcterms:modified xsi:type="dcterms:W3CDTF">2014-10-02T17:29:34Z</dcterms:modified>
</cp:coreProperties>
</file>