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9" r:id="rId3"/>
    <p:sldId id="262" r:id="rId4"/>
    <p:sldId id="261" r:id="rId5"/>
    <p:sldId id="259" r:id="rId6"/>
    <p:sldId id="260" r:id="rId7"/>
    <p:sldId id="263" r:id="rId8"/>
    <p:sldId id="265" r:id="rId9"/>
    <p:sldId id="258" r:id="rId10"/>
    <p:sldId id="264"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0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97AC8-6165-5947-A44D-96D9AC3A9906}" type="datetimeFigureOut">
              <a:rPr lang="en-US" smtClean="0"/>
              <a:t>1/16/14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3E523-46E1-2742-A08C-F16B0B063DF5}" type="slidenum">
              <a:rPr lang="en-US" smtClean="0"/>
              <a:t>‹#›</a:t>
            </a:fld>
            <a:endParaRPr lang="en-US"/>
          </a:p>
        </p:txBody>
      </p:sp>
    </p:spTree>
    <p:extLst>
      <p:ext uri="{BB962C8B-B14F-4D97-AF65-F5344CB8AC3E}">
        <p14:creationId xmlns:p14="http://schemas.microsoft.com/office/powerpoint/2010/main" val="30558873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much of RL, and in what I’ll be discussing</a:t>
            </a:r>
            <a:r>
              <a:rPr lang="en-US" baseline="0" dirty="0" smtClean="0"/>
              <a:t> today, </a:t>
            </a:r>
            <a:r>
              <a:rPr lang="en-US" dirty="0" smtClean="0"/>
              <a:t>T &amp; R are unknown</a:t>
            </a:r>
          </a:p>
          <a:p>
            <a:endParaRPr lang="en-US" dirty="0"/>
          </a:p>
        </p:txBody>
      </p:sp>
      <p:sp>
        <p:nvSpPr>
          <p:cNvPr id="4" name="Slide Number Placeholder 3"/>
          <p:cNvSpPr>
            <a:spLocks noGrp="1"/>
          </p:cNvSpPr>
          <p:nvPr>
            <p:ph type="sldNum" sz="quarter" idx="10"/>
          </p:nvPr>
        </p:nvSpPr>
        <p:spPr/>
        <p:txBody>
          <a:bodyPr/>
          <a:lstStyle/>
          <a:p>
            <a:fld id="{D6C4547F-2849-40B2-838A-85258729F47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4547F-2849-40B2-838A-85258729F47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4547F-2849-40B2-838A-85258729F477}"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65312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367366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46658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32632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8DBDE01E-C5F7-7E4B-BD23-7FC1AA40DD33}" type="datetimeFigureOut">
              <a:rPr lang="en-US" smtClean="0"/>
              <a:t>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91307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8DBDE01E-C5F7-7E4B-BD23-7FC1AA40DD33}"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9551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8DBDE01E-C5F7-7E4B-BD23-7FC1AA40DD33}" type="datetimeFigureOut">
              <a:rPr lang="en-US" smtClean="0"/>
              <a:t>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30795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8DBDE01E-C5F7-7E4B-BD23-7FC1AA40DD33}" type="datetimeFigureOut">
              <a:rPr lang="en-US" smtClean="0"/>
              <a:t>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417198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DE01E-C5F7-7E4B-BD23-7FC1AA40DD33}" type="datetimeFigureOut">
              <a:rPr lang="en-US" smtClean="0"/>
              <a:t>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50504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DBDE01E-C5F7-7E4B-BD23-7FC1AA40DD33}"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48047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DBDE01E-C5F7-7E4B-BD23-7FC1AA40DD33}" type="datetimeFigureOut">
              <a:rPr lang="en-US" smtClean="0"/>
              <a:t>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985194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DE01E-C5F7-7E4B-BD23-7FC1AA40DD33}" type="datetimeFigureOut">
              <a:rPr lang="en-US" smtClean="0"/>
              <a:t>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759DF-2BB1-4C4D-ADEC-2DF5BB6FB068}" type="slidenum">
              <a:rPr lang="en-US" smtClean="0"/>
              <a:t>‹#›</a:t>
            </a:fld>
            <a:endParaRPr lang="en-US"/>
          </a:p>
        </p:txBody>
      </p:sp>
    </p:spTree>
    <p:extLst>
      <p:ext uri="{BB962C8B-B14F-4D97-AF65-F5344CB8AC3E}">
        <p14:creationId xmlns:p14="http://schemas.microsoft.com/office/powerpoint/2010/main" val="116309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3.xml"/><Relationship Id="rId5" Type="http://schemas.openxmlformats.org/officeDocument/2006/relationships/image" Target="../media/image2.jpeg"/><Relationship Id="rId6" Type="http://schemas.openxmlformats.org/officeDocument/2006/relationships/image" Target="../media/image3.png"/><Relationship Id="rId1" Type="http://schemas.microsoft.com/office/2007/relationships/media" Target="file://localhost/Users/taylorm/Dropbox/Talks/11BrynMawr/experiment-overview.mpg" TargetMode="External"/><Relationship Id="rId2" Type="http://schemas.openxmlformats.org/officeDocument/2006/relationships/video" Target="file://localhost/Users/taylorm/Dropbox/Talks/11BrynMawr/experiment-overview.m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2</a:t>
            </a:r>
            <a:endParaRPr lang="en-US" dirty="0"/>
          </a:p>
        </p:txBody>
      </p:sp>
      <p:sp>
        <p:nvSpPr>
          <p:cNvPr id="3" name="Content Placeholder 2"/>
          <p:cNvSpPr>
            <a:spLocks noGrp="1"/>
          </p:cNvSpPr>
          <p:nvPr>
            <p:ph idx="1"/>
          </p:nvPr>
        </p:nvSpPr>
        <p:spPr/>
        <p:txBody>
          <a:bodyPr/>
          <a:lstStyle/>
          <a:p>
            <a:r>
              <a:rPr lang="en-US" dirty="0" smtClean="0"/>
              <a:t>Please read chapter 2 for Tuesday’s class (Response due by 3pm on Monday)</a:t>
            </a:r>
          </a:p>
          <a:p>
            <a:endParaRPr lang="en-US" dirty="0"/>
          </a:p>
          <a:p>
            <a:r>
              <a:rPr lang="en-US" dirty="0" smtClean="0"/>
              <a:t>How was Piazza?</a:t>
            </a:r>
          </a:p>
          <a:p>
            <a:endParaRPr lang="en-US" dirty="0" smtClean="0"/>
          </a:p>
          <a:p>
            <a:r>
              <a:rPr lang="en-US" dirty="0" smtClean="0"/>
              <a:t>Any Questions?</a:t>
            </a:r>
            <a:endParaRPr lang="en-US" dirty="0"/>
          </a:p>
        </p:txBody>
      </p:sp>
    </p:spTree>
    <p:extLst>
      <p:ext uri="{BB962C8B-B14F-4D97-AF65-F5344CB8AC3E}">
        <p14:creationId xmlns:p14="http://schemas.microsoft.com/office/powerpoint/2010/main" val="6576795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596462" y="3244334"/>
            <a:ext cx="1686880" cy="1384995"/>
          </a:xfrm>
          <a:prstGeom prst="rect">
            <a:avLst/>
          </a:prstGeom>
        </p:spPr>
        <p:txBody>
          <a:bodyPr wrap="none">
            <a:spAutoFit/>
          </a:bodyPr>
          <a:lstStyle/>
          <a:p>
            <a:r>
              <a:rPr lang="en-US" sz="2800" dirty="0" smtClean="0"/>
              <a:t>Chris: UCT</a:t>
            </a:r>
          </a:p>
          <a:p>
            <a:r>
              <a:rPr lang="en-US" sz="2800" dirty="0" smtClean="0"/>
              <a:t>UCB1</a:t>
            </a:r>
          </a:p>
          <a:p>
            <a:endParaRPr lang="en-US" sz="2800" dirty="0" smtClean="0"/>
          </a:p>
        </p:txBody>
      </p:sp>
    </p:spTree>
    <p:extLst>
      <p:ext uri="{BB962C8B-B14F-4D97-AF65-F5344CB8AC3E}">
        <p14:creationId xmlns:p14="http://schemas.microsoft.com/office/powerpoint/2010/main" val="12578200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Consider the following learning problem. You are faced repeatedly with a choice among </a:t>
            </a:r>
            <a:r>
              <a:rPr lang="en-US" i="1" dirty="0" smtClean="0"/>
              <a:t>n</a:t>
            </a:r>
            <a:r>
              <a:rPr lang="en-US" dirty="0" smtClean="0"/>
              <a:t> different options, or actions. After each choice you receive a numerical reward chosen from a stationary probability distribution that depends on the action you selected. Your objective is to maximize the expected total reward over some time period, for example, over 1000 action selections. Each action selection is called a </a:t>
            </a:r>
            <a:r>
              <a:rPr lang="en-US" i="1" dirty="0" smtClean="0"/>
              <a:t>play</a:t>
            </a:r>
            <a:r>
              <a:rPr lang="en-US" dirty="0" smtClean="0"/>
              <a:t>.</a:t>
            </a:r>
          </a:p>
          <a:p>
            <a:endParaRPr lang="en-US" dirty="0"/>
          </a:p>
        </p:txBody>
      </p:sp>
    </p:spTree>
    <p:extLst>
      <p:ext uri="{BB962C8B-B14F-4D97-AF65-F5344CB8AC3E}">
        <p14:creationId xmlns:p14="http://schemas.microsoft.com/office/powerpoint/2010/main" val="21138148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First, what is optimal policy if payoffs are deterministic?</a:t>
            </a:r>
          </a:p>
          <a:p>
            <a:pPr marL="0" indent="0">
              <a:buNone/>
            </a:pPr>
            <a:r>
              <a:rPr lang="en-US" dirty="0" smtClean="0"/>
              <a:t>Evolutionary Approach?</a:t>
            </a:r>
          </a:p>
          <a:p>
            <a:pPr marL="0" indent="0">
              <a:buNone/>
            </a:pPr>
            <a:r>
              <a:rPr lang="en-US" dirty="0" smtClean="0"/>
              <a:t>Value-based approach?</a:t>
            </a:r>
          </a:p>
          <a:p>
            <a:pPr marL="0" indent="0">
              <a:buNone/>
            </a:pPr>
            <a:r>
              <a:rPr lang="en-US" dirty="0" smtClean="0"/>
              <a:t>Explore vs. Exploit in this context?</a:t>
            </a:r>
          </a:p>
          <a:p>
            <a:pPr marL="0" indent="0">
              <a:buNone/>
            </a:pPr>
            <a:endParaRPr lang="en-US" dirty="0"/>
          </a:p>
        </p:txBody>
      </p:sp>
    </p:spTree>
    <p:extLst>
      <p:ext uri="{BB962C8B-B14F-4D97-AF65-F5344CB8AC3E}">
        <p14:creationId xmlns:p14="http://schemas.microsoft.com/office/powerpoint/2010/main" val="3258273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Reinforcement Learning: a problem, not an approach</a:t>
            </a:r>
          </a:p>
          <a:p>
            <a:endParaRPr lang="en-US" dirty="0"/>
          </a:p>
          <a:p>
            <a:endParaRPr lang="en-US" dirty="0" smtClean="0"/>
          </a:p>
          <a:p>
            <a:r>
              <a:rPr lang="en-US" dirty="0" smtClean="0"/>
              <a:t>What if you learn perfectly for level 1 and go to level 2? Trial-and-error again? (Gabe)</a:t>
            </a:r>
          </a:p>
          <a:p>
            <a:endParaRPr lang="en-US" dirty="0"/>
          </a:p>
        </p:txBody>
      </p:sp>
    </p:spTree>
    <p:extLst>
      <p:ext uri="{BB962C8B-B14F-4D97-AF65-F5344CB8AC3E}">
        <p14:creationId xmlns:p14="http://schemas.microsoft.com/office/powerpoint/2010/main" val="6780154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Sequential Decision Making: RL</a:t>
            </a:r>
            <a:endParaRPr lang="en-US" dirty="0"/>
          </a:p>
        </p:txBody>
      </p:sp>
      <p:grpSp>
        <p:nvGrpSpPr>
          <p:cNvPr id="23" name="Group 22"/>
          <p:cNvGrpSpPr/>
          <p:nvPr/>
        </p:nvGrpSpPr>
        <p:grpSpPr>
          <a:xfrm>
            <a:off x="152400" y="4114800"/>
            <a:ext cx="4853354" cy="2743200"/>
            <a:chOff x="152400" y="4114800"/>
            <a:chExt cx="4853354" cy="2743200"/>
          </a:xfrm>
        </p:grpSpPr>
        <p:sp>
          <p:nvSpPr>
            <p:cNvPr id="4" name="Rectangle 3"/>
            <p:cNvSpPr/>
            <p:nvPr/>
          </p:nvSpPr>
          <p:spPr>
            <a:xfrm>
              <a:off x="152400" y="4114800"/>
              <a:ext cx="4853354"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Rounded Rectangle 4"/>
            <p:cNvSpPr/>
            <p:nvPr/>
          </p:nvSpPr>
          <p:spPr>
            <a:xfrm>
              <a:off x="1418491" y="4325815"/>
              <a:ext cx="2004646" cy="738554"/>
            </a:xfrm>
            <a:prstGeom prst="roundRect">
              <a:avLst/>
            </a:prstGeom>
            <a:solidFill>
              <a:srgbClr val="F4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Times New Roman" pitchFamily="18" charset="0"/>
                  <a:cs typeface="Times New Roman" pitchFamily="18" charset="0"/>
                </a:rPr>
                <a:t>Environment</a:t>
              </a:r>
              <a:endParaRPr lang="en-US" sz="1600" dirty="0">
                <a:solidFill>
                  <a:schemeClr val="bg1"/>
                </a:solidFill>
                <a:latin typeface="Times New Roman" pitchFamily="18" charset="0"/>
                <a:cs typeface="Times New Roman" pitchFamily="18" charset="0"/>
              </a:endParaRPr>
            </a:p>
          </p:txBody>
        </p:sp>
        <p:sp>
          <p:nvSpPr>
            <p:cNvPr id="6" name="Rounded Rectangle 5"/>
            <p:cNvSpPr/>
            <p:nvPr/>
          </p:nvSpPr>
          <p:spPr>
            <a:xfrm>
              <a:off x="1418491" y="5908431"/>
              <a:ext cx="2004646" cy="738554"/>
            </a:xfrm>
            <a:prstGeom prst="roundRect">
              <a:avLst/>
            </a:prstGeom>
            <a:solidFill>
              <a:srgbClr val="F4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Times New Roman" pitchFamily="18" charset="0"/>
                  <a:cs typeface="Times New Roman" pitchFamily="18" charset="0"/>
                </a:rPr>
                <a:t>Agent</a:t>
              </a:r>
              <a:endParaRPr lang="en-US" sz="2000" dirty="0">
                <a:solidFill>
                  <a:schemeClr val="bg1"/>
                </a:solidFill>
                <a:latin typeface="Times New Roman" pitchFamily="18" charset="0"/>
                <a:cs typeface="Times New Roman" pitchFamily="18" charset="0"/>
              </a:endParaRPr>
            </a:p>
          </p:txBody>
        </p:sp>
        <p:cxnSp>
          <p:nvCxnSpPr>
            <p:cNvPr id="7" name="Elbow Connector 6"/>
            <p:cNvCxnSpPr>
              <a:stCxn id="6" idx="1"/>
              <a:endCxn id="5" idx="1"/>
            </p:cNvCxnSpPr>
            <p:nvPr/>
          </p:nvCxnSpPr>
          <p:spPr>
            <a:xfrm rot="10800000">
              <a:off x="1418491" y="4695092"/>
              <a:ext cx="2199" cy="1582615"/>
            </a:xfrm>
            <a:prstGeom prst="bentConnector3">
              <a:avLst>
                <a:gd name="adj1" fmla="val 14395466"/>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5" idx="3"/>
              <a:endCxn id="6" idx="3"/>
            </p:cNvCxnSpPr>
            <p:nvPr/>
          </p:nvCxnSpPr>
          <p:spPr>
            <a:xfrm>
              <a:off x="3423137" y="4695092"/>
              <a:ext cx="2199" cy="1582615"/>
            </a:xfrm>
            <a:prstGeom prst="bent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5" idx="3"/>
              <a:endCxn id="6" idx="3"/>
            </p:cNvCxnSpPr>
            <p:nvPr/>
          </p:nvCxnSpPr>
          <p:spPr>
            <a:xfrm>
              <a:off x="3423137" y="4695092"/>
              <a:ext cx="2199" cy="1582615"/>
            </a:xfrm>
            <a:prstGeom prst="bentConnector3">
              <a:avLst>
                <a:gd name="adj1" fmla="val 14395466"/>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3137" y="4536831"/>
              <a:ext cx="633046" cy="21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107714" y="5486400"/>
              <a:ext cx="1898039" cy="10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3423137" y="6435969"/>
              <a:ext cx="633046" cy="219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9447" y="5245242"/>
              <a:ext cx="766557" cy="338554"/>
            </a:xfrm>
            <a:prstGeom prst="rect">
              <a:avLst/>
            </a:prstGeom>
            <a:noFill/>
          </p:spPr>
          <p:txBody>
            <a:bodyPr wrap="none" rtlCol="0">
              <a:spAutoFit/>
            </a:bodyPr>
            <a:lstStyle/>
            <a:p>
              <a:r>
                <a:rPr lang="en-US" sz="1600" b="1" dirty="0" smtClean="0">
                  <a:solidFill>
                    <a:schemeClr val="bg1"/>
                  </a:solidFill>
                </a:rPr>
                <a:t>Action</a:t>
              </a:r>
              <a:endParaRPr lang="en-US" sz="1200" b="1" dirty="0">
                <a:solidFill>
                  <a:schemeClr val="bg1"/>
                </a:solidFill>
              </a:endParaRPr>
            </a:p>
          </p:txBody>
        </p:sp>
        <p:sp>
          <p:nvSpPr>
            <p:cNvPr id="14" name="TextBox 13"/>
            <p:cNvSpPr txBox="1"/>
            <p:nvPr/>
          </p:nvSpPr>
          <p:spPr>
            <a:xfrm>
              <a:off x="3139291" y="5275385"/>
              <a:ext cx="630302" cy="338554"/>
            </a:xfrm>
            <a:prstGeom prst="rect">
              <a:avLst/>
            </a:prstGeom>
            <a:noFill/>
          </p:spPr>
          <p:txBody>
            <a:bodyPr wrap="none" rtlCol="0">
              <a:spAutoFit/>
            </a:bodyPr>
            <a:lstStyle/>
            <a:p>
              <a:r>
                <a:rPr lang="en-US" sz="1600" b="1" dirty="0" smtClean="0">
                  <a:solidFill>
                    <a:schemeClr val="bg1"/>
                  </a:solidFill>
                </a:rPr>
                <a:t>State</a:t>
              </a:r>
              <a:endParaRPr lang="en-US" sz="1200" b="1" dirty="0">
                <a:solidFill>
                  <a:schemeClr val="bg1"/>
                </a:solidFill>
              </a:endParaRPr>
            </a:p>
          </p:txBody>
        </p:sp>
        <p:sp>
          <p:nvSpPr>
            <p:cNvPr id="15" name="TextBox 14"/>
            <p:cNvSpPr txBox="1"/>
            <p:nvPr/>
          </p:nvSpPr>
          <p:spPr>
            <a:xfrm>
              <a:off x="3998184" y="5275385"/>
              <a:ext cx="878767" cy="338554"/>
            </a:xfrm>
            <a:prstGeom prst="rect">
              <a:avLst/>
            </a:prstGeom>
            <a:noFill/>
          </p:spPr>
          <p:txBody>
            <a:bodyPr wrap="none" rtlCol="0">
              <a:spAutoFit/>
            </a:bodyPr>
            <a:lstStyle/>
            <a:p>
              <a:r>
                <a:rPr lang="en-US" sz="1600" b="1" dirty="0" smtClean="0">
                  <a:solidFill>
                    <a:schemeClr val="bg1"/>
                  </a:solidFill>
                </a:rPr>
                <a:t>Reward</a:t>
              </a:r>
              <a:endParaRPr lang="en-US" sz="1200" b="1" dirty="0">
                <a:solidFill>
                  <a:schemeClr val="bg1"/>
                </a:solidFill>
              </a:endParaRPr>
            </a:p>
          </p:txBody>
        </p:sp>
      </p:grpSp>
      <p:sp>
        <p:nvSpPr>
          <p:cNvPr id="16" name="Rectangle 15"/>
          <p:cNvSpPr/>
          <p:nvPr/>
        </p:nvSpPr>
        <p:spPr>
          <a:xfrm>
            <a:off x="3429000" y="990600"/>
            <a:ext cx="5791200" cy="2646878"/>
          </a:xfrm>
          <a:prstGeom prst="rect">
            <a:avLst/>
          </a:prstGeom>
        </p:spPr>
        <p:txBody>
          <a:bodyPr wrap="square">
            <a:spAutoFit/>
          </a:bodyPr>
          <a:lstStyle/>
          <a:p>
            <a:pPr algn="l"/>
            <a:r>
              <a:rPr lang="en-US" sz="2800" dirty="0" smtClean="0">
                <a:cs typeface="Times New Roman" pitchFamily="18" charset="0"/>
              </a:rPr>
              <a:t>Markov Decision Process (MDP) </a:t>
            </a:r>
          </a:p>
          <a:p>
            <a:pPr algn="l">
              <a:buFont typeface="Arial" pitchFamily="34" charset="0"/>
              <a:buChar char="•"/>
            </a:pPr>
            <a:endParaRPr lang="en-US" dirty="0" smtClean="0">
              <a:cs typeface="Times New Roman" pitchFamily="18" charset="0"/>
            </a:endParaRPr>
          </a:p>
          <a:p>
            <a:pPr algn="l">
              <a:buFont typeface="Arial" pitchFamily="34" charset="0"/>
              <a:buChar char="•"/>
            </a:pPr>
            <a:r>
              <a:rPr lang="en-US" dirty="0" smtClean="0">
                <a:cs typeface="Times New Roman" pitchFamily="18" charset="0"/>
              </a:rPr>
              <a:t> </a:t>
            </a:r>
            <a:r>
              <a:rPr lang="en-US" sz="2000" dirty="0" smtClean="0">
                <a:cs typeface="Times New Roman" pitchFamily="18" charset="0"/>
              </a:rPr>
              <a:t>S: set of states in the world</a:t>
            </a:r>
          </a:p>
          <a:p>
            <a:pPr algn="l">
              <a:buFont typeface="Arial" pitchFamily="34" charset="0"/>
              <a:buChar char="•"/>
            </a:pPr>
            <a:r>
              <a:rPr lang="en-US" sz="2000" dirty="0" smtClean="0">
                <a:cs typeface="Times New Roman" pitchFamily="18" charset="0"/>
              </a:rPr>
              <a:t> A: set of actions an agent can perform</a:t>
            </a:r>
          </a:p>
          <a:p>
            <a:pPr algn="l">
              <a:buFont typeface="Arial" pitchFamily="34" charset="0"/>
              <a:buChar char="•"/>
            </a:pPr>
            <a:r>
              <a:rPr lang="en-US" sz="2000" dirty="0" smtClean="0">
                <a:cs typeface="Times New Roman" pitchFamily="18" charset="0"/>
              </a:rPr>
              <a:t> T: S</a:t>
            </a:r>
            <a:r>
              <a:rPr lang="en-US" sz="2000" dirty="0" smtClean="0">
                <a:cs typeface="Times New Roman" pitchFamily="18" charset="0"/>
                <a:sym typeface="Symbol" pitchFamily="18" charset="2"/>
              </a:rPr>
              <a:t>A  S (</a:t>
            </a:r>
            <a:r>
              <a:rPr lang="en-US" sz="2000" dirty="0" smtClean="0">
                <a:cs typeface="Times New Roman" pitchFamily="18" charset="0"/>
              </a:rPr>
              <a:t>transition function)</a:t>
            </a:r>
          </a:p>
          <a:p>
            <a:pPr algn="l">
              <a:buFont typeface="Arial" pitchFamily="34" charset="0"/>
              <a:buChar char="•"/>
            </a:pPr>
            <a:r>
              <a:rPr lang="en-US" sz="2000" dirty="0" smtClean="0">
                <a:cs typeface="Times New Roman" pitchFamily="18" charset="0"/>
              </a:rPr>
              <a:t> R: S </a:t>
            </a:r>
            <a:r>
              <a:rPr lang="en-US" sz="2000" dirty="0" smtClean="0">
                <a:cs typeface="Times New Roman" pitchFamily="18" charset="0"/>
                <a:sym typeface="Symbol" pitchFamily="18" charset="2"/>
              </a:rPr>
              <a:t>   (</a:t>
            </a:r>
            <a:r>
              <a:rPr lang="en-US" sz="2000" dirty="0" smtClean="0">
                <a:cs typeface="Times New Roman" pitchFamily="18" charset="0"/>
              </a:rPr>
              <a:t>environmental reward)</a:t>
            </a:r>
          </a:p>
          <a:p>
            <a:pPr algn="l">
              <a:buFont typeface="Arial" pitchFamily="34" charset="0"/>
              <a:buChar char="•"/>
            </a:pPr>
            <a:r>
              <a:rPr lang="en-US" sz="2000" dirty="0" smtClean="0">
                <a:cs typeface="Times New Roman" pitchFamily="18" charset="0"/>
                <a:sym typeface="Symbol" pitchFamily="18" charset="2"/>
              </a:rPr>
              <a:t> : S  A (policy)</a:t>
            </a:r>
          </a:p>
          <a:p>
            <a:pPr algn="l">
              <a:buFont typeface="Arial" pitchFamily="34" charset="0"/>
              <a:buChar char="•"/>
            </a:pPr>
            <a:r>
              <a:rPr lang="en-US" sz="2000" dirty="0" smtClean="0">
                <a:cs typeface="Times New Roman" pitchFamily="18" charset="0"/>
                <a:sym typeface="Symbol" pitchFamily="18" charset="2"/>
              </a:rPr>
              <a:t> Q: </a:t>
            </a:r>
            <a:r>
              <a:rPr lang="en-US" sz="2000" dirty="0" smtClean="0">
                <a:cs typeface="Times New Roman" pitchFamily="18" charset="0"/>
              </a:rPr>
              <a:t>S</a:t>
            </a:r>
            <a:r>
              <a:rPr lang="en-US" sz="2000" dirty="0" smtClean="0">
                <a:cs typeface="Times New Roman" pitchFamily="18" charset="0"/>
                <a:sym typeface="Symbol" pitchFamily="18" charset="2"/>
              </a:rPr>
              <a:t>A   (action-value function)</a:t>
            </a:r>
            <a:endParaRPr lang="en-US" sz="2000" dirty="0">
              <a:cs typeface="Times New Roman" pitchFamily="18" charset="0"/>
              <a:sym typeface="Symbol" pitchFamily="18" charset="2"/>
            </a:endParaRPr>
          </a:p>
        </p:txBody>
      </p:sp>
      <p:cxnSp>
        <p:nvCxnSpPr>
          <p:cNvPr id="18" name="Straight Arrow Connector 17"/>
          <p:cNvCxnSpPr/>
          <p:nvPr/>
        </p:nvCxnSpPr>
        <p:spPr bwMode="auto">
          <a:xfrm flipH="1">
            <a:off x="3454444" y="2057400"/>
            <a:ext cx="126956" cy="3217984"/>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cxnSp>
        <p:nvCxnSpPr>
          <p:cNvPr id="20" name="Straight Arrow Connector 19"/>
          <p:cNvCxnSpPr/>
          <p:nvPr/>
        </p:nvCxnSpPr>
        <p:spPr bwMode="auto">
          <a:xfrm rot="5400000">
            <a:off x="692821" y="2382105"/>
            <a:ext cx="2883042" cy="2843233"/>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cxnSp>
        <p:nvCxnSpPr>
          <p:cNvPr id="22" name="Straight Arrow Connector 21"/>
          <p:cNvCxnSpPr/>
          <p:nvPr/>
        </p:nvCxnSpPr>
        <p:spPr bwMode="auto">
          <a:xfrm flipH="1">
            <a:off x="2420816" y="2667000"/>
            <a:ext cx="1008184" cy="1658816"/>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cxnSp>
        <p:nvCxnSpPr>
          <p:cNvPr id="24" name="Straight Arrow Connector 23"/>
          <p:cNvCxnSpPr/>
          <p:nvPr/>
        </p:nvCxnSpPr>
        <p:spPr bwMode="auto">
          <a:xfrm>
            <a:off x="3581400" y="2971800"/>
            <a:ext cx="856167" cy="2303585"/>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cxnSp>
        <p:nvCxnSpPr>
          <p:cNvPr id="26" name="Straight Arrow Connector 25"/>
          <p:cNvCxnSpPr/>
          <p:nvPr/>
        </p:nvCxnSpPr>
        <p:spPr bwMode="auto">
          <a:xfrm flipH="1">
            <a:off x="2420815" y="3276602"/>
            <a:ext cx="1160585" cy="2631828"/>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cxnSp>
        <p:nvCxnSpPr>
          <p:cNvPr id="28" name="Straight Arrow Connector 27"/>
          <p:cNvCxnSpPr/>
          <p:nvPr/>
        </p:nvCxnSpPr>
        <p:spPr bwMode="auto">
          <a:xfrm flipH="1">
            <a:off x="2420815" y="3581402"/>
            <a:ext cx="1160585" cy="2327028"/>
          </a:xfrm>
          <a:prstGeom prst="straightConnector1">
            <a:avLst/>
          </a:prstGeom>
          <a:solidFill>
            <a:schemeClr val="accent1"/>
          </a:solidFill>
          <a:ln w="38100" cap="flat" cmpd="sng" algn="ctr">
            <a:solidFill>
              <a:schemeClr val="accent1"/>
            </a:solidFill>
            <a:prstDash val="sysDash"/>
            <a:round/>
            <a:headEnd type="none" w="med" len="med"/>
            <a:tailEnd type="arrow"/>
          </a:ln>
          <a:effectLst/>
        </p:spPr>
      </p:cxnSp>
    </p:spTree>
    <p:extLst>
      <p:ext uri="{BB962C8B-B14F-4D97-AF65-F5344CB8AC3E}">
        <p14:creationId xmlns:p14="http://schemas.microsoft.com/office/powerpoint/2010/main" val="24079159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8"/>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20"/>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16">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16">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xit" presetSubtype="0" fill="hold" nodeType="withEffect">
                                  <p:stCondLst>
                                    <p:cond delay="0"/>
                                  </p:stCondLst>
                                  <p:childTnLst>
                                    <p:set>
                                      <p:cBhvr>
                                        <p:cTn id="50" dur="1" fill="hold">
                                          <p:stCondLst>
                                            <p:cond delay="0"/>
                                          </p:stCondLst>
                                        </p:cTn>
                                        <p:tgtEl>
                                          <p:spTgt spid="28"/>
                                        </p:tgtEl>
                                        <p:attrNameLst>
                                          <p:attrName>style.visibility</p:attrName>
                                        </p:attrNameLst>
                                      </p:cBhvr>
                                      <p:to>
                                        <p:strVal val="hidden"/>
                                      </p:to>
                                    </p:set>
                                  </p:childTnLst>
                                </p:cTn>
                              </p:par>
                              <p:par>
                                <p:cTn id="51" presetID="3" presetClass="emph" presetSubtype="2" fill="hold" nodeType="withEffect">
                                  <p:stCondLst>
                                    <p:cond delay="0"/>
                                  </p:stCondLst>
                                  <p:childTnLst>
                                    <p:animClr clrSpc="rgb" dir="cw">
                                      <p:cBhvr override="childStyle">
                                        <p:cTn id="52" dur="500" fill="hold"/>
                                        <p:tgtEl>
                                          <p:spTgt spid="16">
                                            <p:txEl>
                                              <p:pRg st="7" end="7"/>
                                            </p:txEl>
                                          </p:spTgt>
                                        </p:tgtEl>
                                        <p:attrNameLst>
                                          <p:attrName>style.color</p:attrName>
                                        </p:attrNameLst>
                                      </p:cBhvr>
                                      <p:to>
                                        <a:srgbClr val="82010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L and Psych.key.pdf"/>
          <p:cNvPicPr>
            <a:picLocks noGrp="1" noChangeAspect="1"/>
          </p:cNvPicPr>
          <p:nvPr>
            <p:ph idx="1"/>
          </p:nvPr>
        </p:nvPicPr>
        <p:blipFill>
          <a:blip r:embed="rId2">
            <a:extLst>
              <a:ext uri="{28A0092B-C50C-407E-A947-70E740481C1C}">
                <a14:useLocalDpi xmlns:a14="http://schemas.microsoft.com/office/drawing/2010/main" val="0"/>
              </a:ext>
            </a:extLst>
          </a:blip>
          <a:srcRect t="14414" b="14414"/>
          <a:stretch>
            <a:fillRect/>
          </a:stretch>
        </p:blipFill>
        <p:spPr>
          <a:xfrm>
            <a:off x="-471152" y="293408"/>
            <a:ext cx="10605752" cy="5832755"/>
          </a:xfrm>
        </p:spPr>
      </p:pic>
    </p:spTree>
    <p:extLst>
      <p:ext uri="{BB962C8B-B14F-4D97-AF65-F5344CB8AC3E}">
        <p14:creationId xmlns:p14="http://schemas.microsoft.com/office/powerpoint/2010/main" val="21021772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Reinforcement Learning (RL)</a:t>
            </a:r>
            <a:endParaRPr lang="en-US" dirty="0"/>
          </a:p>
        </p:txBody>
      </p:sp>
      <p:sp>
        <p:nvSpPr>
          <p:cNvPr id="4" name="Rectangle 3"/>
          <p:cNvSpPr txBox="1">
            <a:spLocks noChangeArrowheads="1"/>
          </p:cNvSpPr>
          <p:nvPr/>
        </p:nvSpPr>
        <p:spPr>
          <a:xfrm>
            <a:off x="228600" y="990600"/>
            <a:ext cx="8534400" cy="34290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smtClean="0">
                <a:ln>
                  <a:noFill/>
                </a:ln>
                <a:effectLst/>
                <a:uLnTx/>
                <a:uFillTx/>
                <a:latin typeface="+mn-lt"/>
                <a:ea typeface="+mn-ea"/>
                <a:cs typeface="Times New Roman" pitchFamily="18" charset="0"/>
              </a:rPr>
              <a:t>Basis in </a:t>
            </a:r>
            <a:r>
              <a:rPr kumimoji="0" lang="en-US" sz="2800" b="0" i="0" u="none" strike="noStrike" kern="0" cap="none" spc="0" normalizeH="0" baseline="0" noProof="0" dirty="0" smtClean="0">
                <a:ln>
                  <a:noFill/>
                </a:ln>
                <a:solidFill>
                  <a:srgbClr val="FF0000"/>
                </a:solidFill>
                <a:effectLst/>
                <a:uLnTx/>
                <a:uFillTx/>
                <a:latin typeface="+mn-lt"/>
                <a:ea typeface="+mn-ea"/>
                <a:cs typeface="Times New Roman" pitchFamily="18" charset="0"/>
              </a:rPr>
              <a:t>psychology</a:t>
            </a:r>
            <a:r>
              <a:rPr kumimoji="0" lang="en-US" sz="2800" b="0" i="0" u="none" strike="noStrike" kern="0" cap="none" spc="0" normalizeH="0" baseline="0" noProof="0" dirty="0" smtClean="0">
                <a:ln>
                  <a:noFill/>
                </a:ln>
                <a:effectLst/>
                <a:uLnTx/>
                <a:uFillTx/>
                <a:latin typeface="+mn-lt"/>
                <a:ea typeface="+mn-ea"/>
                <a:cs typeface="Times New Roman" pitchFamily="18" charset="0"/>
              </a:rPr>
              <a:t> (dopamine)</a:t>
            </a:r>
          </a:p>
          <a:p>
            <a:pPr marL="342900" indent="-342900" algn="l">
              <a:lnSpc>
                <a:spcPct val="90000"/>
              </a:lnSpc>
              <a:spcBef>
                <a:spcPct val="20000"/>
              </a:spcBef>
              <a:buFont typeface="Arial" pitchFamily="34" charset="0"/>
              <a:buChar char="•"/>
            </a:pPr>
            <a:r>
              <a:rPr kumimoji="0" lang="en-US" sz="2800" b="0" i="0" u="none" strike="noStrike" kern="0" cap="none" spc="0" normalizeH="0" baseline="0" noProof="0" dirty="0" smtClean="0">
                <a:ln>
                  <a:noFill/>
                </a:ln>
                <a:effectLst/>
                <a:uLnTx/>
                <a:uFillTx/>
                <a:latin typeface="+mn-lt"/>
                <a:ea typeface="+mn-ea"/>
                <a:cs typeface="Times New Roman" pitchFamily="18" charset="0"/>
              </a:rPr>
              <a:t>Very</a:t>
            </a:r>
            <a:r>
              <a:rPr kumimoji="0" lang="en-US" sz="2800" b="0" i="0" u="none" strike="noStrike" kern="0" cap="none" spc="0" normalizeH="0" noProof="0" dirty="0" smtClean="0">
                <a:ln>
                  <a:noFill/>
                </a:ln>
                <a:effectLst/>
                <a:uLnTx/>
                <a:uFillTx/>
                <a:latin typeface="+mn-lt"/>
                <a:ea typeface="+mn-ea"/>
                <a:cs typeface="Times New Roman" pitchFamily="18" charset="0"/>
              </a:rPr>
              <a:t> </a:t>
            </a:r>
            <a:r>
              <a:rPr kumimoji="0" lang="en-US" sz="2800" b="0" i="0" u="none" strike="noStrike" kern="0" cap="none" spc="0" normalizeH="0" noProof="0" dirty="0" smtClean="0">
                <a:ln>
                  <a:noFill/>
                </a:ln>
                <a:solidFill>
                  <a:srgbClr val="FF0000"/>
                </a:solidFill>
                <a:effectLst/>
                <a:uLnTx/>
                <a:uFillTx/>
                <a:latin typeface="+mn-lt"/>
                <a:ea typeface="+mn-ea"/>
                <a:cs typeface="Times New Roman" pitchFamily="18" charset="0"/>
              </a:rPr>
              <a:t>limited feedback</a:t>
            </a:r>
          </a:p>
          <a:p>
            <a:pPr marL="342900" indent="-342900" algn="l">
              <a:lnSpc>
                <a:spcPct val="90000"/>
              </a:lnSpc>
              <a:spcBef>
                <a:spcPct val="20000"/>
              </a:spcBef>
              <a:buFont typeface="Arial" pitchFamily="34" charset="0"/>
              <a:buChar char="•"/>
            </a:pPr>
            <a:r>
              <a:rPr lang="en-US" sz="2800" kern="0" baseline="0" dirty="0" smtClean="0">
                <a:solidFill>
                  <a:srgbClr val="FF0000"/>
                </a:solidFill>
                <a:latin typeface="+mn-lt"/>
                <a:cs typeface="Times New Roman" pitchFamily="18" charset="0"/>
              </a:rPr>
              <a:t>Delayed</a:t>
            </a:r>
            <a:r>
              <a:rPr lang="en-US" sz="2800" kern="0" dirty="0" smtClean="0">
                <a:latin typeface="+mn-lt"/>
                <a:cs typeface="Times New Roman" pitchFamily="18" charset="0"/>
              </a:rPr>
              <a:t> Reward</a:t>
            </a:r>
          </a:p>
          <a:p>
            <a:pPr marL="342900" indent="-342900" algn="l">
              <a:lnSpc>
                <a:spcPct val="90000"/>
              </a:lnSpc>
              <a:spcBef>
                <a:spcPct val="20000"/>
              </a:spcBef>
              <a:buFont typeface="Arial" pitchFamily="34" charset="0"/>
              <a:buChar char="•"/>
            </a:pPr>
            <a:r>
              <a:rPr kumimoji="0" lang="en-US" sz="2800" b="0" i="0" u="none" strike="noStrike" kern="0" cap="none" spc="0" normalizeH="0" baseline="0" noProof="0" dirty="0" smtClean="0">
                <a:ln>
                  <a:noFill/>
                </a:ln>
                <a:effectLst/>
                <a:uLnTx/>
                <a:uFillTx/>
                <a:latin typeface="+mn-lt"/>
                <a:ea typeface="+mn-ea"/>
                <a:cs typeface="Times New Roman" pitchFamily="18" charset="0"/>
              </a:rPr>
              <a:t>Very</a:t>
            </a:r>
            <a:r>
              <a:rPr kumimoji="0" lang="en-US" sz="2800" b="0" i="0" u="none" strike="noStrike" kern="0" cap="none" spc="0" normalizeH="0" noProof="0" dirty="0" smtClean="0">
                <a:ln>
                  <a:noFill/>
                </a:ln>
                <a:effectLst/>
                <a:uLnTx/>
                <a:uFillTx/>
                <a:latin typeface="+mn-lt"/>
                <a:ea typeface="+mn-ea"/>
                <a:cs typeface="Times New Roman" pitchFamily="18" charset="0"/>
              </a:rPr>
              <a:t> flexible</a:t>
            </a:r>
          </a:p>
          <a:p>
            <a:pPr marL="800100" lvl="1" indent="-342900" algn="l">
              <a:lnSpc>
                <a:spcPct val="90000"/>
              </a:lnSpc>
              <a:spcBef>
                <a:spcPct val="20000"/>
              </a:spcBef>
              <a:buFont typeface="Arial" pitchFamily="34" charset="0"/>
              <a:buChar char="•"/>
            </a:pPr>
            <a:r>
              <a:rPr lang="en-US" sz="2400" kern="0" baseline="0" dirty="0" smtClean="0">
                <a:latin typeface="+mn-lt"/>
                <a:cs typeface="Times New Roman" pitchFamily="18" charset="0"/>
              </a:rPr>
              <a:t>Possibly</a:t>
            </a:r>
            <a:r>
              <a:rPr lang="en-US" sz="2400" kern="0" dirty="0" smtClean="0">
                <a:latin typeface="+mn-lt"/>
                <a:cs typeface="Times New Roman" pitchFamily="18" charset="0"/>
              </a:rPr>
              <a:t> very </a:t>
            </a:r>
            <a:r>
              <a:rPr lang="en-US" sz="2400" kern="0" dirty="0" smtClean="0">
                <a:solidFill>
                  <a:srgbClr val="FF0000"/>
                </a:solidFill>
                <a:latin typeface="+mn-lt"/>
                <a:cs typeface="Times New Roman" pitchFamily="18" charset="0"/>
              </a:rPr>
              <a:t>slow</a:t>
            </a:r>
            <a:r>
              <a:rPr lang="en-US" sz="2400" kern="0" dirty="0" smtClean="0">
                <a:latin typeface="+mn-lt"/>
                <a:cs typeface="Times New Roman" pitchFamily="18" charset="0"/>
              </a:rPr>
              <a:t> / high sample complexity</a:t>
            </a:r>
          </a:p>
          <a:p>
            <a:pPr marL="342900" indent="-342900" algn="l">
              <a:lnSpc>
                <a:spcPct val="90000"/>
              </a:lnSpc>
              <a:spcBef>
                <a:spcPct val="20000"/>
              </a:spcBef>
              <a:buFont typeface="Arial" pitchFamily="34" charset="0"/>
              <a:buChar char="•"/>
            </a:pPr>
            <a:r>
              <a:rPr lang="en-US" sz="2800" kern="0" dirty="0" smtClean="0">
                <a:solidFill>
                  <a:srgbClr val="FF0000"/>
                </a:solidFill>
                <a:latin typeface="+mn-lt"/>
                <a:cs typeface="Times New Roman" pitchFamily="18" charset="0"/>
              </a:rPr>
              <a:t>Agent</a:t>
            </a:r>
            <a:r>
              <a:rPr lang="en-US" sz="2800" kern="0" dirty="0" smtClean="0">
                <a:latin typeface="+mn-lt"/>
                <a:cs typeface="Times New Roman" pitchFamily="18" charset="0"/>
              </a:rPr>
              <a:t>-centric</a:t>
            </a:r>
            <a:r>
              <a:rPr kumimoji="0" lang="en-US" sz="2800" b="0" i="0" u="none" strike="noStrike" kern="0" cap="none" spc="0" normalizeH="0" baseline="0" noProof="0" dirty="0" smtClean="0">
                <a:ln>
                  <a:noFill/>
                </a:ln>
                <a:effectLst/>
                <a:uLnTx/>
                <a:uFillTx/>
                <a:latin typeface="+mn-lt"/>
                <a:ea typeface="+mn-ea"/>
                <a:cs typeface="Times New Roman" pitchFamily="18" charset="0"/>
              </a:rPr>
              <a:t>	</a:t>
            </a:r>
            <a:r>
              <a:rPr kumimoji="0" lang="en-US" sz="2800" b="0" i="0" u="none" strike="noStrike" kern="0" cap="none" spc="0" normalizeH="0" baseline="0" noProof="0" dirty="0" smtClean="0">
                <a:ln>
                  <a:noFill/>
                </a:ln>
                <a:solidFill>
                  <a:schemeClr val="tx1"/>
                </a:solidFill>
                <a:effectLst/>
                <a:uLnTx/>
                <a:uFillTx/>
                <a:latin typeface="+mn-lt"/>
                <a:ea typeface="+mn-ea"/>
                <a:cs typeface="Times New Roman" pitchFamily="18" charset="0"/>
              </a:rPr>
              <a:t>	</a:t>
            </a:r>
            <a:endParaRPr kumimoji="0" lang="en-US" sz="2800" b="0" i="0" u="none" strike="noStrike" kern="0" cap="none" spc="0" normalizeH="0" baseline="0" noProof="0" dirty="0">
              <a:ln>
                <a:noFill/>
              </a:ln>
              <a:solidFill>
                <a:schemeClr val="tx1"/>
              </a:solidFill>
              <a:effectLst/>
              <a:uLnTx/>
              <a:uFillTx/>
              <a:latin typeface="+mn-lt"/>
              <a:ea typeface="+mn-ea"/>
              <a:cs typeface="Times New Roman" pitchFamily="18" charset="0"/>
            </a:endParaRPr>
          </a:p>
        </p:txBody>
      </p:sp>
      <p:pic>
        <p:nvPicPr>
          <p:cNvPr id="31" name="Picture 1" descr="C:\Documents and Settings\Matthew Taylor\Desktop\800px-Backgammon_lg.jpg"/>
          <p:cNvPicPr>
            <a:picLocks noChangeAspect="1" noChangeArrowheads="1"/>
          </p:cNvPicPr>
          <p:nvPr/>
        </p:nvPicPr>
        <p:blipFill>
          <a:blip r:embed="rId3" cstate="print"/>
          <a:srcRect/>
          <a:stretch>
            <a:fillRect/>
          </a:stretch>
        </p:blipFill>
        <p:spPr bwMode="auto">
          <a:xfrm>
            <a:off x="609600" y="4495800"/>
            <a:ext cx="3659887" cy="2438400"/>
          </a:xfrm>
          <a:prstGeom prst="rect">
            <a:avLst/>
          </a:prstGeom>
          <a:noFill/>
        </p:spPr>
      </p:pic>
      <p:sp>
        <p:nvSpPr>
          <p:cNvPr id="32" name="Rectangle 31"/>
          <p:cNvSpPr/>
          <p:nvPr/>
        </p:nvSpPr>
        <p:spPr>
          <a:xfrm>
            <a:off x="1295400" y="3733800"/>
            <a:ext cx="7467600" cy="830997"/>
          </a:xfrm>
          <a:prstGeom prst="rect">
            <a:avLst/>
          </a:prstGeom>
        </p:spPr>
        <p:txBody>
          <a:bodyPr wrap="square">
            <a:spAutoFit/>
          </a:bodyPr>
          <a:lstStyle/>
          <a:p>
            <a:pPr algn="l"/>
            <a:r>
              <a:rPr lang="en-US" sz="2400" dirty="0" smtClean="0">
                <a:solidFill>
                  <a:srgbClr val="3366FF"/>
                </a:solidFill>
              </a:rPr>
              <a:t>TD-Gammon</a:t>
            </a:r>
            <a:r>
              <a:rPr lang="en-US" sz="2400" dirty="0" smtClean="0"/>
              <a:t>  			</a:t>
            </a:r>
            <a:r>
              <a:rPr lang="en-US" sz="2400" dirty="0"/>
              <a:t> </a:t>
            </a:r>
            <a:r>
              <a:rPr lang="en-US" sz="2400" dirty="0" smtClean="0"/>
              <a:t>		</a:t>
            </a:r>
            <a:r>
              <a:rPr lang="en-US" sz="2400" dirty="0" err="1" smtClean="0"/>
              <a:t>Aibo</a:t>
            </a:r>
            <a:r>
              <a:rPr lang="en-US" sz="2400" dirty="0" smtClean="0"/>
              <a:t> </a:t>
            </a:r>
            <a:r>
              <a:rPr lang="en-US" sz="2400" dirty="0" smtClean="0"/>
              <a:t>Learned Gait:</a:t>
            </a:r>
          </a:p>
          <a:p>
            <a:pPr algn="l"/>
            <a:r>
              <a:rPr lang="en-US" sz="2400" dirty="0" err="1" smtClean="0"/>
              <a:t>Tesauro</a:t>
            </a:r>
            <a:r>
              <a:rPr lang="en-US" sz="2400" dirty="0" smtClean="0"/>
              <a:t>, 1995			 </a:t>
            </a:r>
            <a:r>
              <a:rPr lang="en-US" sz="2400" dirty="0" smtClean="0"/>
              <a:t>		Kohl </a:t>
            </a:r>
            <a:r>
              <a:rPr lang="en-US" sz="2400" dirty="0" smtClean="0"/>
              <a:t>&amp; Stone, 2004</a:t>
            </a:r>
          </a:p>
        </p:txBody>
      </p:sp>
      <p:sp>
        <p:nvSpPr>
          <p:cNvPr id="3" name="Rectangle 2"/>
          <p:cNvSpPr/>
          <p:nvPr/>
        </p:nvSpPr>
        <p:spPr>
          <a:xfrm>
            <a:off x="4953000" y="3733800"/>
            <a:ext cx="2667000" cy="838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777925" y="5032913"/>
            <a:ext cx="4063561" cy="646331"/>
          </a:xfrm>
          <a:prstGeom prst="rect">
            <a:avLst/>
          </a:prstGeom>
        </p:spPr>
        <p:txBody>
          <a:bodyPr wrap="square">
            <a:spAutoFit/>
          </a:bodyPr>
          <a:lstStyle/>
          <a:p>
            <a:r>
              <a:rPr lang="en-US" dirty="0" smtClean="0"/>
              <a:t>Aside: Self play with same algorithm or different ones? (Josh / Anthony)</a:t>
            </a:r>
            <a:endParaRPr lang="en-US" dirty="0"/>
          </a:p>
        </p:txBody>
      </p:sp>
    </p:spTree>
    <p:extLst>
      <p:ext uri="{BB962C8B-B14F-4D97-AF65-F5344CB8AC3E}">
        <p14:creationId xmlns:p14="http://schemas.microsoft.com/office/powerpoint/2010/main" val="3381508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Reinforcement Learning (RL)</a:t>
            </a:r>
            <a:endParaRPr lang="en-US" dirty="0"/>
          </a:p>
        </p:txBody>
      </p:sp>
      <p:sp>
        <p:nvSpPr>
          <p:cNvPr id="4" name="Rectangle 3"/>
          <p:cNvSpPr txBox="1">
            <a:spLocks noChangeArrowheads="1"/>
          </p:cNvSpPr>
          <p:nvPr/>
        </p:nvSpPr>
        <p:spPr>
          <a:xfrm>
            <a:off x="228600" y="990600"/>
            <a:ext cx="8534400" cy="34290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smtClean="0">
                <a:ln>
                  <a:noFill/>
                </a:ln>
                <a:effectLst/>
                <a:uLnTx/>
                <a:uFillTx/>
                <a:latin typeface="+mn-lt"/>
                <a:ea typeface="+mn-ea"/>
                <a:cs typeface="Times New Roman" pitchFamily="18" charset="0"/>
              </a:rPr>
              <a:t>Basis in </a:t>
            </a:r>
            <a:r>
              <a:rPr kumimoji="0" lang="en-US" sz="2800" b="0" i="0" u="none" strike="noStrike" kern="0" cap="none" spc="0" normalizeH="0" baseline="0" noProof="0" dirty="0" smtClean="0">
                <a:ln>
                  <a:noFill/>
                </a:ln>
                <a:solidFill>
                  <a:srgbClr val="FF0000"/>
                </a:solidFill>
                <a:effectLst/>
                <a:uLnTx/>
                <a:uFillTx/>
                <a:latin typeface="+mn-lt"/>
                <a:ea typeface="+mn-ea"/>
                <a:cs typeface="Times New Roman" pitchFamily="18" charset="0"/>
              </a:rPr>
              <a:t>psychology</a:t>
            </a:r>
            <a:r>
              <a:rPr kumimoji="0" lang="en-US" sz="2800" b="0" i="0" u="none" strike="noStrike" kern="0" cap="none" spc="0" normalizeH="0" baseline="0" noProof="0" dirty="0" smtClean="0">
                <a:ln>
                  <a:noFill/>
                </a:ln>
                <a:effectLst/>
                <a:uLnTx/>
                <a:uFillTx/>
                <a:latin typeface="+mn-lt"/>
                <a:ea typeface="+mn-ea"/>
                <a:cs typeface="Times New Roman" pitchFamily="18" charset="0"/>
              </a:rPr>
              <a:t> (dopamine)</a:t>
            </a:r>
          </a:p>
          <a:p>
            <a:pPr marL="342900" indent="-342900" algn="l">
              <a:lnSpc>
                <a:spcPct val="90000"/>
              </a:lnSpc>
              <a:spcBef>
                <a:spcPct val="20000"/>
              </a:spcBef>
              <a:buFont typeface="Arial" pitchFamily="34" charset="0"/>
              <a:buChar char="•"/>
            </a:pPr>
            <a:r>
              <a:rPr kumimoji="0" lang="en-US" sz="2800" b="0" i="0" u="none" strike="noStrike" kern="0" cap="none" spc="0" normalizeH="0" baseline="0" noProof="0" dirty="0" smtClean="0">
                <a:ln>
                  <a:noFill/>
                </a:ln>
                <a:effectLst/>
                <a:uLnTx/>
                <a:uFillTx/>
                <a:latin typeface="+mn-lt"/>
                <a:ea typeface="+mn-ea"/>
                <a:cs typeface="Times New Roman" pitchFamily="18" charset="0"/>
              </a:rPr>
              <a:t>Very</a:t>
            </a:r>
            <a:r>
              <a:rPr kumimoji="0" lang="en-US" sz="2800" b="0" i="0" u="none" strike="noStrike" kern="0" cap="none" spc="0" normalizeH="0" noProof="0" dirty="0" smtClean="0">
                <a:ln>
                  <a:noFill/>
                </a:ln>
                <a:effectLst/>
                <a:uLnTx/>
                <a:uFillTx/>
                <a:latin typeface="+mn-lt"/>
                <a:ea typeface="+mn-ea"/>
                <a:cs typeface="Times New Roman" pitchFamily="18" charset="0"/>
              </a:rPr>
              <a:t> </a:t>
            </a:r>
            <a:r>
              <a:rPr kumimoji="0" lang="en-US" sz="2800" b="0" i="0" u="none" strike="noStrike" kern="0" cap="none" spc="0" normalizeH="0" noProof="0" dirty="0" smtClean="0">
                <a:ln>
                  <a:noFill/>
                </a:ln>
                <a:solidFill>
                  <a:srgbClr val="FF0000"/>
                </a:solidFill>
                <a:effectLst/>
                <a:uLnTx/>
                <a:uFillTx/>
                <a:latin typeface="+mn-lt"/>
                <a:ea typeface="+mn-ea"/>
                <a:cs typeface="Times New Roman" pitchFamily="18" charset="0"/>
              </a:rPr>
              <a:t>limited feedback</a:t>
            </a:r>
          </a:p>
          <a:p>
            <a:pPr marL="342900" indent="-342900" algn="l">
              <a:lnSpc>
                <a:spcPct val="90000"/>
              </a:lnSpc>
              <a:spcBef>
                <a:spcPct val="20000"/>
              </a:spcBef>
              <a:buFont typeface="Arial" pitchFamily="34" charset="0"/>
              <a:buChar char="•"/>
            </a:pPr>
            <a:r>
              <a:rPr lang="en-US" sz="2800" kern="0" baseline="0" dirty="0" smtClean="0">
                <a:solidFill>
                  <a:srgbClr val="FF0000"/>
                </a:solidFill>
                <a:latin typeface="+mn-lt"/>
                <a:cs typeface="Times New Roman" pitchFamily="18" charset="0"/>
              </a:rPr>
              <a:t>Delayed</a:t>
            </a:r>
            <a:r>
              <a:rPr lang="en-US" sz="2800" kern="0" dirty="0" smtClean="0">
                <a:latin typeface="+mn-lt"/>
                <a:cs typeface="Times New Roman" pitchFamily="18" charset="0"/>
              </a:rPr>
              <a:t> Reward</a:t>
            </a:r>
          </a:p>
          <a:p>
            <a:pPr marL="342900" indent="-342900" algn="l">
              <a:lnSpc>
                <a:spcPct val="90000"/>
              </a:lnSpc>
              <a:spcBef>
                <a:spcPct val="20000"/>
              </a:spcBef>
              <a:buFont typeface="Arial" pitchFamily="34" charset="0"/>
              <a:buChar char="•"/>
            </a:pPr>
            <a:r>
              <a:rPr kumimoji="0" lang="en-US" sz="2800" b="0" i="0" u="none" strike="noStrike" kern="0" cap="none" spc="0" normalizeH="0" baseline="0" noProof="0" dirty="0" smtClean="0">
                <a:ln>
                  <a:noFill/>
                </a:ln>
                <a:effectLst/>
                <a:uLnTx/>
                <a:uFillTx/>
                <a:latin typeface="+mn-lt"/>
                <a:ea typeface="+mn-ea"/>
                <a:cs typeface="Times New Roman" pitchFamily="18" charset="0"/>
              </a:rPr>
              <a:t>Very</a:t>
            </a:r>
            <a:r>
              <a:rPr kumimoji="0" lang="en-US" sz="2800" b="0" i="0" u="none" strike="noStrike" kern="0" cap="none" spc="0" normalizeH="0" noProof="0" dirty="0" smtClean="0">
                <a:ln>
                  <a:noFill/>
                </a:ln>
                <a:effectLst/>
                <a:uLnTx/>
                <a:uFillTx/>
                <a:latin typeface="+mn-lt"/>
                <a:ea typeface="+mn-ea"/>
                <a:cs typeface="Times New Roman" pitchFamily="18" charset="0"/>
              </a:rPr>
              <a:t> flexible</a:t>
            </a:r>
          </a:p>
          <a:p>
            <a:pPr marL="800100" lvl="1" indent="-342900" algn="l">
              <a:lnSpc>
                <a:spcPct val="90000"/>
              </a:lnSpc>
              <a:spcBef>
                <a:spcPct val="20000"/>
              </a:spcBef>
              <a:buFont typeface="Arial" pitchFamily="34" charset="0"/>
              <a:buChar char="•"/>
            </a:pPr>
            <a:r>
              <a:rPr lang="en-US" sz="2400" kern="0" baseline="0" dirty="0" smtClean="0">
                <a:latin typeface="+mn-lt"/>
                <a:cs typeface="Times New Roman" pitchFamily="18" charset="0"/>
              </a:rPr>
              <a:t>Possibly</a:t>
            </a:r>
            <a:r>
              <a:rPr lang="en-US" sz="2400" kern="0" dirty="0" smtClean="0">
                <a:latin typeface="+mn-lt"/>
                <a:cs typeface="Times New Roman" pitchFamily="18" charset="0"/>
              </a:rPr>
              <a:t> very </a:t>
            </a:r>
            <a:r>
              <a:rPr lang="en-US" sz="2400" kern="0" dirty="0" smtClean="0">
                <a:solidFill>
                  <a:srgbClr val="FF0000"/>
                </a:solidFill>
                <a:latin typeface="+mn-lt"/>
                <a:cs typeface="Times New Roman" pitchFamily="18" charset="0"/>
              </a:rPr>
              <a:t>slow</a:t>
            </a:r>
            <a:r>
              <a:rPr lang="en-US" sz="2400" kern="0" dirty="0" smtClean="0">
                <a:latin typeface="+mn-lt"/>
                <a:cs typeface="Times New Roman" pitchFamily="18" charset="0"/>
              </a:rPr>
              <a:t> / high sample complexity</a:t>
            </a:r>
          </a:p>
          <a:p>
            <a:pPr marL="342900" indent="-342900" algn="l">
              <a:lnSpc>
                <a:spcPct val="90000"/>
              </a:lnSpc>
              <a:spcBef>
                <a:spcPct val="20000"/>
              </a:spcBef>
              <a:buFont typeface="Arial" pitchFamily="34" charset="0"/>
              <a:buChar char="•"/>
            </a:pPr>
            <a:r>
              <a:rPr lang="en-US" sz="2800" kern="0" dirty="0" smtClean="0">
                <a:solidFill>
                  <a:srgbClr val="FF0000"/>
                </a:solidFill>
                <a:latin typeface="+mn-lt"/>
                <a:cs typeface="Times New Roman" pitchFamily="18" charset="0"/>
              </a:rPr>
              <a:t>Agent</a:t>
            </a:r>
            <a:r>
              <a:rPr lang="en-US" sz="2800" kern="0" dirty="0" smtClean="0">
                <a:latin typeface="+mn-lt"/>
                <a:cs typeface="Times New Roman" pitchFamily="18" charset="0"/>
              </a:rPr>
              <a:t>-centric</a:t>
            </a:r>
            <a:r>
              <a:rPr kumimoji="0" lang="en-US" sz="2800" b="0" i="0" u="none" strike="noStrike" kern="0" cap="none" spc="0" normalizeH="0" baseline="0" noProof="0" dirty="0" smtClean="0">
                <a:ln>
                  <a:noFill/>
                </a:ln>
                <a:effectLst/>
                <a:uLnTx/>
                <a:uFillTx/>
                <a:latin typeface="+mn-lt"/>
                <a:ea typeface="+mn-ea"/>
                <a:cs typeface="Times New Roman" pitchFamily="18" charset="0"/>
              </a:rPr>
              <a:t>	</a:t>
            </a:r>
            <a:r>
              <a:rPr kumimoji="0" lang="en-US" sz="2800" b="0" i="0" u="none" strike="noStrike" kern="0" cap="none" spc="0" normalizeH="0" baseline="0" noProof="0" dirty="0" smtClean="0">
                <a:ln>
                  <a:noFill/>
                </a:ln>
                <a:solidFill>
                  <a:schemeClr val="tx1"/>
                </a:solidFill>
                <a:effectLst/>
                <a:uLnTx/>
                <a:uFillTx/>
                <a:latin typeface="+mn-lt"/>
                <a:ea typeface="+mn-ea"/>
                <a:cs typeface="Times New Roman" pitchFamily="18" charset="0"/>
              </a:rPr>
              <a:t>	</a:t>
            </a:r>
            <a:endParaRPr kumimoji="0" lang="en-US" sz="2800" b="0" i="0" u="none" strike="noStrike" kern="0" cap="none" spc="0" normalizeH="0" baseline="0" noProof="0" dirty="0">
              <a:ln>
                <a:noFill/>
              </a:ln>
              <a:solidFill>
                <a:schemeClr val="tx1"/>
              </a:solidFill>
              <a:effectLst/>
              <a:uLnTx/>
              <a:uFillTx/>
              <a:latin typeface="+mn-lt"/>
              <a:ea typeface="+mn-ea"/>
              <a:cs typeface="Times New Roman" pitchFamily="18" charset="0"/>
            </a:endParaRPr>
          </a:p>
        </p:txBody>
      </p:sp>
      <p:pic>
        <p:nvPicPr>
          <p:cNvPr id="31" name="Picture 1" descr="C:\Documents and Settings\Matthew Taylor\Desktop\800px-Backgammon_lg.jpg"/>
          <p:cNvPicPr>
            <a:picLocks noChangeAspect="1" noChangeArrowheads="1"/>
          </p:cNvPicPr>
          <p:nvPr/>
        </p:nvPicPr>
        <p:blipFill>
          <a:blip r:embed="rId5" cstate="print"/>
          <a:srcRect/>
          <a:stretch>
            <a:fillRect/>
          </a:stretch>
        </p:blipFill>
        <p:spPr bwMode="auto">
          <a:xfrm>
            <a:off x="609600" y="4495800"/>
            <a:ext cx="3659887" cy="2438400"/>
          </a:xfrm>
          <a:prstGeom prst="rect">
            <a:avLst/>
          </a:prstGeom>
          <a:noFill/>
        </p:spPr>
      </p:pic>
      <p:sp>
        <p:nvSpPr>
          <p:cNvPr id="32" name="Rectangle 31"/>
          <p:cNvSpPr/>
          <p:nvPr/>
        </p:nvSpPr>
        <p:spPr>
          <a:xfrm>
            <a:off x="1295400" y="3733800"/>
            <a:ext cx="7467600" cy="830997"/>
          </a:xfrm>
          <a:prstGeom prst="rect">
            <a:avLst/>
          </a:prstGeom>
        </p:spPr>
        <p:txBody>
          <a:bodyPr wrap="square">
            <a:spAutoFit/>
          </a:bodyPr>
          <a:lstStyle/>
          <a:p>
            <a:pPr algn="l"/>
            <a:r>
              <a:rPr lang="en-US" sz="2400" dirty="0" smtClean="0">
                <a:solidFill>
                  <a:srgbClr val="3366FF"/>
                </a:solidFill>
              </a:rPr>
              <a:t>TD-Gammon</a:t>
            </a:r>
            <a:r>
              <a:rPr lang="en-US" sz="2400" dirty="0" smtClean="0"/>
              <a:t>  			</a:t>
            </a:r>
            <a:r>
              <a:rPr lang="en-US" sz="2400" dirty="0"/>
              <a:t> </a:t>
            </a:r>
            <a:r>
              <a:rPr lang="en-US" sz="2400" dirty="0" smtClean="0"/>
              <a:t>		</a:t>
            </a:r>
            <a:r>
              <a:rPr lang="en-US" sz="2400" dirty="0" err="1" smtClean="0">
                <a:solidFill>
                  <a:srgbClr val="3366FF"/>
                </a:solidFill>
              </a:rPr>
              <a:t>Aibo</a:t>
            </a:r>
            <a:r>
              <a:rPr lang="en-US" sz="2400" dirty="0" smtClean="0">
                <a:solidFill>
                  <a:srgbClr val="3366FF"/>
                </a:solidFill>
              </a:rPr>
              <a:t> </a:t>
            </a:r>
            <a:r>
              <a:rPr lang="en-US" sz="2400" dirty="0" smtClean="0">
                <a:solidFill>
                  <a:srgbClr val="3366FF"/>
                </a:solidFill>
              </a:rPr>
              <a:t>Learned Gait</a:t>
            </a:r>
          </a:p>
          <a:p>
            <a:pPr algn="l"/>
            <a:r>
              <a:rPr lang="en-US" sz="2400" dirty="0" err="1" smtClean="0"/>
              <a:t>Tesauro</a:t>
            </a:r>
            <a:r>
              <a:rPr lang="en-US" sz="2400" dirty="0" smtClean="0"/>
              <a:t>, 1995			 </a:t>
            </a:r>
            <a:r>
              <a:rPr lang="en-US" sz="2400" dirty="0" smtClean="0"/>
              <a:t>		Kohl </a:t>
            </a:r>
            <a:r>
              <a:rPr lang="en-US" sz="2400" dirty="0" smtClean="0"/>
              <a:t>&amp; Stone, 2004</a:t>
            </a:r>
          </a:p>
        </p:txBody>
      </p:sp>
      <p:pic>
        <p:nvPicPr>
          <p:cNvPr id="33" name="experiment-overview.mpg">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6" cstate="print"/>
          <a:stretch>
            <a:fillRect/>
          </a:stretch>
        </p:blipFill>
        <p:spPr>
          <a:xfrm>
            <a:off x="5181600" y="4495800"/>
            <a:ext cx="3352800" cy="2286000"/>
          </a:xfrm>
          <a:prstGeom prst="rect">
            <a:avLst/>
          </a:prstGeom>
        </p:spPr>
      </p:pic>
    </p:spTree>
    <p:extLst>
      <p:ext uri="{BB962C8B-B14F-4D97-AF65-F5344CB8AC3E}">
        <p14:creationId xmlns:p14="http://schemas.microsoft.com/office/powerpoint/2010/main" val="3931362836"/>
      </p:ext>
    </p:extLst>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3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3"/>
                                        </p:tgtEl>
                                      </p:cBhvr>
                                    </p:cmd>
                                  </p:childTnLst>
                                </p:cTn>
                              </p:par>
                            </p:childTnLst>
                          </p:cTn>
                        </p:par>
                      </p:childTnLst>
                    </p:cTn>
                  </p:par>
                </p:childTnLst>
              </p:cTn>
              <p:nextCondLst>
                <p:cond evt="onClick" delay="0">
                  <p:tgtEl>
                    <p:spTgt spid="33"/>
                  </p:tgtEl>
                </p:cond>
              </p:nextCondLst>
            </p:seq>
            <p:video>
              <p:cMediaNode>
                <p:cTn id="7" fill="hold" display="0">
                  <p:stCondLst>
                    <p:cond delay="indefinite"/>
                  </p:stCondLst>
                  <p:endCondLst>
                    <p:cond evt="onNext" delay="0">
                      <p:tgtEl>
                        <p:sldTgt/>
                      </p:tgtEl>
                    </p:cond>
                    <p:cond evt="onPrev" delay="0">
                      <p:tgtEl>
                        <p:sldTgt/>
                      </p:tgtEl>
                    </p:cond>
                  </p:endCondLst>
                </p:cTn>
                <p:tgtEl>
                  <p:spTgt spid="33"/>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Tic-Tac-Toe example</a:t>
            </a:r>
            <a:endParaRPr lang="en-US" dirty="0"/>
          </a:p>
        </p:txBody>
      </p:sp>
      <p:sp>
        <p:nvSpPr>
          <p:cNvPr id="4"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err="1" smtClean="0"/>
              <a:t>Minimax</a:t>
            </a:r>
            <a:endParaRPr lang="en-US" dirty="0" smtClean="0"/>
          </a:p>
          <a:p>
            <a:r>
              <a:rPr lang="en-US" dirty="0" smtClean="0"/>
              <a:t>Dynamic programming</a:t>
            </a:r>
          </a:p>
          <a:p>
            <a:r>
              <a:rPr lang="en-US" dirty="0" smtClean="0"/>
              <a:t>Evolutionary approach</a:t>
            </a:r>
          </a:p>
          <a:p>
            <a:pPr lvl="1"/>
            <a:r>
              <a:rPr lang="en-US" dirty="0" smtClean="0"/>
              <a:t>entire policy, what happens </a:t>
            </a:r>
            <a:r>
              <a:rPr lang="en-US" i="1" dirty="0" smtClean="0"/>
              <a:t>during </a:t>
            </a:r>
            <a:r>
              <a:rPr lang="en-US" dirty="0" smtClean="0"/>
              <a:t>game is ignored</a:t>
            </a:r>
          </a:p>
          <a:p>
            <a:endParaRPr lang="en-US" dirty="0" smtClean="0"/>
          </a:p>
          <a:p>
            <a:r>
              <a:rPr lang="en-US" dirty="0" smtClean="0"/>
              <a:t>(Approximate) Value Functions</a:t>
            </a:r>
          </a:p>
          <a:p>
            <a:r>
              <a:rPr lang="en-US" dirty="0" smtClean="0"/>
              <a:t>Exploration/exploitation </a:t>
            </a:r>
          </a:p>
          <a:p>
            <a:pPr lvl="1"/>
            <a:r>
              <a:rPr lang="en-US" dirty="0" smtClean="0"/>
              <a:t>Greed is </a:t>
            </a:r>
            <a:r>
              <a:rPr lang="en-US" i="1" dirty="0" smtClean="0"/>
              <a:t>often </a:t>
            </a:r>
            <a:r>
              <a:rPr lang="en-US" dirty="0" smtClean="0"/>
              <a:t>good</a:t>
            </a:r>
          </a:p>
          <a:p>
            <a:endParaRPr lang="en-US" dirty="0"/>
          </a:p>
        </p:txBody>
      </p:sp>
    </p:spTree>
    <p:extLst>
      <p:ext uri="{BB962C8B-B14F-4D97-AF65-F5344CB8AC3E}">
        <p14:creationId xmlns:p14="http://schemas.microsoft.com/office/powerpoint/2010/main" val="3533763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Tic-Tac-Toe example</a:t>
            </a:r>
            <a:endParaRPr lang="en-US" dirty="0"/>
          </a:p>
        </p:txBody>
      </p:sp>
      <p:pic>
        <p:nvPicPr>
          <p:cNvPr id="3" name="Picture 2"/>
          <p:cNvPicPr>
            <a:picLocks noChangeAspect="1"/>
          </p:cNvPicPr>
          <p:nvPr/>
        </p:nvPicPr>
        <p:blipFill>
          <a:blip r:embed="rId2"/>
          <a:stretch>
            <a:fillRect/>
          </a:stretch>
        </p:blipFill>
        <p:spPr>
          <a:xfrm>
            <a:off x="576757" y="1661229"/>
            <a:ext cx="4307485" cy="3992742"/>
          </a:xfrm>
          <a:prstGeom prst="rect">
            <a:avLst/>
          </a:prstGeom>
        </p:spPr>
      </p:pic>
      <p:pic>
        <p:nvPicPr>
          <p:cNvPr id="5" name="Picture 4"/>
          <p:cNvPicPr>
            <a:picLocks noChangeAspect="1"/>
          </p:cNvPicPr>
          <p:nvPr/>
        </p:nvPicPr>
        <p:blipFill>
          <a:blip r:embed="rId3"/>
          <a:stretch>
            <a:fillRect/>
          </a:stretch>
        </p:blipFill>
        <p:spPr>
          <a:xfrm>
            <a:off x="5110582" y="5958430"/>
            <a:ext cx="3683000" cy="469900"/>
          </a:xfrm>
          <a:prstGeom prst="rect">
            <a:avLst/>
          </a:prstGeom>
        </p:spPr>
      </p:pic>
      <p:sp>
        <p:nvSpPr>
          <p:cNvPr id="6" name="Rectangle 5"/>
          <p:cNvSpPr/>
          <p:nvPr/>
        </p:nvSpPr>
        <p:spPr>
          <a:xfrm>
            <a:off x="6145584" y="1694396"/>
            <a:ext cx="2647997" cy="923330"/>
          </a:xfrm>
          <a:prstGeom prst="rect">
            <a:avLst/>
          </a:prstGeom>
        </p:spPr>
        <p:txBody>
          <a:bodyPr wrap="square">
            <a:spAutoFit/>
          </a:bodyPr>
          <a:lstStyle/>
          <a:p>
            <a:r>
              <a:rPr lang="en-US" dirty="0" smtClean="0"/>
              <a:t>Aside: Non-TD methods for learning value functions? (</a:t>
            </a:r>
            <a:r>
              <a:rPr lang="en-US" dirty="0" err="1" smtClean="0"/>
              <a:t>Bei</a:t>
            </a:r>
            <a:r>
              <a:rPr lang="en-US" dirty="0"/>
              <a:t>)</a:t>
            </a:r>
            <a:endParaRPr lang="en-US" dirty="0" smtClean="0"/>
          </a:p>
        </p:txBody>
      </p:sp>
    </p:spTree>
    <p:extLst>
      <p:ext uri="{BB962C8B-B14F-4D97-AF65-F5344CB8AC3E}">
        <p14:creationId xmlns:p14="http://schemas.microsoft.com/office/powerpoint/2010/main" val="28882125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endParaRPr lang="en-US" dirty="0" smtClean="0"/>
          </a:p>
          <a:p>
            <a:endParaRPr lang="en-US" dirty="0"/>
          </a:p>
          <a:p>
            <a:r>
              <a:rPr lang="en-US" dirty="0" smtClean="0"/>
              <a:t>Symmetries in tic-tac-toe (David)</a:t>
            </a:r>
          </a:p>
          <a:p>
            <a:endParaRPr lang="en-US" dirty="0"/>
          </a:p>
          <a:p>
            <a:r>
              <a:rPr lang="en-US" dirty="0" smtClean="0"/>
              <a:t>Opponent modeling vs. optimal play (Anthony)</a:t>
            </a:r>
          </a:p>
          <a:p>
            <a:endParaRPr lang="en-US" dirty="0"/>
          </a:p>
        </p:txBody>
      </p:sp>
    </p:spTree>
    <p:extLst>
      <p:ext uri="{BB962C8B-B14F-4D97-AF65-F5344CB8AC3E}">
        <p14:creationId xmlns:p14="http://schemas.microsoft.com/office/powerpoint/2010/main" val="41602374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TotalTime>
  <Words>411</Words>
  <Application>Microsoft Macintosh PowerPoint</Application>
  <PresentationFormat>On-screen Show (4:3)</PresentationFormat>
  <Paragraphs>71</Paragraphs>
  <Slides>12</Slides>
  <Notes>3</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Class 2</vt:lpstr>
      <vt:lpstr>PowerPoint Presentation</vt:lpstr>
      <vt:lpstr>Sequential Decision Making: RL</vt:lpstr>
      <vt:lpstr>PowerPoint Presentation</vt:lpstr>
      <vt:lpstr>Reinforcement Learning (RL)</vt:lpstr>
      <vt:lpstr>Reinforcement Learning (RL)</vt:lpstr>
      <vt:lpstr>Tic-Tac-Toe example</vt:lpstr>
      <vt:lpstr>Tic-Tac-Toe example</vt:lpstr>
      <vt:lpstr>PowerPoint Presentation</vt:lpstr>
      <vt:lpstr>PowerPoint Presentation</vt:lpstr>
      <vt:lpstr>PowerPoint Presentation</vt:lpstr>
      <vt:lpstr>PowerPoint Presentation</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Taylor</dc:creator>
  <cp:lastModifiedBy>Matthew Taylor</cp:lastModifiedBy>
  <cp:revision>5</cp:revision>
  <dcterms:created xsi:type="dcterms:W3CDTF">2014-01-16T18:46:37Z</dcterms:created>
  <dcterms:modified xsi:type="dcterms:W3CDTF">2014-01-16T21:58:13Z</dcterms:modified>
</cp:coreProperties>
</file>