
<file path=[Content_Types].xml><?xml version="1.0" encoding="utf-8"?>
<Types xmlns="http://schemas.openxmlformats.org/package/2006/content-types">
  <Default Extension="xml" ContentType="application/xml"/>
  <Default Extension="jpg" ContentType="image/jpeg"/>
  <Default Extension="jpeg" ContentType="image/jpeg"/>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86" r:id="rId4"/>
    <p:sldId id="259" r:id="rId5"/>
    <p:sldId id="285" r:id="rId6"/>
    <p:sldId id="263" r:id="rId7"/>
    <p:sldId id="264" r:id="rId8"/>
    <p:sldId id="265" r:id="rId9"/>
    <p:sldId id="269" r:id="rId10"/>
    <p:sldId id="284" r:id="rId11"/>
    <p:sldId id="266" r:id="rId12"/>
    <p:sldId id="267" r:id="rId13"/>
    <p:sldId id="268" r:id="rId14"/>
    <p:sldId id="275" r:id="rId15"/>
    <p:sldId id="276" r:id="rId16"/>
    <p:sldId id="271" r:id="rId17"/>
    <p:sldId id="272" r:id="rId18"/>
    <p:sldId id="273" r:id="rId19"/>
    <p:sldId id="274" r:id="rId20"/>
    <p:sldId id="277" r:id="rId21"/>
    <p:sldId id="278" r:id="rId22"/>
    <p:sldId id="279" r:id="rId23"/>
    <p:sldId id="283" r:id="rId24"/>
    <p:sldId id="280" r:id="rId25"/>
    <p:sldId id="281"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1" d="100"/>
          <a:sy n="111" d="100"/>
        </p:scale>
        <p:origin x="-103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 Id="rId2"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 Id="rId2" Type="http://schemas.openxmlformats.org/officeDocument/2006/relationships/image" Target="../media/image1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2E942A58-0782-9244-96F5-1A7D48AEAD94}" type="datetimeFigureOut">
              <a:rPr lang="en-US" smtClean="0"/>
              <a:t>1/28/14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AE175-DC0E-BF41-BA12-B8C202BD9D2C}" type="slidenum">
              <a:rPr lang="en-US" smtClean="0"/>
              <a:t>‹#›</a:t>
            </a:fld>
            <a:endParaRPr lang="en-US"/>
          </a:p>
        </p:txBody>
      </p:sp>
    </p:spTree>
    <p:extLst>
      <p:ext uri="{BB962C8B-B14F-4D97-AF65-F5344CB8AC3E}">
        <p14:creationId xmlns:p14="http://schemas.microsoft.com/office/powerpoint/2010/main" val="1935643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2E942A58-0782-9244-96F5-1A7D48AEAD94}" type="datetimeFigureOut">
              <a:rPr lang="en-US" smtClean="0"/>
              <a:t>1/28/14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AE175-DC0E-BF41-BA12-B8C202BD9D2C}" type="slidenum">
              <a:rPr lang="en-US" smtClean="0"/>
              <a:t>‹#›</a:t>
            </a:fld>
            <a:endParaRPr lang="en-US"/>
          </a:p>
        </p:txBody>
      </p:sp>
    </p:spTree>
    <p:extLst>
      <p:ext uri="{BB962C8B-B14F-4D97-AF65-F5344CB8AC3E}">
        <p14:creationId xmlns:p14="http://schemas.microsoft.com/office/powerpoint/2010/main" val="3895700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2E942A58-0782-9244-96F5-1A7D48AEAD94}" type="datetimeFigureOut">
              <a:rPr lang="en-US" smtClean="0"/>
              <a:t>1/28/14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AE175-DC0E-BF41-BA12-B8C202BD9D2C}" type="slidenum">
              <a:rPr lang="en-US" smtClean="0"/>
              <a:t>‹#›</a:t>
            </a:fld>
            <a:endParaRPr lang="en-US"/>
          </a:p>
        </p:txBody>
      </p:sp>
    </p:spTree>
    <p:extLst>
      <p:ext uri="{BB962C8B-B14F-4D97-AF65-F5344CB8AC3E}">
        <p14:creationId xmlns:p14="http://schemas.microsoft.com/office/powerpoint/2010/main" val="1834234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2E942A58-0782-9244-96F5-1A7D48AEAD94}" type="datetimeFigureOut">
              <a:rPr lang="en-US" smtClean="0"/>
              <a:t>1/28/14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AE175-DC0E-BF41-BA12-B8C202BD9D2C}" type="slidenum">
              <a:rPr lang="en-US" smtClean="0"/>
              <a:t>‹#›</a:t>
            </a:fld>
            <a:endParaRPr lang="en-US"/>
          </a:p>
        </p:txBody>
      </p:sp>
    </p:spTree>
    <p:extLst>
      <p:ext uri="{BB962C8B-B14F-4D97-AF65-F5344CB8AC3E}">
        <p14:creationId xmlns:p14="http://schemas.microsoft.com/office/powerpoint/2010/main" val="2654899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2E942A58-0782-9244-96F5-1A7D48AEAD94}" type="datetimeFigureOut">
              <a:rPr lang="en-US" smtClean="0"/>
              <a:t>1/28/14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AE175-DC0E-BF41-BA12-B8C202BD9D2C}" type="slidenum">
              <a:rPr lang="en-US" smtClean="0"/>
              <a:t>‹#›</a:t>
            </a:fld>
            <a:endParaRPr lang="en-US"/>
          </a:p>
        </p:txBody>
      </p:sp>
    </p:spTree>
    <p:extLst>
      <p:ext uri="{BB962C8B-B14F-4D97-AF65-F5344CB8AC3E}">
        <p14:creationId xmlns:p14="http://schemas.microsoft.com/office/powerpoint/2010/main" val="1487099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2E942A58-0782-9244-96F5-1A7D48AEAD94}" type="datetimeFigureOut">
              <a:rPr lang="en-US" smtClean="0"/>
              <a:t>1/28/14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AE175-DC0E-BF41-BA12-B8C202BD9D2C}" type="slidenum">
              <a:rPr lang="en-US" smtClean="0"/>
              <a:t>‹#›</a:t>
            </a:fld>
            <a:endParaRPr lang="en-US"/>
          </a:p>
        </p:txBody>
      </p:sp>
    </p:spTree>
    <p:extLst>
      <p:ext uri="{BB962C8B-B14F-4D97-AF65-F5344CB8AC3E}">
        <p14:creationId xmlns:p14="http://schemas.microsoft.com/office/powerpoint/2010/main" val="3258311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2E942A58-0782-9244-96F5-1A7D48AEAD94}" type="datetimeFigureOut">
              <a:rPr lang="en-US" smtClean="0"/>
              <a:t>1/28/14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AE175-DC0E-BF41-BA12-B8C202BD9D2C}" type="slidenum">
              <a:rPr lang="en-US" smtClean="0"/>
              <a:t>‹#›</a:t>
            </a:fld>
            <a:endParaRPr lang="en-US"/>
          </a:p>
        </p:txBody>
      </p:sp>
    </p:spTree>
    <p:extLst>
      <p:ext uri="{BB962C8B-B14F-4D97-AF65-F5344CB8AC3E}">
        <p14:creationId xmlns:p14="http://schemas.microsoft.com/office/powerpoint/2010/main" val="2242758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2E942A58-0782-9244-96F5-1A7D48AEAD94}" type="datetimeFigureOut">
              <a:rPr lang="en-US" smtClean="0"/>
              <a:t>1/28/14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AE175-DC0E-BF41-BA12-B8C202BD9D2C}" type="slidenum">
              <a:rPr lang="en-US" smtClean="0"/>
              <a:t>‹#›</a:t>
            </a:fld>
            <a:endParaRPr lang="en-US"/>
          </a:p>
        </p:txBody>
      </p:sp>
    </p:spTree>
    <p:extLst>
      <p:ext uri="{BB962C8B-B14F-4D97-AF65-F5344CB8AC3E}">
        <p14:creationId xmlns:p14="http://schemas.microsoft.com/office/powerpoint/2010/main" val="1358921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942A58-0782-9244-96F5-1A7D48AEAD94}" type="datetimeFigureOut">
              <a:rPr lang="en-US" smtClean="0"/>
              <a:t>1/28/14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AE175-DC0E-BF41-BA12-B8C202BD9D2C}" type="slidenum">
              <a:rPr lang="en-US" smtClean="0"/>
              <a:t>‹#›</a:t>
            </a:fld>
            <a:endParaRPr lang="en-US"/>
          </a:p>
        </p:txBody>
      </p:sp>
    </p:spTree>
    <p:extLst>
      <p:ext uri="{BB962C8B-B14F-4D97-AF65-F5344CB8AC3E}">
        <p14:creationId xmlns:p14="http://schemas.microsoft.com/office/powerpoint/2010/main" val="217526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2E942A58-0782-9244-96F5-1A7D48AEAD94}" type="datetimeFigureOut">
              <a:rPr lang="en-US" smtClean="0"/>
              <a:t>1/28/14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AE175-DC0E-BF41-BA12-B8C202BD9D2C}" type="slidenum">
              <a:rPr lang="en-US" smtClean="0"/>
              <a:t>‹#›</a:t>
            </a:fld>
            <a:endParaRPr lang="en-US"/>
          </a:p>
        </p:txBody>
      </p:sp>
    </p:spTree>
    <p:extLst>
      <p:ext uri="{BB962C8B-B14F-4D97-AF65-F5344CB8AC3E}">
        <p14:creationId xmlns:p14="http://schemas.microsoft.com/office/powerpoint/2010/main" val="1780701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2E942A58-0782-9244-96F5-1A7D48AEAD94}" type="datetimeFigureOut">
              <a:rPr lang="en-US" smtClean="0"/>
              <a:t>1/28/14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AE175-DC0E-BF41-BA12-B8C202BD9D2C}" type="slidenum">
              <a:rPr lang="en-US" smtClean="0"/>
              <a:t>‹#›</a:t>
            </a:fld>
            <a:endParaRPr lang="en-US"/>
          </a:p>
        </p:txBody>
      </p:sp>
    </p:spTree>
    <p:extLst>
      <p:ext uri="{BB962C8B-B14F-4D97-AF65-F5344CB8AC3E}">
        <p14:creationId xmlns:p14="http://schemas.microsoft.com/office/powerpoint/2010/main" val="34147749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942A58-0782-9244-96F5-1A7D48AEAD94}" type="datetimeFigureOut">
              <a:rPr lang="en-US" smtClean="0"/>
              <a:t>1/28/14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AE175-DC0E-BF41-BA12-B8C202BD9D2C}" type="slidenum">
              <a:rPr lang="en-US" smtClean="0"/>
              <a:t>‹#›</a:t>
            </a:fld>
            <a:endParaRPr lang="en-US"/>
          </a:p>
        </p:txBody>
      </p:sp>
    </p:spTree>
    <p:extLst>
      <p:ext uri="{BB962C8B-B14F-4D97-AF65-F5344CB8AC3E}">
        <p14:creationId xmlns:p14="http://schemas.microsoft.com/office/powerpoint/2010/main" val="4030211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5.emf"/><Relationship Id="rId5" Type="http://schemas.openxmlformats.org/officeDocument/2006/relationships/oleObject" Target="../embeddings/oleObject5.bin"/><Relationship Id="rId6" Type="http://schemas.openxmlformats.org/officeDocument/2006/relationships/image" Target="../media/image2.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10.emf"/><Relationship Id="rId5" Type="http://schemas.openxmlformats.org/officeDocument/2006/relationships/oleObject" Target="../embeddings/oleObject7.bin"/><Relationship Id="rId6" Type="http://schemas.openxmlformats.org/officeDocument/2006/relationships/image" Target="../media/image11.e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ng"/><Relationship Id="rId3" Type="http://schemas.openxmlformats.org/officeDocument/2006/relationships/image" Target="../media/image19.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3.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2.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Sutton &amp; </a:t>
            </a:r>
            <a:r>
              <a:rPr lang="en-US" dirty="0" err="1" smtClean="0"/>
              <a:t>Barto</a:t>
            </a:r>
            <a:r>
              <a:rPr lang="en-US" dirty="0" smtClean="0"/>
              <a:t>, Chapter 4</a:t>
            </a:r>
            <a:endParaRPr lang="en-US" dirty="0"/>
          </a:p>
        </p:txBody>
      </p:sp>
      <p:sp>
        <p:nvSpPr>
          <p:cNvPr id="3" name="Subtitle 2"/>
          <p:cNvSpPr>
            <a:spLocks noGrp="1"/>
          </p:cNvSpPr>
          <p:nvPr>
            <p:ph type="subTitle" idx="1"/>
          </p:nvPr>
        </p:nvSpPr>
        <p:spPr/>
        <p:txBody>
          <a:bodyPr/>
          <a:lstStyle/>
          <a:p>
            <a:r>
              <a:rPr lang="en-US" dirty="0" smtClean="0"/>
              <a:t>Dynamic Programming</a:t>
            </a:r>
            <a:endParaRPr lang="en-US" dirty="0"/>
          </a:p>
        </p:txBody>
      </p:sp>
    </p:spTree>
    <p:extLst>
      <p:ext uri="{BB962C8B-B14F-4D97-AF65-F5344CB8AC3E}">
        <p14:creationId xmlns:p14="http://schemas.microsoft.com/office/powerpoint/2010/main" val="232481668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Improvement</a:t>
            </a:r>
            <a:endParaRPr lang="en-US" dirty="0"/>
          </a:p>
        </p:txBody>
      </p:sp>
      <p:sp>
        <p:nvSpPr>
          <p:cNvPr id="3" name="Content Placeholder 2"/>
          <p:cNvSpPr>
            <a:spLocks noGrp="1"/>
          </p:cNvSpPr>
          <p:nvPr>
            <p:ph idx="1"/>
          </p:nvPr>
        </p:nvSpPr>
        <p:spPr/>
        <p:txBody>
          <a:bodyPr/>
          <a:lstStyle/>
          <a:p>
            <a:r>
              <a:rPr lang="en-US" dirty="0" smtClean="0"/>
              <a:t>Update policy so that action for each state maximizes V(s’)</a:t>
            </a:r>
          </a:p>
          <a:p>
            <a:endParaRPr lang="en-US" dirty="0"/>
          </a:p>
          <a:p>
            <a:endParaRPr lang="en-US" dirty="0" smtClean="0"/>
          </a:p>
          <a:p>
            <a:r>
              <a:rPr lang="en-US" dirty="0" smtClean="0"/>
              <a:t>For each state, π’(s)=?</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525484248"/>
              </p:ext>
            </p:extLst>
          </p:nvPr>
        </p:nvGraphicFramePr>
        <p:xfrm>
          <a:off x="1073325" y="5114198"/>
          <a:ext cx="4802187" cy="739775"/>
        </p:xfrm>
        <a:graphic>
          <a:graphicData uri="http://schemas.openxmlformats.org/presentationml/2006/ole">
            <mc:AlternateContent xmlns:mc="http://schemas.openxmlformats.org/markup-compatibility/2006">
              <mc:Choice xmlns:v="urn:schemas-microsoft-com:vml" Requires="v">
                <p:oleObj spid="_x0000_s6156" name="Equation" r:id="rId3" imgW="2387600" imgH="368300" progId="Equation.3">
                  <p:embed/>
                </p:oleObj>
              </mc:Choice>
              <mc:Fallback>
                <p:oleObj name="Equation" r:id="rId3" imgW="2387600" imgH="368300" progId="Equation.3">
                  <p:embed/>
                  <p:pic>
                    <p:nvPicPr>
                      <p:cNvPr id="0" name=""/>
                      <p:cNvPicPr/>
                      <p:nvPr/>
                    </p:nvPicPr>
                    <p:blipFill>
                      <a:blip r:embed="rId4"/>
                      <a:stretch>
                        <a:fillRect/>
                      </a:stretch>
                    </p:blipFill>
                    <p:spPr>
                      <a:xfrm>
                        <a:off x="1073325" y="5114198"/>
                        <a:ext cx="4802187" cy="739775"/>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102516139"/>
              </p:ext>
            </p:extLst>
          </p:nvPr>
        </p:nvGraphicFramePr>
        <p:xfrm>
          <a:off x="1073325" y="2865640"/>
          <a:ext cx="5057775" cy="739775"/>
        </p:xfrm>
        <a:graphic>
          <a:graphicData uri="http://schemas.openxmlformats.org/presentationml/2006/ole">
            <mc:AlternateContent xmlns:mc="http://schemas.openxmlformats.org/markup-compatibility/2006">
              <mc:Choice xmlns:v="urn:schemas-microsoft-com:vml" Requires="v">
                <p:oleObj spid="_x0000_s6157" name="Equation" r:id="rId5" imgW="2514600" imgH="368300" progId="Equation.3">
                  <p:embed/>
                </p:oleObj>
              </mc:Choice>
              <mc:Fallback>
                <p:oleObj name="Equation" r:id="rId5" imgW="2514600" imgH="368300" progId="Equation.3">
                  <p:embed/>
                  <p:pic>
                    <p:nvPicPr>
                      <p:cNvPr id="0" name=""/>
                      <p:cNvPicPr/>
                      <p:nvPr/>
                    </p:nvPicPr>
                    <p:blipFill>
                      <a:blip r:embed="rId6"/>
                      <a:stretch>
                        <a:fillRect/>
                      </a:stretch>
                    </p:blipFill>
                    <p:spPr>
                      <a:xfrm>
                        <a:off x="1073325" y="2865640"/>
                        <a:ext cx="5057775" cy="739775"/>
                      </a:xfrm>
                      <a:prstGeom prst="rect">
                        <a:avLst/>
                      </a:prstGeom>
                    </p:spPr>
                  </p:pic>
                </p:oleObj>
              </mc:Fallback>
            </mc:AlternateContent>
          </a:graphicData>
        </a:graphic>
      </p:graphicFrame>
    </p:spTree>
    <p:extLst>
      <p:ext uri="{BB962C8B-B14F-4D97-AF65-F5344CB8AC3E}">
        <p14:creationId xmlns:p14="http://schemas.microsoft.com/office/powerpoint/2010/main" val="38263797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Improvement: Examples</a:t>
            </a:r>
            <a:endParaRPr lang="en-US" dirty="0"/>
          </a:p>
        </p:txBody>
      </p:sp>
      <p:sp>
        <p:nvSpPr>
          <p:cNvPr id="3" name="Content Placeholder 2"/>
          <p:cNvSpPr>
            <a:spLocks noGrp="1"/>
          </p:cNvSpPr>
          <p:nvPr>
            <p:ph idx="1"/>
          </p:nvPr>
        </p:nvSpPr>
        <p:spPr>
          <a:xfrm>
            <a:off x="457200" y="5226013"/>
            <a:ext cx="8229600" cy="900150"/>
          </a:xfrm>
        </p:spPr>
        <p:txBody>
          <a:bodyPr>
            <a:normAutofit fontScale="85000" lnSpcReduction="20000"/>
          </a:bodyPr>
          <a:lstStyle/>
          <a:p>
            <a:pPr marL="0" indent="0">
              <a:buNone/>
            </a:pPr>
            <a:r>
              <a:rPr lang="en-US" dirty="0" smtClean="0"/>
              <a:t>(Actions Deterministic,</a:t>
            </a:r>
          </a:p>
          <a:p>
            <a:pPr marL="0" indent="0">
              <a:buNone/>
            </a:pPr>
            <a:r>
              <a:rPr lang="en-US" dirty="0" smtClean="0"/>
              <a:t>Goal state(s) shaded)</a:t>
            </a:r>
            <a:endParaRPr lang="en-US" dirty="0"/>
          </a:p>
        </p:txBody>
      </p:sp>
      <p:pic>
        <p:nvPicPr>
          <p:cNvPr id="4" name="Picture 3" descr="figtmp1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7887" y="1152683"/>
            <a:ext cx="3416250" cy="5259132"/>
          </a:xfrm>
          <a:prstGeom prst="rect">
            <a:avLst/>
          </a:prstGeom>
        </p:spPr>
      </p:pic>
      <p:pic>
        <p:nvPicPr>
          <p:cNvPr id="5" name="Picture 4" descr="imgtmp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4623" y="2373149"/>
            <a:ext cx="4609229" cy="1518951"/>
          </a:xfrm>
          <a:prstGeom prst="rect">
            <a:avLst/>
          </a:prstGeom>
        </p:spPr>
      </p:pic>
    </p:spTree>
    <p:extLst>
      <p:ext uri="{BB962C8B-B14F-4D97-AF65-F5344CB8AC3E}">
        <p14:creationId xmlns:p14="http://schemas.microsoft.com/office/powerpoint/2010/main" val="180031872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82233" y="-5469574"/>
            <a:ext cx="5189901" cy="7989571"/>
            <a:chOff x="1068050" y="1417638"/>
            <a:chExt cx="3416250" cy="5259132"/>
          </a:xfrm>
        </p:grpSpPr>
        <p:pic>
          <p:nvPicPr>
            <p:cNvPr id="4" name="Picture 3" descr="figtmp1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050" y="1417638"/>
              <a:ext cx="3416250" cy="5259132"/>
            </a:xfrm>
            <a:prstGeom prst="rect">
              <a:avLst/>
            </a:prstGeom>
          </p:spPr>
        </p:pic>
        <p:sp>
          <p:nvSpPr>
            <p:cNvPr id="5" name="Rectangle 4"/>
            <p:cNvSpPr/>
            <p:nvPr/>
          </p:nvSpPr>
          <p:spPr>
            <a:xfrm>
              <a:off x="1068050" y="1417638"/>
              <a:ext cx="3416250" cy="452101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lstStyle/>
          <a:p>
            <a:r>
              <a:rPr lang="en-US" dirty="0" smtClean="0"/>
              <a:t>Policy Improvement: Examples</a:t>
            </a:r>
            <a:endParaRPr lang="en-US" dirty="0"/>
          </a:p>
        </p:txBody>
      </p:sp>
      <p:sp>
        <p:nvSpPr>
          <p:cNvPr id="3" name="Content Placeholder 2"/>
          <p:cNvSpPr>
            <a:spLocks noGrp="1"/>
          </p:cNvSpPr>
          <p:nvPr>
            <p:ph idx="1"/>
          </p:nvPr>
        </p:nvSpPr>
        <p:spPr>
          <a:xfrm>
            <a:off x="457200" y="2887098"/>
            <a:ext cx="8229600" cy="3239065"/>
          </a:xfrm>
        </p:spPr>
        <p:txBody>
          <a:bodyPr>
            <a:normAutofit fontScale="77500" lnSpcReduction="20000"/>
          </a:bodyPr>
          <a:lstStyle/>
          <a:p>
            <a:r>
              <a:rPr lang="en-US" dirty="0" smtClean="0"/>
              <a:t>4.1: If policy is </a:t>
            </a:r>
            <a:r>
              <a:rPr lang="en-US" dirty="0" err="1" smtClean="0"/>
              <a:t>equiprobably</a:t>
            </a:r>
            <a:r>
              <a:rPr lang="en-US" dirty="0" smtClean="0"/>
              <a:t> random actions, what is the action-value for Q(11,down)? What about Q(7, down)?</a:t>
            </a:r>
          </a:p>
          <a:p>
            <a:endParaRPr lang="en-US" dirty="0" smtClean="0"/>
          </a:p>
          <a:p>
            <a:r>
              <a:rPr lang="en-US" dirty="0" smtClean="0"/>
              <a:t>4.2a: A state (15) is added just below state 13. Its actions, left, up, right, and down, take the agent to states 12, 13, 14, and 15, respectively. Transitions from original states are unchanged. What is V(15) for </a:t>
            </a:r>
            <a:r>
              <a:rPr lang="en-US" dirty="0" err="1" smtClean="0"/>
              <a:t>equiprobable</a:t>
            </a:r>
            <a:r>
              <a:rPr lang="en-US" dirty="0" smtClean="0"/>
              <a:t> random policy? </a:t>
            </a:r>
          </a:p>
          <a:p>
            <a:r>
              <a:rPr lang="en-US" dirty="0" smtClean="0"/>
              <a:t>4.2b: Now, assume dynamics of state 13 are also changed so that down takes the agent to 15. Now, what is V(15)?</a:t>
            </a:r>
          </a:p>
          <a:p>
            <a:endParaRPr lang="en-US" dirty="0"/>
          </a:p>
        </p:txBody>
      </p:sp>
      <p:pic>
        <p:nvPicPr>
          <p:cNvPr id="7" name="Picture 6" descr="imgtmp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0762" y="1296466"/>
            <a:ext cx="3771357" cy="1242834"/>
          </a:xfrm>
          <a:prstGeom prst="rect">
            <a:avLst/>
          </a:prstGeom>
        </p:spPr>
      </p:pic>
    </p:spTree>
    <p:extLst>
      <p:ext uri="{BB962C8B-B14F-4D97-AF65-F5344CB8AC3E}">
        <p14:creationId xmlns:p14="http://schemas.microsoft.com/office/powerpoint/2010/main" val="68604164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4894"/>
            <a:ext cx="8229600" cy="1143000"/>
          </a:xfrm>
        </p:spPr>
        <p:txBody>
          <a:bodyPr/>
          <a:lstStyle/>
          <a:p>
            <a:r>
              <a:rPr lang="en-US" dirty="0" smtClean="0"/>
              <a:t>Policy Iteration</a:t>
            </a:r>
            <a:endParaRPr lang="en-US" dirty="0"/>
          </a:p>
        </p:txBody>
      </p:sp>
      <p:pic>
        <p:nvPicPr>
          <p:cNvPr id="4" name="Picture 3" descr="imgtmp3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219" y="665797"/>
            <a:ext cx="6451600" cy="292100"/>
          </a:xfrm>
          <a:prstGeom prst="rect">
            <a:avLst/>
          </a:prstGeom>
        </p:spPr>
      </p:pic>
      <p:pic>
        <p:nvPicPr>
          <p:cNvPr id="5" name="Picture 4" descr="pseudotmp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27446" y="1086386"/>
            <a:ext cx="5516553" cy="5638650"/>
          </a:xfrm>
          <a:prstGeom prst="rect">
            <a:avLst/>
          </a:prstGeom>
        </p:spPr>
      </p:pic>
      <p:sp>
        <p:nvSpPr>
          <p:cNvPr id="6" name="TextBox 5"/>
          <p:cNvSpPr txBox="1"/>
          <p:nvPr/>
        </p:nvSpPr>
        <p:spPr>
          <a:xfrm>
            <a:off x="0" y="2099066"/>
            <a:ext cx="3232375" cy="1200328"/>
          </a:xfrm>
          <a:prstGeom prst="rect">
            <a:avLst/>
          </a:prstGeom>
          <a:noFill/>
        </p:spPr>
        <p:txBody>
          <a:bodyPr wrap="none" rtlCol="0">
            <a:spAutoFit/>
          </a:bodyPr>
          <a:lstStyle/>
          <a:p>
            <a:r>
              <a:rPr lang="en-US" sz="2400" dirty="0" smtClean="0"/>
              <a:t>Convergence in limit</a:t>
            </a:r>
          </a:p>
          <a:p>
            <a:endParaRPr lang="en-US" sz="2400" dirty="0"/>
          </a:p>
          <a:p>
            <a:r>
              <a:rPr lang="en-US" sz="2400" dirty="0" smtClean="0"/>
              <a:t>vs. EM? (Dmitry &amp; Chris)</a:t>
            </a:r>
            <a:endParaRPr lang="en-US" sz="2400" dirty="0"/>
          </a:p>
        </p:txBody>
      </p:sp>
    </p:spTree>
    <p:extLst>
      <p:ext uri="{BB962C8B-B14F-4D97-AF65-F5344CB8AC3E}">
        <p14:creationId xmlns:p14="http://schemas.microsoft.com/office/powerpoint/2010/main" val="147417829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Iteration: Update</a:t>
            </a:r>
            <a:endParaRPr lang="en-US" dirty="0"/>
          </a:p>
        </p:txBody>
      </p:sp>
      <p:sp>
        <p:nvSpPr>
          <p:cNvPr id="3" name="Content Placeholder 2"/>
          <p:cNvSpPr>
            <a:spLocks noGrp="1"/>
          </p:cNvSpPr>
          <p:nvPr>
            <p:ph idx="1"/>
          </p:nvPr>
        </p:nvSpPr>
        <p:spPr>
          <a:xfrm>
            <a:off x="537128" y="1791687"/>
            <a:ext cx="8229600" cy="2398517"/>
          </a:xfrm>
        </p:spPr>
        <p:txBody>
          <a:bodyPr/>
          <a:lstStyle/>
          <a:p>
            <a:r>
              <a:rPr lang="en-US" dirty="0" smtClean="0"/>
              <a:t>Turn Bellman optimality equation </a:t>
            </a:r>
          </a:p>
          <a:p>
            <a:endParaRPr lang="en-US" dirty="0"/>
          </a:p>
          <a:p>
            <a:endParaRPr lang="en-US" dirty="0" smtClean="0"/>
          </a:p>
          <a:p>
            <a:pPr marL="0" indent="0">
              <a:buNone/>
            </a:pPr>
            <a:r>
              <a:rPr lang="en-US" dirty="0" smtClean="0"/>
              <a:t>into an update rule</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977542236"/>
              </p:ext>
            </p:extLst>
          </p:nvPr>
        </p:nvGraphicFramePr>
        <p:xfrm>
          <a:off x="1629692" y="4704276"/>
          <a:ext cx="4673600" cy="765175"/>
        </p:xfrm>
        <a:graphic>
          <a:graphicData uri="http://schemas.openxmlformats.org/presentationml/2006/ole">
            <mc:AlternateContent xmlns:mc="http://schemas.openxmlformats.org/markup-compatibility/2006">
              <mc:Choice xmlns:v="urn:schemas-microsoft-com:vml" Requires="v">
                <p:oleObj spid="_x0000_s5137" name="Equation" r:id="rId3" imgW="2324100" imgH="381000" progId="Equation.3">
                  <p:embed/>
                </p:oleObj>
              </mc:Choice>
              <mc:Fallback>
                <p:oleObj name="Equation" r:id="rId3" imgW="2324100" imgH="381000" progId="Equation.3">
                  <p:embed/>
                  <p:pic>
                    <p:nvPicPr>
                      <p:cNvPr id="0" name=""/>
                      <p:cNvPicPr/>
                      <p:nvPr/>
                    </p:nvPicPr>
                    <p:blipFill>
                      <a:blip r:embed="rId4"/>
                      <a:stretch>
                        <a:fillRect/>
                      </a:stretch>
                    </p:blipFill>
                    <p:spPr>
                      <a:xfrm>
                        <a:off x="1629692" y="4704276"/>
                        <a:ext cx="4673600" cy="765175"/>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844889398"/>
              </p:ext>
            </p:extLst>
          </p:nvPr>
        </p:nvGraphicFramePr>
        <p:xfrm>
          <a:off x="1905000" y="2609192"/>
          <a:ext cx="3908425" cy="739775"/>
        </p:xfrm>
        <a:graphic>
          <a:graphicData uri="http://schemas.openxmlformats.org/presentationml/2006/ole">
            <mc:AlternateContent xmlns:mc="http://schemas.openxmlformats.org/markup-compatibility/2006">
              <mc:Choice xmlns:v="urn:schemas-microsoft-com:vml" Requires="v">
                <p:oleObj spid="_x0000_s5138" name="Equation" r:id="rId5" imgW="1943100" imgH="368300" progId="Equation.3">
                  <p:embed/>
                </p:oleObj>
              </mc:Choice>
              <mc:Fallback>
                <p:oleObj name="Equation" r:id="rId5" imgW="1943100" imgH="368300" progId="Equation.3">
                  <p:embed/>
                  <p:pic>
                    <p:nvPicPr>
                      <p:cNvPr id="0" name=""/>
                      <p:cNvPicPr/>
                      <p:nvPr/>
                    </p:nvPicPr>
                    <p:blipFill>
                      <a:blip r:embed="rId6"/>
                      <a:stretch>
                        <a:fillRect/>
                      </a:stretch>
                    </p:blipFill>
                    <p:spPr>
                      <a:xfrm>
                        <a:off x="1905000" y="2609192"/>
                        <a:ext cx="3908425" cy="739775"/>
                      </a:xfrm>
                      <a:prstGeom prst="rect">
                        <a:avLst/>
                      </a:prstGeom>
                    </p:spPr>
                  </p:pic>
                </p:oleObj>
              </mc:Fallback>
            </mc:AlternateContent>
          </a:graphicData>
        </a:graphic>
      </p:graphicFrame>
    </p:spTree>
    <p:extLst>
      <p:ext uri="{BB962C8B-B14F-4D97-AF65-F5344CB8AC3E}">
        <p14:creationId xmlns:p14="http://schemas.microsoft.com/office/powerpoint/2010/main" val="311500989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Iteration: algorithm</a:t>
            </a:r>
            <a:endParaRPr lang="en-US" dirty="0"/>
          </a:p>
        </p:txBody>
      </p:sp>
      <p:pic>
        <p:nvPicPr>
          <p:cNvPr id="6" name="Picture 5" descr="pseudotmp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435398"/>
            <a:ext cx="5515379" cy="3654081"/>
          </a:xfrm>
          <a:prstGeom prst="rect">
            <a:avLst/>
          </a:prstGeom>
        </p:spPr>
      </p:pic>
      <p:sp>
        <p:nvSpPr>
          <p:cNvPr id="4" name="Content Placeholder 2"/>
          <p:cNvSpPr>
            <a:spLocks noGrp="1"/>
          </p:cNvSpPr>
          <p:nvPr>
            <p:ph idx="1"/>
          </p:nvPr>
        </p:nvSpPr>
        <p:spPr>
          <a:xfrm>
            <a:off x="2344558" y="5683548"/>
            <a:ext cx="6799442" cy="2165440"/>
          </a:xfrm>
        </p:spPr>
        <p:txBody>
          <a:bodyPr/>
          <a:lstStyle/>
          <a:p>
            <a:r>
              <a:rPr lang="en-US" dirty="0" smtClean="0"/>
              <a:t>Why focus on deterministic policies?</a:t>
            </a:r>
          </a:p>
        </p:txBody>
      </p:sp>
    </p:spTree>
    <p:extLst>
      <p:ext uri="{BB962C8B-B14F-4D97-AF65-F5344CB8AC3E}">
        <p14:creationId xmlns:p14="http://schemas.microsoft.com/office/powerpoint/2010/main" val="184581550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Picture 5"/>
          <p:cNvPicPr>
            <a:picLocks noChangeAspect="1"/>
          </p:cNvPicPr>
          <p:nvPr/>
        </p:nvPicPr>
        <p:blipFill>
          <a:blip r:embed="rId2"/>
          <a:stretch>
            <a:fillRect/>
          </a:stretch>
        </p:blipFill>
        <p:spPr>
          <a:xfrm>
            <a:off x="50800" y="0"/>
            <a:ext cx="9017176" cy="6858000"/>
          </a:xfrm>
          <a:prstGeom prst="rect">
            <a:avLst/>
          </a:prstGeom>
        </p:spPr>
      </p:pic>
    </p:spTree>
    <p:extLst>
      <p:ext uri="{BB962C8B-B14F-4D97-AF65-F5344CB8AC3E}">
        <p14:creationId xmlns:p14="http://schemas.microsoft.com/office/powerpoint/2010/main" val="318303888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381000" y="0"/>
            <a:ext cx="8367505" cy="6858000"/>
          </a:xfrm>
          <a:prstGeom prst="rect">
            <a:avLst/>
          </a:prstGeom>
        </p:spPr>
      </p:pic>
    </p:spTree>
    <p:extLst>
      <p:ext uri="{BB962C8B-B14F-4D97-AF65-F5344CB8AC3E}">
        <p14:creationId xmlns:p14="http://schemas.microsoft.com/office/powerpoint/2010/main" val="410085009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317500" y="0"/>
            <a:ext cx="8488639" cy="6858000"/>
          </a:xfrm>
          <a:prstGeom prst="rect">
            <a:avLst/>
          </a:prstGeom>
        </p:spPr>
      </p:pic>
    </p:spTree>
    <p:extLst>
      <p:ext uri="{BB962C8B-B14F-4D97-AF65-F5344CB8AC3E}">
        <p14:creationId xmlns:p14="http://schemas.microsoft.com/office/powerpoint/2010/main" val="104353715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241300" y="0"/>
            <a:ext cx="8649899" cy="6858000"/>
          </a:xfrm>
          <a:prstGeom prst="rect">
            <a:avLst/>
          </a:prstGeom>
        </p:spPr>
      </p:pic>
    </p:spTree>
    <p:extLst>
      <p:ext uri="{BB962C8B-B14F-4D97-AF65-F5344CB8AC3E}">
        <p14:creationId xmlns:p14="http://schemas.microsoft.com/office/powerpoint/2010/main" val="35217215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Programming Assignments?</a:t>
            </a:r>
          </a:p>
          <a:p>
            <a:r>
              <a:rPr lang="en-US" dirty="0" smtClean="0"/>
              <a:t>Course Discussions?</a:t>
            </a:r>
          </a:p>
          <a:p>
            <a:endParaRPr lang="en-US" dirty="0"/>
          </a:p>
        </p:txBody>
      </p:sp>
    </p:spTree>
    <p:extLst>
      <p:ext uri="{BB962C8B-B14F-4D97-AF65-F5344CB8AC3E}">
        <p14:creationId xmlns:p14="http://schemas.microsoft.com/office/powerpoint/2010/main" val="386065975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Gambler’s problem</a:t>
            </a:r>
            <a:endParaRPr lang="en-US" dirty="0"/>
          </a:p>
        </p:txBody>
      </p:sp>
      <p:sp>
        <p:nvSpPr>
          <p:cNvPr id="3" name="Content Placeholder 2"/>
          <p:cNvSpPr>
            <a:spLocks noGrp="1"/>
          </p:cNvSpPr>
          <p:nvPr>
            <p:ph idx="1"/>
          </p:nvPr>
        </p:nvSpPr>
        <p:spPr>
          <a:xfrm>
            <a:off x="26003" y="1207336"/>
            <a:ext cx="8229600" cy="2730447"/>
          </a:xfrm>
        </p:spPr>
        <p:txBody>
          <a:bodyPr>
            <a:normAutofit fontScale="92500" lnSpcReduction="20000"/>
          </a:bodyPr>
          <a:lstStyle/>
          <a:p>
            <a:r>
              <a:rPr lang="en-US" dirty="0" smtClean="0"/>
              <a:t>Series of coin flips. Heads: win as many dollars as staked. Tails: lose it.</a:t>
            </a:r>
          </a:p>
          <a:p>
            <a:r>
              <a:rPr lang="en-US" dirty="0" smtClean="0"/>
              <a:t>On each flip, decide proportion of capital to stake, in integers</a:t>
            </a:r>
          </a:p>
          <a:p>
            <a:r>
              <a:rPr lang="en-US" dirty="0" smtClean="0"/>
              <a:t>Ends on $0 or $100</a:t>
            </a:r>
          </a:p>
          <a:p>
            <a:r>
              <a:rPr lang="en-US" dirty="0" smtClean="0"/>
              <a:t>Example: </a:t>
            </a:r>
            <a:r>
              <a:rPr lang="en-US" dirty="0" err="1" smtClean="0"/>
              <a:t>prob</a:t>
            </a:r>
            <a:r>
              <a:rPr lang="en-US" dirty="0" smtClean="0"/>
              <a:t> of heads = 0.4</a:t>
            </a:r>
            <a:endParaRPr lang="en-US" dirty="0"/>
          </a:p>
        </p:txBody>
      </p:sp>
      <p:pic>
        <p:nvPicPr>
          <p:cNvPr id="4" name="Picture 3" descr="figtmp1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7315" y="3782463"/>
            <a:ext cx="5306685" cy="5508670"/>
          </a:xfrm>
          <a:prstGeom prst="rect">
            <a:avLst/>
          </a:prstGeom>
        </p:spPr>
      </p:pic>
    </p:spTree>
    <p:extLst>
      <p:ext uri="{BB962C8B-B14F-4D97-AF65-F5344CB8AC3E}">
        <p14:creationId xmlns:p14="http://schemas.microsoft.com/office/powerpoint/2010/main" val="50860095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3380115" y="931911"/>
            <a:ext cx="5306685" cy="5508670"/>
            <a:chOff x="3380115" y="931911"/>
            <a:chExt cx="5306685" cy="5508670"/>
          </a:xfrm>
        </p:grpSpPr>
        <p:pic>
          <p:nvPicPr>
            <p:cNvPr id="4" name="Picture 3" descr="figtmp1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0115" y="931911"/>
              <a:ext cx="5306685" cy="5508670"/>
            </a:xfrm>
            <a:prstGeom prst="rect">
              <a:avLst/>
            </a:prstGeom>
          </p:spPr>
        </p:pic>
        <p:sp>
          <p:nvSpPr>
            <p:cNvPr id="5" name="Rectangle 4"/>
            <p:cNvSpPr/>
            <p:nvPr/>
          </p:nvSpPr>
          <p:spPr>
            <a:xfrm>
              <a:off x="3380115" y="931911"/>
              <a:ext cx="5306685" cy="33987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lstStyle/>
          <a:p>
            <a:r>
              <a:rPr lang="en-US" dirty="0" smtClean="0"/>
              <a:t>Gambler’s problem</a:t>
            </a:r>
            <a:endParaRPr lang="en-US" dirty="0"/>
          </a:p>
        </p:txBody>
      </p:sp>
      <p:sp>
        <p:nvSpPr>
          <p:cNvPr id="3" name="Content Placeholder 2"/>
          <p:cNvSpPr>
            <a:spLocks noGrp="1"/>
          </p:cNvSpPr>
          <p:nvPr>
            <p:ph idx="1"/>
          </p:nvPr>
        </p:nvSpPr>
        <p:spPr>
          <a:xfrm>
            <a:off x="26003" y="1207336"/>
            <a:ext cx="8229600" cy="2730447"/>
          </a:xfrm>
        </p:spPr>
        <p:txBody>
          <a:bodyPr>
            <a:normAutofit fontScale="92500" lnSpcReduction="20000"/>
          </a:bodyPr>
          <a:lstStyle/>
          <a:p>
            <a:r>
              <a:rPr lang="en-US" dirty="0" smtClean="0"/>
              <a:t>Series of coin flips. Heads: win as many dollars as staked. Tails: lose it.</a:t>
            </a:r>
          </a:p>
          <a:p>
            <a:r>
              <a:rPr lang="en-US" dirty="0" smtClean="0"/>
              <a:t>On each flip, decide proportion of capital to stake, in integers</a:t>
            </a:r>
          </a:p>
          <a:p>
            <a:r>
              <a:rPr lang="en-US" dirty="0" smtClean="0"/>
              <a:t>Ends on $0 or $100</a:t>
            </a:r>
          </a:p>
          <a:p>
            <a:r>
              <a:rPr lang="en-US" dirty="0" smtClean="0"/>
              <a:t>Example: </a:t>
            </a:r>
            <a:r>
              <a:rPr lang="en-US" dirty="0" err="1" smtClean="0"/>
              <a:t>prob</a:t>
            </a:r>
            <a:r>
              <a:rPr lang="en-US" dirty="0" smtClean="0"/>
              <a:t> of heads = 0.4</a:t>
            </a:r>
            <a:endParaRPr lang="en-US" dirty="0"/>
          </a:p>
        </p:txBody>
      </p:sp>
    </p:spTree>
    <p:extLst>
      <p:ext uri="{BB962C8B-B14F-4D97-AF65-F5344CB8AC3E}">
        <p14:creationId xmlns:p14="http://schemas.microsoft.com/office/powerpoint/2010/main" val="82445961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Asynchronous DP</a:t>
            </a:r>
            <a:endParaRPr lang="en-US" dirty="0"/>
          </a:p>
        </p:txBody>
      </p:sp>
      <p:sp>
        <p:nvSpPr>
          <p:cNvPr id="3" name="Content Placeholder 2"/>
          <p:cNvSpPr>
            <a:spLocks noGrp="1"/>
          </p:cNvSpPr>
          <p:nvPr>
            <p:ph idx="1"/>
          </p:nvPr>
        </p:nvSpPr>
        <p:spPr/>
        <p:txBody>
          <a:bodyPr>
            <a:normAutofit/>
          </a:bodyPr>
          <a:lstStyle/>
          <a:p>
            <a:r>
              <a:rPr lang="en-US" dirty="0" smtClean="0"/>
              <a:t>Can backup states in any order</a:t>
            </a:r>
          </a:p>
          <a:p>
            <a:r>
              <a:rPr lang="en-US" dirty="0" smtClean="0"/>
              <a:t>But must continue to back up all values, eventually</a:t>
            </a:r>
          </a:p>
          <a:p>
            <a:r>
              <a:rPr lang="en-US" dirty="0" smtClean="0"/>
              <a:t>Where should we focus our attention?</a:t>
            </a:r>
          </a:p>
          <a:p>
            <a:endParaRPr lang="en-US" dirty="0"/>
          </a:p>
        </p:txBody>
      </p:sp>
    </p:spTree>
    <p:extLst>
      <p:ext uri="{BB962C8B-B14F-4D97-AF65-F5344CB8AC3E}">
        <p14:creationId xmlns:p14="http://schemas.microsoft.com/office/powerpoint/2010/main" val="468389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Asynchronous DP</a:t>
            </a:r>
            <a:endParaRPr lang="en-US" dirty="0"/>
          </a:p>
        </p:txBody>
      </p:sp>
      <p:sp>
        <p:nvSpPr>
          <p:cNvPr id="3" name="Content Placeholder 2"/>
          <p:cNvSpPr>
            <a:spLocks noGrp="1"/>
          </p:cNvSpPr>
          <p:nvPr>
            <p:ph idx="1"/>
          </p:nvPr>
        </p:nvSpPr>
        <p:spPr/>
        <p:txBody>
          <a:bodyPr>
            <a:normAutofit lnSpcReduction="10000"/>
          </a:bodyPr>
          <a:lstStyle/>
          <a:p>
            <a:r>
              <a:rPr lang="en-US" dirty="0" smtClean="0"/>
              <a:t>Can backup states in any order</a:t>
            </a:r>
          </a:p>
          <a:p>
            <a:r>
              <a:rPr lang="en-US" dirty="0" smtClean="0"/>
              <a:t>But must continue to back up all values, eventually</a:t>
            </a:r>
          </a:p>
          <a:p>
            <a:r>
              <a:rPr lang="en-US" dirty="0" smtClean="0"/>
              <a:t>Where should we focus our attention?</a:t>
            </a:r>
          </a:p>
          <a:p>
            <a:endParaRPr lang="en-US" dirty="0"/>
          </a:p>
          <a:p>
            <a:r>
              <a:rPr lang="en-US" dirty="0" smtClean="0"/>
              <a:t>Changes to V</a:t>
            </a:r>
          </a:p>
          <a:p>
            <a:r>
              <a:rPr lang="en-US" dirty="0" smtClean="0"/>
              <a:t>Changes to Q</a:t>
            </a:r>
          </a:p>
          <a:p>
            <a:r>
              <a:rPr lang="en-US" dirty="0" smtClean="0"/>
              <a:t>Changes to π</a:t>
            </a:r>
            <a:endParaRPr lang="en-US" dirty="0"/>
          </a:p>
        </p:txBody>
      </p:sp>
    </p:spTree>
    <p:extLst>
      <p:ext uri="{BB962C8B-B14F-4D97-AF65-F5344CB8AC3E}">
        <p14:creationId xmlns:p14="http://schemas.microsoft.com/office/powerpoint/2010/main" val="31435012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Generalized Policy Iteration</a:t>
            </a:r>
            <a:endParaRPr lang="en-US" dirty="0"/>
          </a:p>
        </p:txBody>
      </p:sp>
      <p:pic>
        <p:nvPicPr>
          <p:cNvPr id="4" name="Picture 3" descr="figtmp18.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417638"/>
            <a:ext cx="3238500" cy="4648200"/>
          </a:xfrm>
          <a:prstGeom prst="rect">
            <a:avLst/>
          </a:prstGeom>
        </p:spPr>
      </p:pic>
      <p:pic>
        <p:nvPicPr>
          <p:cNvPr id="5" name="Picture 4" descr="imgtmp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29756" y="3510207"/>
            <a:ext cx="4025900" cy="2298700"/>
          </a:xfrm>
          <a:prstGeom prst="rect">
            <a:avLst/>
          </a:prstGeom>
        </p:spPr>
      </p:pic>
    </p:spTree>
    <p:extLst>
      <p:ext uri="{BB962C8B-B14F-4D97-AF65-F5344CB8AC3E}">
        <p14:creationId xmlns:p14="http://schemas.microsoft.com/office/powerpoint/2010/main" val="31576646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Generalized Policy Iteration</a:t>
            </a:r>
            <a:endParaRPr lang="en-US" dirty="0"/>
          </a:p>
        </p:txBody>
      </p:sp>
      <p:sp>
        <p:nvSpPr>
          <p:cNvPr id="3" name="Content Placeholder 2"/>
          <p:cNvSpPr>
            <a:spLocks noGrp="1"/>
          </p:cNvSpPr>
          <p:nvPr>
            <p:ph idx="1"/>
          </p:nvPr>
        </p:nvSpPr>
        <p:spPr/>
        <p:txBody>
          <a:bodyPr/>
          <a:lstStyle/>
          <a:p>
            <a:r>
              <a:rPr lang="en-US" dirty="0" smtClean="0"/>
              <a:t>V stabilizes when consistent with π</a:t>
            </a:r>
          </a:p>
          <a:p>
            <a:r>
              <a:rPr lang="en-US" dirty="0" smtClean="0"/>
              <a:t>π stabilizes when greedy with respect to V</a:t>
            </a:r>
            <a:endParaRPr lang="en-US" dirty="0"/>
          </a:p>
        </p:txBody>
      </p:sp>
    </p:spTree>
    <p:extLst>
      <p:ext uri="{BB962C8B-B14F-4D97-AF65-F5344CB8AC3E}">
        <p14:creationId xmlns:p14="http://schemas.microsoft.com/office/powerpoint/2010/main" val="1615114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Review:</a:t>
            </a:r>
          </a:p>
          <a:p>
            <a:pPr lvl="1"/>
            <a:r>
              <a:rPr lang="en-US" dirty="0" smtClean="0"/>
              <a:t>V, V*</a:t>
            </a:r>
          </a:p>
          <a:p>
            <a:pPr lvl="1"/>
            <a:r>
              <a:rPr lang="en-US" dirty="0" smtClean="0"/>
              <a:t>Q, Q*</a:t>
            </a:r>
          </a:p>
          <a:p>
            <a:pPr lvl="1"/>
            <a:r>
              <a:rPr lang="en-US" dirty="0" smtClean="0"/>
              <a:t>π, π*</a:t>
            </a:r>
          </a:p>
          <a:p>
            <a:pPr lvl="1"/>
            <a:endParaRPr lang="en-US" dirty="0"/>
          </a:p>
          <a:p>
            <a:r>
              <a:rPr lang="en-US" dirty="0" smtClean="0"/>
              <a:t>Bellman Equation </a:t>
            </a:r>
            <a:r>
              <a:rPr lang="en-US" dirty="0"/>
              <a:t>vs. </a:t>
            </a:r>
            <a:r>
              <a:rPr lang="en-US" dirty="0" smtClean="0"/>
              <a:t>Update</a:t>
            </a:r>
            <a:endParaRPr lang="en-US" dirty="0"/>
          </a:p>
          <a:p>
            <a:endParaRPr lang="en-US" dirty="0"/>
          </a:p>
        </p:txBody>
      </p:sp>
    </p:spTree>
    <p:extLst>
      <p:ext uri="{BB962C8B-B14F-4D97-AF65-F5344CB8AC3E}">
        <p14:creationId xmlns:p14="http://schemas.microsoft.com/office/powerpoint/2010/main" val="192973364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 Given a Model</a:t>
            </a:r>
            <a:endParaRPr lang="en-US" dirty="0"/>
          </a:p>
        </p:txBody>
      </p:sp>
      <p:sp>
        <p:nvSpPr>
          <p:cNvPr id="3" name="Content Placeholder 2"/>
          <p:cNvSpPr>
            <a:spLocks noGrp="1"/>
          </p:cNvSpPr>
          <p:nvPr>
            <p:ph idx="1"/>
          </p:nvPr>
        </p:nvSpPr>
        <p:spPr/>
        <p:txBody>
          <a:bodyPr/>
          <a:lstStyle/>
          <a:p>
            <a:r>
              <a:rPr lang="en-US" dirty="0" smtClean="0"/>
              <a:t>Finite </a:t>
            </a:r>
            <a:r>
              <a:rPr lang="en-US" dirty="0"/>
              <a:t>MDPs</a:t>
            </a:r>
          </a:p>
          <a:p>
            <a:r>
              <a:rPr lang="en-US" dirty="0" smtClean="0"/>
              <a:t>Exploration / Exploitation?</a:t>
            </a:r>
          </a:p>
          <a:p>
            <a:r>
              <a:rPr lang="en-US" dirty="0" smtClean="0"/>
              <a:t>Where </a:t>
            </a:r>
            <a:r>
              <a:rPr lang="en-US" dirty="0"/>
              <a:t>would Dynamic Programming be used?</a:t>
            </a:r>
          </a:p>
          <a:p>
            <a:endParaRPr lang="en-US" dirty="0"/>
          </a:p>
        </p:txBody>
      </p:sp>
    </p:spTree>
    <p:extLst>
      <p:ext uri="{BB962C8B-B14F-4D97-AF65-F5344CB8AC3E}">
        <p14:creationId xmlns:p14="http://schemas.microsoft.com/office/powerpoint/2010/main" val="7380438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68356"/>
            <a:ext cx="8229600" cy="5557808"/>
          </a:xfrm>
        </p:spPr>
        <p:txBody>
          <a:bodyPr/>
          <a:lstStyle/>
          <a:p>
            <a:r>
              <a:rPr lang="en-US" dirty="0" smtClean="0"/>
              <a:t>“DP </a:t>
            </a:r>
            <a:r>
              <a:rPr lang="en-US" dirty="0"/>
              <a:t>may not be practical for very large problems...” </a:t>
            </a:r>
            <a:r>
              <a:rPr lang="en-US" dirty="0" smtClean="0"/>
              <a:t>&amp; “</a:t>
            </a:r>
            <a:r>
              <a:rPr lang="en-US" dirty="0"/>
              <a:t>For the largest problems, only DP methods are </a:t>
            </a:r>
            <a:r>
              <a:rPr lang="en-US" dirty="0" smtClean="0"/>
              <a:t>feasible”</a:t>
            </a:r>
          </a:p>
          <a:p>
            <a:pPr lvl="1"/>
            <a:r>
              <a:rPr lang="en-US" dirty="0" smtClean="0"/>
              <a:t>Curse of Dimensionality</a:t>
            </a:r>
          </a:p>
          <a:p>
            <a:pPr marL="457200" lvl="1" indent="0">
              <a:buNone/>
            </a:pPr>
            <a:r>
              <a:rPr lang="en-US" dirty="0" smtClean="0"/>
              <a:t> </a:t>
            </a:r>
            <a:endParaRPr lang="en-US" dirty="0"/>
          </a:p>
          <a:p>
            <a:r>
              <a:rPr lang="en-US" dirty="0" smtClean="0"/>
              <a:t>Bootstrapping</a:t>
            </a:r>
          </a:p>
          <a:p>
            <a:endParaRPr lang="en-US" dirty="0" smtClean="0"/>
          </a:p>
          <a:p>
            <a:r>
              <a:rPr lang="en-US" dirty="0" err="1" smtClean="0"/>
              <a:t>Memoization</a:t>
            </a:r>
            <a:r>
              <a:rPr lang="en-US" dirty="0" smtClean="0"/>
              <a:t> (Dmitry)</a:t>
            </a:r>
            <a:endParaRPr lang="en-US" dirty="0"/>
          </a:p>
        </p:txBody>
      </p:sp>
      <p:pic>
        <p:nvPicPr>
          <p:cNvPr id="5" name="Picture 4" descr="ur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52515" y="1864667"/>
            <a:ext cx="3291485" cy="4993333"/>
          </a:xfrm>
          <a:prstGeom prst="rect">
            <a:avLst/>
          </a:prstGeom>
        </p:spPr>
      </p:pic>
    </p:spTree>
    <p:extLst>
      <p:ext uri="{BB962C8B-B14F-4D97-AF65-F5344CB8AC3E}">
        <p14:creationId xmlns:p14="http://schemas.microsoft.com/office/powerpoint/2010/main" val="127327858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Function</a:t>
            </a:r>
            <a:endParaRPr lang="en-US" dirty="0"/>
          </a:p>
        </p:txBody>
      </p:sp>
      <p:sp>
        <p:nvSpPr>
          <p:cNvPr id="3" name="Content Placeholder 2"/>
          <p:cNvSpPr>
            <a:spLocks noGrp="1"/>
          </p:cNvSpPr>
          <p:nvPr>
            <p:ph idx="1"/>
          </p:nvPr>
        </p:nvSpPr>
        <p:spPr>
          <a:xfrm>
            <a:off x="393240" y="3844776"/>
            <a:ext cx="8229600" cy="2654336"/>
          </a:xfrm>
        </p:spPr>
        <p:txBody>
          <a:bodyPr/>
          <a:lstStyle/>
          <a:p>
            <a:r>
              <a:rPr lang="en-US" dirty="0" smtClean="0"/>
              <a:t>Existence and uniqueness guaranteed when</a:t>
            </a:r>
          </a:p>
          <a:p>
            <a:pPr lvl="1"/>
            <a:r>
              <a:rPr lang="en-US" dirty="0" err="1" smtClean="0"/>
              <a:t>γ</a:t>
            </a:r>
            <a:r>
              <a:rPr lang="en-US" dirty="0" smtClean="0"/>
              <a:t> &lt; 1 or </a:t>
            </a:r>
          </a:p>
          <a:p>
            <a:pPr lvl="1"/>
            <a:r>
              <a:rPr lang="en-US" dirty="0" smtClean="0"/>
              <a:t>eventual termination is guaranteed from all states under π</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983908660"/>
              </p:ext>
            </p:extLst>
          </p:nvPr>
        </p:nvGraphicFramePr>
        <p:xfrm>
          <a:off x="1712750" y="1524678"/>
          <a:ext cx="5057775" cy="739775"/>
        </p:xfrm>
        <a:graphic>
          <a:graphicData uri="http://schemas.openxmlformats.org/presentationml/2006/ole">
            <mc:AlternateContent xmlns:mc="http://schemas.openxmlformats.org/markup-compatibility/2006">
              <mc:Choice xmlns:v="urn:schemas-microsoft-com:vml" Requires="v">
                <p:oleObj spid="_x0000_s1036" name="Equation" r:id="rId3" imgW="2514600" imgH="368300" progId="Equation.3">
                  <p:embed/>
                </p:oleObj>
              </mc:Choice>
              <mc:Fallback>
                <p:oleObj name="Equation" r:id="rId3" imgW="2514600" imgH="368300" progId="Equation.3">
                  <p:embed/>
                  <p:pic>
                    <p:nvPicPr>
                      <p:cNvPr id="0" name=""/>
                      <p:cNvPicPr/>
                      <p:nvPr/>
                    </p:nvPicPr>
                    <p:blipFill>
                      <a:blip r:embed="rId4"/>
                      <a:stretch>
                        <a:fillRect/>
                      </a:stretch>
                    </p:blipFill>
                    <p:spPr>
                      <a:xfrm>
                        <a:off x="1712750" y="1524678"/>
                        <a:ext cx="5057775" cy="739775"/>
                      </a:xfrm>
                      <a:prstGeom prst="rect">
                        <a:avLst/>
                      </a:prstGeom>
                    </p:spPr>
                  </p:pic>
                </p:oleObj>
              </mc:Fallback>
            </mc:AlternateContent>
          </a:graphicData>
        </a:graphic>
      </p:graphicFrame>
    </p:spTree>
    <p:extLst>
      <p:ext uri="{BB962C8B-B14F-4D97-AF65-F5344CB8AC3E}">
        <p14:creationId xmlns:p14="http://schemas.microsoft.com/office/powerpoint/2010/main" val="293490666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Policy Evaluation: Value Iteration</a:t>
            </a:r>
            <a:endParaRPr lang="en-US" dirty="0"/>
          </a:p>
        </p:txBody>
      </p:sp>
      <p:sp>
        <p:nvSpPr>
          <p:cNvPr id="3" name="Content Placeholder 2"/>
          <p:cNvSpPr>
            <a:spLocks noGrp="1"/>
          </p:cNvSpPr>
          <p:nvPr>
            <p:ph idx="1"/>
          </p:nvPr>
        </p:nvSpPr>
        <p:spPr>
          <a:xfrm>
            <a:off x="393240" y="3844776"/>
            <a:ext cx="8229600" cy="2654336"/>
          </a:xfrm>
        </p:spPr>
        <p:txBody>
          <a:bodyPr>
            <a:normAutofit/>
          </a:bodyPr>
          <a:lstStyle/>
          <a:p>
            <a:r>
              <a:rPr lang="en-US" dirty="0" smtClean="0"/>
              <a:t>Iterative Policy Evaluation</a:t>
            </a:r>
          </a:p>
          <a:p>
            <a:pPr lvl="1"/>
            <a:r>
              <a:rPr lang="en-US" dirty="0" smtClean="0"/>
              <a:t>Full backup: go through each state and consider </a:t>
            </a:r>
            <a:r>
              <a:rPr lang="en-US" dirty="0" smtClean="0">
                <a:solidFill>
                  <a:srgbClr val="FF0000"/>
                </a:solidFill>
              </a:rPr>
              <a:t>each possible subsequent state</a:t>
            </a:r>
          </a:p>
          <a:p>
            <a:pPr lvl="1"/>
            <a:r>
              <a:rPr lang="en-US" dirty="0" smtClean="0"/>
              <a:t>Two copies of V or “in place” backup?</a:t>
            </a:r>
          </a:p>
        </p:txBody>
      </p:sp>
      <p:graphicFrame>
        <p:nvGraphicFramePr>
          <p:cNvPr id="6" name="Object 5"/>
          <p:cNvGraphicFramePr>
            <a:graphicFrameLocks noChangeAspect="1"/>
          </p:cNvGraphicFramePr>
          <p:nvPr>
            <p:extLst>
              <p:ext uri="{D42A27DB-BD31-4B8C-83A1-F6EECF244321}">
                <p14:modId xmlns:p14="http://schemas.microsoft.com/office/powerpoint/2010/main" val="3104548286"/>
              </p:ext>
            </p:extLst>
          </p:nvPr>
        </p:nvGraphicFramePr>
        <p:xfrm>
          <a:off x="1611313" y="2551113"/>
          <a:ext cx="5260975" cy="765175"/>
        </p:xfrm>
        <a:graphic>
          <a:graphicData uri="http://schemas.openxmlformats.org/presentationml/2006/ole">
            <mc:AlternateContent xmlns:mc="http://schemas.openxmlformats.org/markup-compatibility/2006">
              <mc:Choice xmlns:v="urn:schemas-microsoft-com:vml" Requires="v">
                <p:oleObj spid="_x0000_s2059" name="Equation" r:id="rId3" imgW="2616200" imgH="381000" progId="Equation.3">
                  <p:embed/>
                </p:oleObj>
              </mc:Choice>
              <mc:Fallback>
                <p:oleObj name="Equation" r:id="rId3" imgW="2616200" imgH="381000" progId="Equation.3">
                  <p:embed/>
                  <p:pic>
                    <p:nvPicPr>
                      <p:cNvPr id="0" name=""/>
                      <p:cNvPicPr/>
                      <p:nvPr/>
                    </p:nvPicPr>
                    <p:blipFill>
                      <a:blip r:embed="rId4"/>
                      <a:stretch>
                        <a:fillRect/>
                      </a:stretch>
                    </p:blipFill>
                    <p:spPr>
                      <a:xfrm>
                        <a:off x="1611313" y="2551113"/>
                        <a:ext cx="5260975" cy="765175"/>
                      </a:xfrm>
                      <a:prstGeom prst="rect">
                        <a:avLst/>
                      </a:prstGeom>
                    </p:spPr>
                  </p:pic>
                </p:oleObj>
              </mc:Fallback>
            </mc:AlternateContent>
          </a:graphicData>
        </a:graphic>
      </p:graphicFrame>
    </p:spTree>
    <p:extLst>
      <p:ext uri="{BB962C8B-B14F-4D97-AF65-F5344CB8AC3E}">
        <p14:creationId xmlns:p14="http://schemas.microsoft.com/office/powerpoint/2010/main" val="346796130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Policy Evaluation: Algorithm</a:t>
            </a:r>
            <a:endParaRPr lang="en-US" dirty="0"/>
          </a:p>
        </p:txBody>
      </p:sp>
      <p:pic>
        <p:nvPicPr>
          <p:cNvPr id="4" name="Picture 3" descr="pseudotmp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438" y="1854538"/>
            <a:ext cx="7095133" cy="3962217"/>
          </a:xfrm>
          <a:prstGeom prst="rect">
            <a:avLst/>
          </a:prstGeom>
        </p:spPr>
      </p:pic>
    </p:spTree>
    <p:extLst>
      <p:ext uri="{BB962C8B-B14F-4D97-AF65-F5344CB8AC3E}">
        <p14:creationId xmlns:p14="http://schemas.microsoft.com/office/powerpoint/2010/main" val="91462011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Improvement</a:t>
            </a:r>
            <a:endParaRPr lang="en-US" dirty="0"/>
          </a:p>
        </p:txBody>
      </p:sp>
      <p:sp>
        <p:nvSpPr>
          <p:cNvPr id="3" name="Content Placeholder 2"/>
          <p:cNvSpPr>
            <a:spLocks noGrp="1"/>
          </p:cNvSpPr>
          <p:nvPr>
            <p:ph idx="1"/>
          </p:nvPr>
        </p:nvSpPr>
        <p:spPr/>
        <p:txBody>
          <a:bodyPr/>
          <a:lstStyle/>
          <a:p>
            <a:r>
              <a:rPr lang="en-US" dirty="0" smtClean="0"/>
              <a:t>Update policy so that action for each state maximizes V(s’)</a:t>
            </a:r>
          </a:p>
          <a:p>
            <a:endParaRPr lang="en-US" dirty="0"/>
          </a:p>
          <a:p>
            <a:endParaRPr lang="en-US" dirty="0" smtClean="0"/>
          </a:p>
          <a:p>
            <a:r>
              <a:rPr lang="en-US" dirty="0" smtClean="0"/>
              <a:t>For each state, π’(s)=?</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989776154"/>
              </p:ext>
            </p:extLst>
          </p:nvPr>
        </p:nvGraphicFramePr>
        <p:xfrm>
          <a:off x="1073325" y="2865640"/>
          <a:ext cx="5057775" cy="739775"/>
        </p:xfrm>
        <a:graphic>
          <a:graphicData uri="http://schemas.openxmlformats.org/presentationml/2006/ole">
            <mc:AlternateContent xmlns:mc="http://schemas.openxmlformats.org/markup-compatibility/2006">
              <mc:Choice xmlns:v="urn:schemas-microsoft-com:vml" Requires="v">
                <p:oleObj spid="_x0000_s4106" name="Equation" r:id="rId3" imgW="2514600" imgH="368300" progId="Equation.3">
                  <p:embed/>
                </p:oleObj>
              </mc:Choice>
              <mc:Fallback>
                <p:oleObj name="Equation" r:id="rId3" imgW="2514600" imgH="368300" progId="Equation.3">
                  <p:embed/>
                  <p:pic>
                    <p:nvPicPr>
                      <p:cNvPr id="0" name=""/>
                      <p:cNvPicPr/>
                      <p:nvPr/>
                    </p:nvPicPr>
                    <p:blipFill>
                      <a:blip r:embed="rId4"/>
                      <a:stretch>
                        <a:fillRect/>
                      </a:stretch>
                    </p:blipFill>
                    <p:spPr>
                      <a:xfrm>
                        <a:off x="1073325" y="2865640"/>
                        <a:ext cx="5057775" cy="739775"/>
                      </a:xfrm>
                      <a:prstGeom prst="rect">
                        <a:avLst/>
                      </a:prstGeom>
                    </p:spPr>
                  </p:pic>
                </p:oleObj>
              </mc:Fallback>
            </mc:AlternateContent>
          </a:graphicData>
        </a:graphic>
      </p:graphicFrame>
    </p:spTree>
    <p:extLst>
      <p:ext uri="{BB962C8B-B14F-4D97-AF65-F5344CB8AC3E}">
        <p14:creationId xmlns:p14="http://schemas.microsoft.com/office/powerpoint/2010/main" val="300311757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315</TotalTime>
  <Words>548</Words>
  <Application>Microsoft Macintosh PowerPoint</Application>
  <PresentationFormat>On-screen Show (4:3)</PresentationFormat>
  <Paragraphs>84</Paragraphs>
  <Slides>25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Office Theme</vt:lpstr>
      <vt:lpstr>Equation</vt:lpstr>
      <vt:lpstr>Sutton &amp; Barto, Chapter 4</vt:lpstr>
      <vt:lpstr>PowerPoint Presentation</vt:lpstr>
      <vt:lpstr>PowerPoint Presentation</vt:lpstr>
      <vt:lpstr>Solutions Given a Model</vt:lpstr>
      <vt:lpstr>PowerPoint Presentation</vt:lpstr>
      <vt:lpstr>Value Function</vt:lpstr>
      <vt:lpstr>Policy Evaluation: Value Iteration</vt:lpstr>
      <vt:lpstr>Policy Evaluation: Algorithm</vt:lpstr>
      <vt:lpstr>Policy Improvement</vt:lpstr>
      <vt:lpstr>Policy Improvement</vt:lpstr>
      <vt:lpstr>Policy Improvement: Examples</vt:lpstr>
      <vt:lpstr>Policy Improvement: Examples</vt:lpstr>
      <vt:lpstr>Policy Iteration</vt:lpstr>
      <vt:lpstr>Value Iteration: Update</vt:lpstr>
      <vt:lpstr>Value Iteration: algorithm</vt:lpstr>
      <vt:lpstr>PowerPoint Presentation</vt:lpstr>
      <vt:lpstr>PowerPoint Presentation</vt:lpstr>
      <vt:lpstr>PowerPoint Presentation</vt:lpstr>
      <vt:lpstr>PowerPoint Presentation</vt:lpstr>
      <vt:lpstr>Gambler’s problem</vt:lpstr>
      <vt:lpstr>Gambler’s problem</vt:lpstr>
      <vt:lpstr>Asynchronous DP</vt:lpstr>
      <vt:lpstr>Asynchronous DP</vt:lpstr>
      <vt:lpstr>Generalized Policy Iteration</vt:lpstr>
      <vt:lpstr>Generalized Policy Iteration</vt:lpstr>
    </vt:vector>
  </TitlesOfParts>
  <Company>Lafayette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Sutton &amp; Barto, Chapter 4</dc:title>
  <dc:creator>Matthew Taylor</dc:creator>
  <cp:lastModifiedBy>Matthew Taylor</cp:lastModifiedBy>
  <cp:revision>13</cp:revision>
  <dcterms:created xsi:type="dcterms:W3CDTF">2014-01-28T15:11:05Z</dcterms:created>
  <dcterms:modified xsi:type="dcterms:W3CDTF">2014-01-28T21:12:45Z</dcterms:modified>
</cp:coreProperties>
</file>