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embeddings/Microsoft_Equation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85" r:id="rId4"/>
    <p:sldId id="268" r:id="rId5"/>
    <p:sldId id="277" r:id="rId6"/>
    <p:sldId id="278" r:id="rId7"/>
    <p:sldId id="280" r:id="rId8"/>
    <p:sldId id="281" r:id="rId9"/>
    <p:sldId id="274" r:id="rId10"/>
    <p:sldId id="279" r:id="rId11"/>
    <p:sldId id="283" r:id="rId12"/>
    <p:sldId id="293" r:id="rId13"/>
    <p:sldId id="295" r:id="rId14"/>
    <p:sldId id="286" r:id="rId15"/>
    <p:sldId id="287" r:id="rId16"/>
    <p:sldId id="288" r:id="rId17"/>
    <p:sldId id="289" r:id="rId18"/>
    <p:sldId id="290" r:id="rId19"/>
    <p:sldId id="291" r:id="rId20"/>
    <p:sldId id="29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0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2A58-0782-9244-96F5-1A7D48AEAD94}" type="datetimeFigureOut">
              <a:rPr lang="en-US" smtClean="0"/>
              <a:pPr/>
              <a:t>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E175-DC0E-BF41-BA12-B8C202BD9D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43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2A58-0782-9244-96F5-1A7D48AEAD94}" type="datetimeFigureOut">
              <a:rPr lang="en-US" smtClean="0"/>
              <a:pPr/>
              <a:t>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E175-DC0E-BF41-BA12-B8C202BD9D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00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2A58-0782-9244-96F5-1A7D48AEAD94}" type="datetimeFigureOut">
              <a:rPr lang="en-US" smtClean="0"/>
              <a:pPr/>
              <a:t>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E175-DC0E-BF41-BA12-B8C202BD9D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34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2A58-0782-9244-96F5-1A7D48AEAD94}" type="datetimeFigureOut">
              <a:rPr lang="en-US" smtClean="0"/>
              <a:pPr/>
              <a:t>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E175-DC0E-BF41-BA12-B8C202BD9D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99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2A58-0782-9244-96F5-1A7D48AEAD94}" type="datetimeFigureOut">
              <a:rPr lang="en-US" smtClean="0"/>
              <a:pPr/>
              <a:t>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E175-DC0E-BF41-BA12-B8C202BD9D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99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2A58-0782-9244-96F5-1A7D48AEAD94}" type="datetimeFigureOut">
              <a:rPr lang="en-US" smtClean="0"/>
              <a:pPr/>
              <a:t>1/30/14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E175-DC0E-BF41-BA12-B8C202BD9D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11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2A58-0782-9244-96F5-1A7D48AEAD94}" type="datetimeFigureOut">
              <a:rPr lang="en-US" smtClean="0"/>
              <a:pPr/>
              <a:t>1/30/14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E175-DC0E-BF41-BA12-B8C202BD9D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5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2A58-0782-9244-96F5-1A7D48AEAD94}" type="datetimeFigureOut">
              <a:rPr lang="en-US" smtClean="0"/>
              <a:pPr/>
              <a:t>1/30/14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E175-DC0E-BF41-BA12-B8C202BD9D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2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2A58-0782-9244-96F5-1A7D48AEAD94}" type="datetimeFigureOut">
              <a:rPr lang="en-US" smtClean="0"/>
              <a:pPr/>
              <a:t>1/30/14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E175-DC0E-BF41-BA12-B8C202BD9D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6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2A58-0782-9244-96F5-1A7D48AEAD94}" type="datetimeFigureOut">
              <a:rPr lang="en-US" smtClean="0"/>
              <a:pPr/>
              <a:t>1/30/14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E175-DC0E-BF41-BA12-B8C202BD9D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01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2A58-0782-9244-96F5-1A7D48AEAD94}" type="datetimeFigureOut">
              <a:rPr lang="en-US" smtClean="0"/>
              <a:pPr/>
              <a:t>1/30/14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E175-DC0E-BF41-BA12-B8C202BD9D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74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42A58-0782-9244-96F5-1A7D48AEAD94}" type="datetimeFigureOut">
              <a:rPr lang="en-US" smtClean="0"/>
              <a:pPr/>
              <a:t>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AE175-DC0E-BF41-BA12-B8C202BD9D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1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15.emf"/><Relationship Id="rId5" Type="http://schemas.openxmlformats.org/officeDocument/2006/relationships/oleObject" Target="../embeddings/Microsoft_Equation2.bin"/><Relationship Id="rId6" Type="http://schemas.openxmlformats.org/officeDocument/2006/relationships/image" Target="../media/image16.emf"/><Relationship Id="rId7" Type="http://schemas.openxmlformats.org/officeDocument/2006/relationships/oleObject" Target="../embeddings/Microsoft_Equation3.bin"/><Relationship Id="rId8" Type="http://schemas.openxmlformats.org/officeDocument/2006/relationships/image" Target="../media/image17.emf"/><Relationship Id="rId9" Type="http://schemas.openxmlformats.org/officeDocument/2006/relationships/oleObject" Target="../embeddings/Microsoft_Equation4.bin"/><Relationship Id="rId10" Type="http://schemas.openxmlformats.org/officeDocument/2006/relationships/image" Target="../media/image1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5.bin"/><Relationship Id="rId4" Type="http://schemas.openxmlformats.org/officeDocument/2006/relationships/image" Target="../media/image19.emf"/><Relationship Id="rId5" Type="http://schemas.openxmlformats.org/officeDocument/2006/relationships/oleObject" Target="../embeddings/Microsoft_Equation6.bin"/><Relationship Id="rId6" Type="http://schemas.openxmlformats.org/officeDocument/2006/relationships/image" Target="../media/image2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7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oleObject" Target="../embeddings/oleObject4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Sutton &amp; </a:t>
            </a:r>
            <a:r>
              <a:rPr lang="en-US" dirty="0" err="1" smtClean="0"/>
              <a:t>Barto</a:t>
            </a:r>
            <a:r>
              <a:rPr lang="en-US" dirty="0" smtClean="0"/>
              <a:t>, Chapter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Dynamic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16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backup states in any order</a:t>
            </a:r>
          </a:p>
          <a:p>
            <a:r>
              <a:rPr lang="en-US" dirty="0" smtClean="0"/>
              <a:t>But must continue to back up all values, eventually</a:t>
            </a:r>
          </a:p>
          <a:p>
            <a:r>
              <a:rPr lang="en-US" dirty="0" smtClean="0"/>
              <a:t>Where should we focus our attention?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389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Can backup states in any order</a:t>
            </a:r>
          </a:p>
          <a:p>
            <a:r>
              <a:rPr lang="en-US" dirty="0" smtClean="0"/>
              <a:t>But must continue to back up all values, eventually</a:t>
            </a:r>
          </a:p>
          <a:p>
            <a:r>
              <a:rPr lang="en-US" dirty="0" smtClean="0"/>
              <a:t>Where should we focus our attention?</a:t>
            </a:r>
          </a:p>
          <a:p>
            <a:endParaRPr lang="en-US" dirty="0"/>
          </a:p>
          <a:p>
            <a:r>
              <a:rPr lang="en-US" dirty="0" smtClean="0"/>
              <a:t>Changes to V</a:t>
            </a:r>
          </a:p>
          <a:p>
            <a:r>
              <a:rPr lang="en-US" dirty="0" smtClean="0"/>
              <a:t>Changes to Q</a:t>
            </a:r>
          </a:p>
          <a:p>
            <a:r>
              <a:rPr lang="en-US" dirty="0" smtClean="0"/>
              <a:t>Changes to 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501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956" y="-217720"/>
            <a:ext cx="8229600" cy="1143000"/>
          </a:xfrm>
        </p:spPr>
        <p:txBody>
          <a:bodyPr/>
          <a:lstStyle/>
          <a:p>
            <a:r>
              <a:rPr lang="en-US" dirty="0" smtClean="0"/>
              <a:t>Aside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5280"/>
            <a:ext cx="8229600" cy="4525963"/>
          </a:xfrm>
        </p:spPr>
        <p:txBody>
          <a:bodyPr/>
          <a:lstStyle/>
          <a:p>
            <a:r>
              <a:rPr lang="en-US" dirty="0" smtClean="0"/>
              <a:t>Variable discretization</a:t>
            </a:r>
          </a:p>
          <a:p>
            <a:pPr lvl="1"/>
            <a:r>
              <a:rPr lang="en-US" dirty="0" smtClean="0"/>
              <a:t>When to Split</a:t>
            </a:r>
          </a:p>
          <a:p>
            <a:pPr lvl="2"/>
            <a:r>
              <a:rPr lang="en-US" dirty="0" smtClean="0"/>
              <a:t>Track Bellman Error: look for plateaus</a:t>
            </a:r>
          </a:p>
          <a:p>
            <a:pPr lvl="1"/>
            <a:r>
              <a:rPr lang="en-US" dirty="0"/>
              <a:t>Where to Split</a:t>
            </a:r>
          </a:p>
          <a:p>
            <a:pPr lvl="2"/>
            <a:r>
              <a:rPr lang="en-US" dirty="0" smtClean="0"/>
              <a:t>Which direction?</a:t>
            </a:r>
          </a:p>
          <a:p>
            <a:pPr lvl="2"/>
            <a:r>
              <a:rPr lang="en-US" dirty="0" smtClean="0"/>
              <a:t>Value Criterion: Maximize the difference in values of </a:t>
            </a:r>
            <a:r>
              <a:rPr lang="en-US" dirty="0" err="1" smtClean="0"/>
              <a:t>subtiles</a:t>
            </a:r>
            <a:r>
              <a:rPr lang="en-US" dirty="0" smtClean="0"/>
              <a:t> = minimize error in V</a:t>
            </a:r>
          </a:p>
          <a:p>
            <a:pPr lvl="2"/>
            <a:r>
              <a:rPr lang="en-US" dirty="0" smtClean="0"/>
              <a:t>Policy Criterion: Would the split change policy?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278" y="5026387"/>
            <a:ext cx="5288722" cy="201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88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6534"/>
            <a:ext cx="9144000" cy="30014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" y="0"/>
            <a:ext cx="86995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41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416"/>
            <a:ext cx="8229600" cy="5859747"/>
          </a:xfrm>
        </p:spPr>
        <p:txBody>
          <a:bodyPr>
            <a:normAutofit/>
          </a:bodyPr>
          <a:lstStyle/>
          <a:p>
            <a:r>
              <a:rPr lang="en-US" dirty="0" smtClean="0"/>
              <a:t>Optimal value function satisfies the fixed-point equation for all states x: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Define Bellman optimality operator: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Now, V* can be defined compactly: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147540"/>
              </p:ext>
            </p:extLst>
          </p:nvPr>
        </p:nvGraphicFramePr>
        <p:xfrm>
          <a:off x="1957179" y="1420188"/>
          <a:ext cx="507682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" name="Equation" r:id="rId3" imgW="2705100" imgH="368300" progId="Equation.3">
                  <p:embed/>
                </p:oleObj>
              </mc:Choice>
              <mc:Fallback>
                <p:oleObj name="Equation" r:id="rId3" imgW="27051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7179" y="1420188"/>
                        <a:ext cx="5076825" cy="69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750560"/>
              </p:ext>
            </p:extLst>
          </p:nvPr>
        </p:nvGraphicFramePr>
        <p:xfrm>
          <a:off x="3046413" y="3074988"/>
          <a:ext cx="250190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Equation" r:id="rId5" imgW="965200" imgH="228600" progId="Equation.3">
                  <p:embed/>
                </p:oleObj>
              </mc:Choice>
              <mc:Fallback>
                <p:oleObj name="Equation" r:id="rId5" imgW="965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6413" y="3074988"/>
                        <a:ext cx="2501900" cy="592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126980"/>
              </p:ext>
            </p:extLst>
          </p:nvPr>
        </p:nvGraphicFramePr>
        <p:xfrm>
          <a:off x="1762678" y="3987362"/>
          <a:ext cx="545782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" name="Equation" r:id="rId7" imgW="2908300" imgH="368300" progId="Equation.3">
                  <p:embed/>
                </p:oleObj>
              </mc:Choice>
              <mc:Fallback>
                <p:oleObj name="Equation" r:id="rId7" imgW="29083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62678" y="3987362"/>
                        <a:ext cx="5457825" cy="69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687960"/>
              </p:ext>
            </p:extLst>
          </p:nvPr>
        </p:nvGraphicFramePr>
        <p:xfrm>
          <a:off x="3133725" y="5778500"/>
          <a:ext cx="197485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Equation" r:id="rId9" imgW="762000" imgH="177800" progId="Equation.3">
                  <p:embed/>
                </p:oleObj>
              </mc:Choice>
              <mc:Fallback>
                <p:oleObj name="Equation" r:id="rId9" imgW="762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33725" y="5778500"/>
                        <a:ext cx="1974850" cy="461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5767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T* is a maximum-norm contraction. </a:t>
            </a:r>
          </a:p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he fixed-point equation, T*V=V, has a unique solution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Or, let T* map </a:t>
            </a:r>
            <a:r>
              <a:rPr lang="en-US" dirty="0" err="1" smtClean="0"/>
              <a:t>Reals</a:t>
            </a:r>
            <a:r>
              <a:rPr lang="en-US" dirty="0" smtClean="0"/>
              <a:t> in X×A to the same, and: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0222"/>
              </p:ext>
            </p:extLst>
          </p:nvPr>
        </p:nvGraphicFramePr>
        <p:xfrm>
          <a:off x="587549" y="4804374"/>
          <a:ext cx="7464224" cy="895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Equation" r:id="rId3" imgW="3073400" imgH="368300" progId="Equation.3">
                  <p:embed/>
                </p:oleObj>
              </mc:Choice>
              <mc:Fallback>
                <p:oleObj name="Equation" r:id="rId3" imgW="30734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7549" y="4804374"/>
                        <a:ext cx="7464224" cy="895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33183"/>
              </p:ext>
            </p:extLst>
          </p:nvPr>
        </p:nvGraphicFramePr>
        <p:xfrm>
          <a:off x="5936673" y="5889247"/>
          <a:ext cx="2043401" cy="473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Equation" r:id="rId5" imgW="876300" imgH="203200" progId="Equation.3">
                  <p:embed/>
                </p:oleObj>
              </mc:Choice>
              <mc:Fallback>
                <p:oleObj name="Equation" r:id="rId5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36673" y="5889247"/>
                        <a:ext cx="2043401" cy="473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2752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5955"/>
          </a:xfrm>
        </p:spPr>
        <p:txBody>
          <a:bodyPr>
            <a:normAutofit/>
          </a:bodyPr>
          <a:lstStyle/>
          <a:p>
            <a:r>
              <a:rPr lang="en-US" dirty="0" smtClean="0"/>
              <a:t>Value iteration: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k+1</a:t>
            </a:r>
            <a:r>
              <a:rPr lang="en-US" dirty="0" smtClean="0"/>
              <a:t>=T*</a:t>
            </a:r>
            <a:r>
              <a:rPr lang="en-US" dirty="0" err="1" smtClean="0"/>
              <a:t>V</a:t>
            </a:r>
            <a:r>
              <a:rPr lang="en-US" baseline="-25000" dirty="0" err="1" smtClean="0"/>
              <a:t>k</a:t>
            </a:r>
            <a:r>
              <a:rPr lang="en-US" dirty="0" smtClean="0"/>
              <a:t>, k≥0</a:t>
            </a:r>
            <a:endParaRPr lang="en-US" dirty="0"/>
          </a:p>
          <a:p>
            <a:r>
              <a:rPr lang="en-US" dirty="0" smtClean="0"/>
              <a:t>Q</a:t>
            </a:r>
            <a:r>
              <a:rPr lang="en-US" baseline="-25000" dirty="0" smtClean="0"/>
              <a:t>k</a:t>
            </a:r>
            <a:r>
              <a:rPr lang="en-US" baseline="-25000" dirty="0"/>
              <a:t>+1</a:t>
            </a:r>
            <a:r>
              <a:rPr lang="en-US" dirty="0"/>
              <a:t>=T</a:t>
            </a:r>
            <a:r>
              <a:rPr lang="en-US" dirty="0" smtClean="0"/>
              <a:t>*</a:t>
            </a:r>
            <a:r>
              <a:rPr lang="en-US" dirty="0" err="1" smtClean="0"/>
              <a:t>Q</a:t>
            </a:r>
            <a:r>
              <a:rPr lang="en-US" baseline="-25000" dirty="0" err="1" smtClean="0"/>
              <a:t>k</a:t>
            </a:r>
            <a:r>
              <a:rPr lang="en-US" dirty="0"/>
              <a:t>, k≥</a:t>
            </a:r>
            <a:r>
              <a:rPr lang="en-US" dirty="0" smtClean="0"/>
              <a:t>0</a:t>
            </a:r>
          </a:p>
          <a:p>
            <a:endParaRPr lang="en-US" dirty="0"/>
          </a:p>
          <a:p>
            <a:r>
              <a:rPr lang="en-US" dirty="0" smtClean="0"/>
              <a:t>This “Q-iteration” converges asymptotically: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(uniform norm/supremum norm/Chebyshev norm)</a:t>
            </a:r>
            <a:endParaRPr lang="en-US" dirty="0"/>
          </a:p>
          <a:p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479776"/>
              </p:ext>
            </p:extLst>
          </p:nvPr>
        </p:nvGraphicFramePr>
        <p:xfrm>
          <a:off x="3143886" y="4680048"/>
          <a:ext cx="3620916" cy="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3" imgW="1612900" imgH="241300" progId="Equation.3">
                  <p:embed/>
                </p:oleObj>
              </mc:Choice>
              <mc:Fallback>
                <p:oleObj name="Equation" r:id="rId3" imgW="1612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43886" y="4680048"/>
                        <a:ext cx="3620916" cy="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400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Also, for Q-iteration, we can bound the </a:t>
            </a:r>
            <a:r>
              <a:rPr lang="en-US" dirty="0" err="1" smtClean="0"/>
              <a:t>suboptimality</a:t>
            </a:r>
            <a:r>
              <a:rPr lang="en-US" dirty="0" smtClean="0"/>
              <a:t> for a set </a:t>
            </a:r>
            <a:r>
              <a:rPr lang="en-US" dirty="0" smtClean="0">
                <a:solidFill>
                  <a:srgbClr val="FF0000"/>
                </a:solidFill>
              </a:rPr>
              <a:t>number of iterations </a:t>
            </a:r>
            <a:r>
              <a:rPr lang="en-US" dirty="0" smtClean="0"/>
              <a:t>based on the </a:t>
            </a:r>
            <a:r>
              <a:rPr lang="en-US" dirty="0" smtClean="0">
                <a:solidFill>
                  <a:srgbClr val="FF0000"/>
                </a:solidFill>
              </a:rPr>
              <a:t>discount factor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maximum possible reward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929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83"/>
            <a:ext cx="8229600" cy="1143000"/>
          </a:xfrm>
        </p:spPr>
        <p:txBody>
          <a:bodyPr/>
          <a:lstStyle/>
          <a:p>
            <a:r>
              <a:rPr lang="en-US" dirty="0" smtClean="0"/>
              <a:t>Monte Carlo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6323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Administrative area in the Principality of Monaco</a:t>
            </a:r>
          </a:p>
          <a:p>
            <a:r>
              <a:rPr lang="en-US" sz="2800" dirty="0" smtClean="0"/>
              <a:t>Founded in 1866, named “Mount Charles” after then-reigning price, Charles III of Monaco</a:t>
            </a:r>
          </a:p>
          <a:p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casino opened in 1862, not a success</a:t>
            </a:r>
            <a:endParaRPr lang="en-US" sz="2800" dirty="0"/>
          </a:p>
        </p:txBody>
      </p:sp>
      <p:pic>
        <p:nvPicPr>
          <p:cNvPr id="5" name="Picture 4" descr="300px-Whole_Monac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662" y="3858512"/>
            <a:ext cx="3550604" cy="2662954"/>
          </a:xfrm>
          <a:prstGeom prst="rect">
            <a:avLst/>
          </a:prstGeom>
        </p:spPr>
      </p:pic>
      <p:pic>
        <p:nvPicPr>
          <p:cNvPr id="6" name="Picture 5" descr="France_location_map-Regions_and_departements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64600"/>
            <a:ext cx="2173267" cy="208633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2273512" y="5172227"/>
            <a:ext cx="3099436" cy="9361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374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02"/>
            <a:ext cx="8229600" cy="1143000"/>
          </a:xfrm>
        </p:spPr>
        <p:txBody>
          <a:bodyPr/>
          <a:lstStyle/>
          <a:p>
            <a:r>
              <a:rPr lang="en-US" dirty="0" smtClean="0"/>
              <a:t>Monte Carlo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415" y="1129522"/>
            <a:ext cx="8229600" cy="5728478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Computational Algorithms: repeated random sampling</a:t>
            </a:r>
          </a:p>
          <a:p>
            <a:r>
              <a:rPr lang="en-US" sz="2800" dirty="0" smtClean="0"/>
              <a:t>Useful when difficult / impossible to obtain a closed-form expression, or if deterministic algorithms won’t cut it</a:t>
            </a:r>
          </a:p>
          <a:p>
            <a:r>
              <a:rPr lang="en-US" sz="2800" dirty="0" smtClean="0"/>
              <a:t>Modern version: 1940s for nuclear weapons program at Los Alamos (radiation shielding and neutron penetration)</a:t>
            </a:r>
          </a:p>
          <a:p>
            <a:r>
              <a:rPr lang="en-US" sz="2800" dirty="0" smtClean="0"/>
              <a:t>Monte Carlo = code name (mathematician’s uncle gambled there)</a:t>
            </a:r>
          </a:p>
          <a:p>
            <a:r>
              <a:rPr lang="en-US" sz="2800" dirty="0" smtClean="0"/>
              <a:t>Soon after, John von Neumann programmed ENIAC to carry out these calculations</a:t>
            </a:r>
          </a:p>
          <a:p>
            <a:endParaRPr lang="en-US" sz="2800" dirty="0"/>
          </a:p>
          <a:p>
            <a:r>
              <a:rPr lang="en-US" sz="2800" dirty="0" smtClean="0"/>
              <a:t>Physical Sciences</a:t>
            </a:r>
          </a:p>
          <a:p>
            <a:r>
              <a:rPr lang="en-US" sz="2800" dirty="0" smtClean="0"/>
              <a:t>Engineering</a:t>
            </a:r>
          </a:p>
          <a:p>
            <a:r>
              <a:rPr lang="en-US" sz="2800" dirty="0" smtClean="0"/>
              <a:t>Applied Statistics</a:t>
            </a:r>
          </a:p>
          <a:p>
            <a:r>
              <a:rPr lang="en-US" sz="2800" dirty="0" smtClean="0"/>
              <a:t>Computer Graphics, AI</a:t>
            </a:r>
          </a:p>
          <a:p>
            <a:r>
              <a:rPr lang="en-US" sz="2800" dirty="0" smtClean="0"/>
              <a:t>Finance/Business</a:t>
            </a:r>
          </a:p>
          <a:p>
            <a:r>
              <a:rPr lang="en-US" sz="2800" dirty="0" smtClean="0"/>
              <a:t>Etc.</a:t>
            </a:r>
            <a:endParaRPr lang="en-US" sz="2800" dirty="0"/>
          </a:p>
        </p:txBody>
      </p:sp>
      <p:pic>
        <p:nvPicPr>
          <p:cNvPr id="4" name="Picture 3" descr="220px-Pi_30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458" y="4064000"/>
            <a:ext cx="2794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18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550" y="443527"/>
            <a:ext cx="8229600" cy="2654336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908660"/>
              </p:ext>
            </p:extLst>
          </p:nvPr>
        </p:nvGraphicFramePr>
        <p:xfrm>
          <a:off x="1712750" y="1524678"/>
          <a:ext cx="505777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3" imgW="2504880" imgH="356400" progId="Equation.3">
                  <p:embed/>
                </p:oleObj>
              </mc:Choice>
              <mc:Fallback>
                <p:oleObj name="Equation" r:id="rId3" imgW="2504880" imgH="3564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750" y="1524678"/>
                        <a:ext cx="5057775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271391"/>
              </p:ext>
            </p:extLst>
          </p:nvPr>
        </p:nvGraphicFramePr>
        <p:xfrm>
          <a:off x="1611313" y="2551113"/>
          <a:ext cx="526097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5" imgW="2605680" imgH="365400" progId="Equation.3">
                  <p:embed/>
                </p:oleObj>
              </mc:Choice>
              <mc:Fallback>
                <p:oleObj name="Equation" r:id="rId5" imgW="2605680" imgH="365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313" y="2551113"/>
                        <a:ext cx="5260975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226870"/>
              </p:ext>
            </p:extLst>
          </p:nvPr>
        </p:nvGraphicFramePr>
        <p:xfrm>
          <a:off x="1611313" y="3480178"/>
          <a:ext cx="4802187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7" imgW="2377080" imgH="356400" progId="Equation.3">
                  <p:embed/>
                </p:oleObj>
              </mc:Choice>
              <mc:Fallback>
                <p:oleObj name="Equation" r:id="rId7" imgW="2377080" imgH="35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313" y="3480178"/>
                        <a:ext cx="4802187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4906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Rollouts</a:t>
            </a:r>
          </a:p>
          <a:p>
            <a:r>
              <a:rPr lang="en-US" dirty="0" smtClean="0"/>
              <a:t>Exploration vs. Exploitation</a:t>
            </a:r>
          </a:p>
          <a:p>
            <a:r>
              <a:rPr lang="en-US" dirty="0" smtClean="0"/>
              <a:t>On- vs. Off-policy</a:t>
            </a:r>
            <a:endParaRPr lang="en-US" dirty="0"/>
          </a:p>
        </p:txBody>
      </p:sp>
      <p:pic>
        <p:nvPicPr>
          <p:cNvPr id="4" name="Picture 3" descr="imgtmp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747" y="2877309"/>
            <a:ext cx="2997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51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Improvement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l-GR" dirty="0" smtClean="0"/>
              <a:t>π</a:t>
            </a:r>
            <a:r>
              <a:rPr lang="en-US" dirty="0" smtClean="0"/>
              <a:t> &amp; </a:t>
            </a:r>
            <a:r>
              <a:rPr lang="el-GR" dirty="0" smtClean="0"/>
              <a:t>π</a:t>
            </a:r>
            <a:r>
              <a:rPr lang="en-US" dirty="0" smtClean="0"/>
              <a:t>’ be any pair of deterministic policies </a:t>
            </a:r>
            <a:r>
              <a:rPr lang="en-US" dirty="0" err="1" smtClean="0"/>
              <a:t>s.t</a:t>
            </a:r>
            <a:r>
              <a:rPr lang="en-US" dirty="0" smtClean="0"/>
              <a:t>. for all s in S,</a:t>
            </a:r>
          </a:p>
          <a:p>
            <a:endParaRPr lang="en-US" dirty="0" smtClean="0"/>
          </a:p>
          <a:p>
            <a:r>
              <a:rPr lang="en-US" dirty="0" smtClean="0"/>
              <a:t>Then, </a:t>
            </a:r>
            <a:r>
              <a:rPr lang="el-GR" dirty="0" smtClean="0"/>
              <a:t>π</a:t>
            </a:r>
            <a:r>
              <a:rPr lang="en-US" dirty="0" smtClean="0"/>
              <a:t>’ must be as good as, or better than, </a:t>
            </a:r>
            <a:r>
              <a:rPr lang="el-GR" dirty="0" smtClean="0"/>
              <a:t>π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If 1</a:t>
            </a:r>
            <a:r>
              <a:rPr lang="en-US" baseline="30000" dirty="0" smtClean="0"/>
              <a:t>st</a:t>
            </a:r>
            <a:r>
              <a:rPr lang="en-US" dirty="0" smtClean="0"/>
              <a:t> inequality is strict for any state, then 2</a:t>
            </a:r>
            <a:r>
              <a:rPr lang="en-US" baseline="30000" dirty="0" smtClean="0"/>
              <a:t>nd</a:t>
            </a:r>
            <a:r>
              <a:rPr lang="en-US" dirty="0" smtClean="0"/>
              <a:t> inequality must be strict for at least one state</a:t>
            </a:r>
            <a:endParaRPr lang="en-US" dirty="0"/>
          </a:p>
        </p:txBody>
      </p:sp>
      <p:pic>
        <p:nvPicPr>
          <p:cNvPr id="19458" name="Picture 2" descr="http://webdocs.cs.ualberta.ca/~sutton/book/ebook/numeqtmp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705" y="2643083"/>
            <a:ext cx="4083446" cy="485599"/>
          </a:xfrm>
          <a:prstGeom prst="rect">
            <a:avLst/>
          </a:prstGeom>
          <a:noFill/>
        </p:spPr>
      </p:pic>
      <p:pic>
        <p:nvPicPr>
          <p:cNvPr id="19460" name="Picture 4" descr="http://webdocs.cs.ualberta.ca/~sutton/book/ebook/numeqtmp2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705" y="3951366"/>
            <a:ext cx="2414673" cy="447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046" y="41021"/>
            <a:ext cx="8229600" cy="1143000"/>
          </a:xfrm>
        </p:spPr>
        <p:txBody>
          <a:bodyPr/>
          <a:lstStyle/>
          <a:p>
            <a:r>
              <a:rPr lang="en-US" dirty="0" smtClean="0"/>
              <a:t>Policy Iteration</a:t>
            </a:r>
            <a:endParaRPr lang="en-US" dirty="0"/>
          </a:p>
        </p:txBody>
      </p:sp>
      <p:pic>
        <p:nvPicPr>
          <p:cNvPr id="4" name="Picture 3" descr="imgtmp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67" y="1411763"/>
            <a:ext cx="6451600" cy="29210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992392"/>
              </p:ext>
            </p:extLst>
          </p:nvPr>
        </p:nvGraphicFramePr>
        <p:xfrm>
          <a:off x="1629692" y="4704276"/>
          <a:ext cx="46736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Equation" r:id="rId4" imgW="2313000" imgH="365400" progId="Equation.3">
                  <p:embed/>
                </p:oleObj>
              </mc:Choice>
              <mc:Fallback>
                <p:oleObj name="Equation" r:id="rId4" imgW="2313000" imgH="365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9692" y="4704276"/>
                        <a:ext cx="4673600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596446" y="331049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Value Iteration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178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Gambler’s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03" y="1207336"/>
            <a:ext cx="8229600" cy="273044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Series of coin flips. Heads: win as many dollars as staked. Tails: lose it.</a:t>
            </a:r>
          </a:p>
          <a:p>
            <a:r>
              <a:rPr lang="en-US" dirty="0" smtClean="0"/>
              <a:t>On each flip, decide proportion of capital to stake, in integers</a:t>
            </a:r>
          </a:p>
          <a:p>
            <a:r>
              <a:rPr lang="en-US" dirty="0" smtClean="0"/>
              <a:t>Ends on $0 or $100</a:t>
            </a:r>
          </a:p>
          <a:p>
            <a:r>
              <a:rPr lang="en-US" dirty="0" smtClean="0"/>
              <a:t>Example: </a:t>
            </a:r>
            <a:r>
              <a:rPr lang="en-US" dirty="0" err="1" smtClean="0"/>
              <a:t>prob</a:t>
            </a:r>
            <a:r>
              <a:rPr lang="en-US" dirty="0" smtClean="0"/>
              <a:t> of heads = 0.4</a:t>
            </a:r>
            <a:endParaRPr lang="en-US" dirty="0"/>
          </a:p>
        </p:txBody>
      </p:sp>
      <p:pic>
        <p:nvPicPr>
          <p:cNvPr id="4" name="Picture 3" descr="figtmp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315" y="3782463"/>
            <a:ext cx="5306685" cy="550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00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380115" y="931911"/>
            <a:ext cx="5306685" cy="5508670"/>
            <a:chOff x="3380115" y="931911"/>
            <a:chExt cx="5306685" cy="5508670"/>
          </a:xfrm>
        </p:grpSpPr>
        <p:pic>
          <p:nvPicPr>
            <p:cNvPr id="4" name="Picture 3" descr="figtmp17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0115" y="931911"/>
              <a:ext cx="5306685" cy="550867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380115" y="931911"/>
              <a:ext cx="5306685" cy="33987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Gambler’s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03" y="1207336"/>
            <a:ext cx="8229600" cy="273044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Series of coin flips. Heads: win as many dollars as staked. Tails: lose it.</a:t>
            </a:r>
          </a:p>
          <a:p>
            <a:r>
              <a:rPr lang="en-US" dirty="0" smtClean="0"/>
              <a:t>On each flip, decide proportion of capital to stake, in integers</a:t>
            </a:r>
          </a:p>
          <a:p>
            <a:r>
              <a:rPr lang="en-US" dirty="0" smtClean="0"/>
              <a:t>Ends on $0 or $100</a:t>
            </a:r>
          </a:p>
          <a:p>
            <a:r>
              <a:rPr lang="en-US" dirty="0" smtClean="0"/>
              <a:t>Example: </a:t>
            </a:r>
            <a:r>
              <a:rPr lang="en-US" dirty="0" err="1" smtClean="0"/>
              <a:t>prob</a:t>
            </a:r>
            <a:r>
              <a:rPr lang="en-US" dirty="0" smtClean="0"/>
              <a:t> of heads = 0.4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459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Policy Iteration</a:t>
            </a:r>
            <a:endParaRPr lang="en-US" dirty="0"/>
          </a:p>
        </p:txBody>
      </p:sp>
      <p:pic>
        <p:nvPicPr>
          <p:cNvPr id="4" name="Picture 3" descr="figtmp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3238500" cy="4648200"/>
          </a:xfrm>
          <a:prstGeom prst="rect">
            <a:avLst/>
          </a:prstGeom>
        </p:spPr>
      </p:pic>
      <p:pic>
        <p:nvPicPr>
          <p:cNvPr id="5" name="Picture 4" descr="imgtmp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56" y="3510207"/>
            <a:ext cx="40259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64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Policy Iteration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 stabilizes when consistent with π</a:t>
            </a:r>
          </a:p>
          <a:p>
            <a:r>
              <a:rPr lang="en-US" dirty="0" smtClean="0"/>
              <a:t>π stabilizes when greedy with respect to 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114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0"/>
            <a:ext cx="86498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21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563</Words>
  <Application>Microsoft Macintosh PowerPoint</Application>
  <PresentationFormat>On-screen Show (4:3)</PresentationFormat>
  <Paragraphs>84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Equation</vt:lpstr>
      <vt:lpstr>Microsoft Equation</vt:lpstr>
      <vt:lpstr>Sutton &amp; Barto, Chapter 4</vt:lpstr>
      <vt:lpstr>PowerPoint Presentation</vt:lpstr>
      <vt:lpstr>Policy Improvement Theorem</vt:lpstr>
      <vt:lpstr>Policy Iteration</vt:lpstr>
      <vt:lpstr>Gambler’s problem</vt:lpstr>
      <vt:lpstr>Gambler’s problem</vt:lpstr>
      <vt:lpstr>Generalized Policy Iteration</vt:lpstr>
      <vt:lpstr>Generalized Policy Iteration</vt:lpstr>
      <vt:lpstr>PowerPoint Presentation</vt:lpstr>
      <vt:lpstr>Asynchronous DP</vt:lpstr>
      <vt:lpstr>Asynchronous DP</vt:lpstr>
      <vt:lpstr>Aside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Monte Carlo</vt:lpstr>
      <vt:lpstr>Monte Carlo Methods</vt:lpstr>
      <vt:lpstr>PowerPoint Presentation</vt:lpstr>
    </vt:vector>
  </TitlesOfParts>
  <Company>Lafayette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Sutton &amp; Barto, Chapter 4</dc:title>
  <dc:creator>Matthew Taylor</dc:creator>
  <cp:lastModifiedBy>Matthew Taylor</cp:lastModifiedBy>
  <cp:revision>30</cp:revision>
  <dcterms:created xsi:type="dcterms:W3CDTF">2014-01-28T15:11:05Z</dcterms:created>
  <dcterms:modified xsi:type="dcterms:W3CDTF">2014-01-30T20:57:47Z</dcterms:modified>
</cp:coreProperties>
</file>