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008000" y="4126320"/>
            <a:ext cx="887004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553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008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694960" y="183600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694960" y="183600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008000" y="1836000"/>
            <a:ext cx="8870040" cy="438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632000" cy="52797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008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08000" y="1836000"/>
            <a:ext cx="8870040" cy="4385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553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08000" y="4126320"/>
            <a:ext cx="887004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008000" y="4126320"/>
            <a:ext cx="887004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553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008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694960" y="183600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694960" y="183600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7632000" cy="52797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008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553000" y="412632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90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553000" y="1836000"/>
            <a:ext cx="432828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008000" y="4126320"/>
            <a:ext cx="887004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r>
              <a:rPr lang="fr-FR"/>
              <a:t>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44000" y="7200000"/>
            <a:ext cx="2348280" cy="31644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en-IE" sz="1400">
                <a:latin typeface="Ubuntu Condensed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592000" y="7200000"/>
            <a:ext cx="4896000" cy="31644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 sz="1400">
                <a:latin typeface="Ubuntu Condensed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587360" y="7200000"/>
            <a:ext cx="2348280" cy="31644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fld id="{B36CABF7-E842-437F-841E-5F59226784F0}" type="slidenum">
              <a:rPr lang="fr-FR" sz="1400">
                <a:latin typeface="Ubuntu Condensed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32360" y="3132000"/>
            <a:ext cx="9071640" cy="126216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Titre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76000" y="411156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 algn="r"/>
            <a:r>
              <a:rPr lang="fr-FR"/>
              <a:t>Content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144000" y="7200000"/>
            <a:ext cx="2347200" cy="3168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en-IE" sz="1400">
                <a:latin typeface="Ubuntu Condensed"/>
              </a:rPr>
              <a:t>&lt;date/time&gt;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2592000" y="7200000"/>
            <a:ext cx="4896000" cy="316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 sz="1400">
                <a:latin typeface="Ubuntu Condensed"/>
              </a:rPr>
              <a:t>&lt;footer&gt;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7588800" y="7200000"/>
            <a:ext cx="2347200" cy="31680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fld id="{4F60D8AF-5D9C-48E6-B073-3D5B624D89F5}" type="slidenum">
              <a:rPr lang="fr-FR" sz="1400">
                <a:latin typeface="Ubuntu Condensed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32360" y="2952000"/>
            <a:ext cx="9071640" cy="130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Collaborative Driving and Congestion Management</a:t>
            </a:r>
            <a:endParaRPr/>
          </a:p>
        </p:txBody>
      </p:sp>
      <p:sp>
        <p:nvSpPr>
          <p:cNvPr id="79" name="TextShape 2"/>
          <p:cNvSpPr txBox="1"/>
          <p:nvPr/>
        </p:nvSpPr>
        <p:spPr>
          <a:xfrm>
            <a:off x="576000" y="411156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 algn="r">
              <a:buSzPct val="25000"/>
              <a:buFont typeface="StarSymbol"/>
              <a:buChar char=""/>
            </a:pPr>
            <a:r>
              <a:rPr lang="fr-FR"/>
              <a:t>Chris Cain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Extensions of ACC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1152000" y="1800000"/>
            <a:ext cx="3744000" cy="38160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Cooperative ACC (acceleration of upcoming vehicle shared, used to reduce distance between vehicles, out of range of standard sensors, helps make better driving decisions, increases efficiency and safety)</a:t>
            </a:r>
            <a:endParaRPr/>
          </a:p>
        </p:txBody>
      </p:sp>
      <p:sp>
        <p:nvSpPr>
          <p:cNvPr id="98" name="TextShape 3"/>
          <p:cNvSpPr txBox="1"/>
          <p:nvPr/>
        </p:nvSpPr>
        <p:spPr>
          <a:xfrm>
            <a:off x="4752000" y="1836000"/>
            <a:ext cx="5129280" cy="3996000"/>
          </a:xfrm>
          <a:prstGeom prst="rect">
            <a:avLst/>
          </a:prstGeom>
        </p:spPr>
        <p:txBody>
          <a:bodyPr wrap="none" lIns="0" rIns="0" tIns="0" bIns="0"/>
          <a:p>
            <a:pPr lvl="1">
              <a:buSzPct val="25000"/>
              <a:buFont typeface="StarSymbol"/>
              <a:buChar char=""/>
            </a:pPr>
            <a:r>
              <a:rPr lang="fr-FR"/>
              <a:t>Coordination layer: selects high level driving actions.  Uses info from other communicating vehicles to select an action that maximizes local and global safety/traffic efficiency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Action layer: selects actions directly related to vehicle actuators.  This action is communicated to coordination layer, which broadcasts to neighboring cars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Neighboring cars can take a responsive action to this action before coordination layer makes another decision. </a:t>
            </a:r>
            <a:endParaRPr/>
          </a:p>
        </p:txBody>
      </p:sp>
      <p:sp>
        <p:nvSpPr>
          <p:cNvPr id="99" name="TextShape 4"/>
          <p:cNvSpPr txBox="1"/>
          <p:nvPr/>
        </p:nvSpPr>
        <p:spPr>
          <a:xfrm>
            <a:off x="1080000" y="6048000"/>
            <a:ext cx="8784000" cy="5760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Discussion: Which RL algorithms would work best for each layer?  Why?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CACC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0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50480" y="2232000"/>
            <a:ext cx="4781520" cy="3733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More on Action Layer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Negative rewards given if vehicle is too close or too far from nearest car ahead of it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Positive values given if vehicle is within desired range or too far away and closing the gap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Behavior learned does not depend on velocity, and generalizes to any driving scenario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Lane change policy designed manually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Partial Friend Q-Learning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Based on Friend Q-Learning, a multi-agent variant of Q-Learning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Apply Friend Q-Learning on partial views and partial joint actions rather than fully observable states and joint actions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Agent chooses action contained in joint action which maximizes Q-value in the current state.  Then it observes partial states and partial joint actions and rewards, and updates Q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Computes policy for each agent for a fixed distance such that cars farther away don't influence the decision-making process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Experiment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Stop &amp; Go simulation done using microscopic traffic simulator, which accurately models vehicles, and includes forward sensors and communication devices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Leading vehicle accelerates to 20m/s, brakes to 7m/s, accelerates back up to 20m/s.  Goal = secure 2 seconds behind leading vehicle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Control policy learned with OLPOMDP policy-gradient algorithm (generates policy which returns probabilities of selecting actions from given state)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10 learning simulations of 5,000 episodes each due to stochastic gradient descent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Experiment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 sz="2000"/>
              <a:t>By the end of learning episodes, vehicle in safe region 475 out of 500 time steps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000"/>
              <a:t>Seems like following car is constantly accelerating and decelerating.  Would waste gas and potentially make ride uncomfortable for human passengers</a:t>
            </a:r>
            <a:endParaRPr/>
          </a:p>
        </p:txBody>
      </p:sp>
      <p:pic>
        <p:nvPicPr>
          <p:cNvPr id="11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91520" y="3528000"/>
            <a:ext cx="4524480" cy="316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Limitations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Does not account for sensor noise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Would need to have provable perfect safety before it could be put on market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 sz="3600"/>
              <a:t>Traffic Congestion as a Learning Agent Coordination Problem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Two Problems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Selecting departure time to minimize trafic delay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Selecting lane to minimize congestion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Agents need to receive rewards which align with system reward and are sensitive to actions of agents 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 sz="4000"/>
              <a:t>Factoredness vs. Learnability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Factoredness: How aligned local rewards are to global rewards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Learnability: Extent to which agent's rewards are sensitive to own changes, insensitive to changes of others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Drivers need to be able to see effects of individual actions on their overall reward.  Extreme case, driver just given a "good" or "bad" score at end of day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504000" y="218160"/>
            <a:ext cx="7632000" cy="130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Methodology for Selecting Departure Times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 sz="2000"/>
              <a:t>Used epsilon-greedy, no discount method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000"/>
              <a:t>Simulation: Times have desirabilities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000"/>
              <a:t>Each agent selects time to depart independently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000"/>
              <a:t>Non-cascading: Drivers enter and exit a same time slot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000"/>
              <a:t>Cascading: Drivers stuck in congested traffic remain on road for additional time periods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000"/>
              <a:t>Objective: maximize throughput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000"/>
              <a:t>Performance measure: System-wide utility.  Sum of all agent rewards.  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000"/>
              <a:t>Desirability of selected slot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 sz="2000"/>
              <a:t>Time slot reward based on how many other drivers selected that slot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Introduction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1008000" y="1836000"/>
            <a:ext cx="8870040" cy="49320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Current traffic control assumes human behind wheel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Future goal is vehicle control without direct human involvement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Intelligent vehicles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Autonomous vehicle control/safety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Collaborative control systems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Reward Types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Global: Agent receives same reward as system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Local: Agent receives reward based on time selected and number of other agents who selected that time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Difference: Agent receives reward equal to difference between system reward and how system would have performed with agent removed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Non-Cascading Single Peak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 sz="2400"/>
              <a:t>500 cars, optimal capacity at any time slot is 125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400"/>
              <a:t>Weight vector of time preferences [1,5,10,15,20,15,10,5,1]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400"/>
              <a:t>Each day, agent makes decision based off information from past days</a:t>
            </a:r>
            <a:endParaRPr/>
          </a:p>
        </p:txBody>
      </p:sp>
      <p:pic>
        <p:nvPicPr>
          <p:cNvPr id="1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00" y="3960000"/>
            <a:ext cx="8654040" cy="280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04000" y="218160"/>
            <a:ext cx="7632000" cy="130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Non-Cascading Double Peak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Weight vector of time preferences [1,10,20,10,1,10,20,10,1]</a:t>
            </a:r>
            <a:endParaRPr/>
          </a:p>
        </p:txBody>
      </p:sp>
      <p:pic>
        <p:nvPicPr>
          <p:cNvPr id="12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68000" y="2775240"/>
            <a:ext cx="8208000" cy="3992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218160"/>
            <a:ext cx="7632000" cy="1305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Non-Cascading Non-Symmetric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Weight vector of time preferences [1,1,2,3,5,8,13,21,34] </a:t>
            </a:r>
            <a:endParaRPr/>
          </a:p>
        </p:txBody>
      </p:sp>
      <p:pic>
        <p:nvPicPr>
          <p:cNvPr id="13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00" y="2808000"/>
            <a:ext cx="8352000" cy="38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r>
              <a:rPr lang="fr-FR"/>
              <a:t>Cascading Single Peak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 sz="2400"/>
              <a:t>Drivers stay on road until time slot is at less than capacity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 sz="2400"/>
              <a:t>Difference method takes into account how many drivers would have been on road at certain time slot without this agent</a:t>
            </a:r>
            <a:endParaRPr/>
          </a:p>
        </p:txBody>
      </p:sp>
      <p:pic>
        <p:nvPicPr>
          <p:cNvPr id="13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368000" y="3816000"/>
            <a:ext cx="8136000" cy="295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Lane Selection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Drivers choose lanes which have different capacities and desirabilities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Number of cars in lane irrelevant, as long as below capacity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System reward: Sum of lane rewards, weighted by lane value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Capacity [167,83,33,17,9,17,33,83,167]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Desirability [1,5,10,1,5,10,1,5,10]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Results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13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00080" y="1944000"/>
            <a:ext cx="7243920" cy="41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Non-Compliant Drivers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Some drivers don't conform to model and take random actions</a:t>
            </a:r>
            <a:endParaRPr/>
          </a:p>
        </p:txBody>
      </p:sp>
      <p:pic>
        <p:nvPicPr>
          <p:cNvPr id="14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46880" y="2808000"/>
            <a:ext cx="6549120" cy="388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Discussion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How to get people to value difference learning?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How to ensure drivers follow advice of agents?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Prisoner's dilemma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r"/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 algn="ctr">
              <a:buSzPct val="25000"/>
              <a:buFont typeface="StarSymbol"/>
              <a:buChar char=""/>
            </a:pPr>
            <a:r>
              <a:rPr lang="fr-FR" sz="4800"/>
              <a:t>Thank you!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Outline</a:t>
            </a:r>
            <a:endParaRPr/>
          </a:p>
        </p:txBody>
      </p:sp>
      <p:sp>
        <p:nvSpPr>
          <p:cNvPr id="83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Learning Agents for Collaborative Driving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How can reinforcement learning be used to communicate between vehicles and automate vehicle functions?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Traffic Congestion Management as a Learning Agent Coordination Problem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Which reward structures best learn departure times and lane selection?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Current Technology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Adaptive Cruise Control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Detect upcoming vehicle, adjust cruise speed to avoid collision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Automated parking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Lane-keeping assistance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Detect curvature of road, make small steering adjustments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Collision detection and avoidance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Most driving still left to driver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Roadblocks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Communication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Vehicle-to-Vehicle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Road-to-vehicle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Possible solution: DSRC = Direct Short-Range Communication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one-way or two-way short-range to medium-range wireless communication channels specifically designed for automotive use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Currently being developed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Previous Work</a:t>
            </a:r>
            <a:endParaRPr/>
          </a:p>
        </p:txBody>
      </p:sp>
      <p:sp>
        <p:nvSpPr>
          <p:cNvPr id="89" name="TextShape 2"/>
          <p:cNvSpPr txBox="1"/>
          <p:nvPr/>
        </p:nvSpPr>
        <p:spPr>
          <a:xfrm>
            <a:off x="1008000" y="1836000"/>
            <a:ext cx="8870040" cy="46440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Lane change advisory (Pendrith, 2000): Used distributed variant of Q-Learning to collect relative velocities of surrounding vehicles.  Saw increase in traffic stability, issue was lack of learning stability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Traffic management (Moriarty and Langley, 1998): Vehicles select lane which optimizes traffic flow performance.  Reinforcement learning and neuro-evolution methods </a:t>
            </a:r>
            <a:r>
              <a:rPr lang="fr-FR" sz="3200">
                <a:solidFill>
                  <a:srgbClr val="ff00cc"/>
                </a:solidFill>
              </a:rPr>
              <a:t>keep set of strategies.</a:t>
            </a:r>
            <a:r>
              <a:rPr lang="fr-FR"/>
              <a:t>  Result: Optimize velocities, reduce number of lane changes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Agent Abstraction</a:t>
            </a: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Rosenblatt (1995) proposed framework based on centralized arbitration of votes from many independent and asynchronous processes. 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object avoidance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Hallé &amp; Chaib-draa (2005) use 3-level architecture (guidance, management, traffic) to assign roles to vehicles in platoons (leader, follower, splitter).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Review of MDPs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Requires sequential task: decisions are made at fixed intervals of time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Markov property: current state contains all information agent needs to make decision.  Needed for MDP to be solvable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Resolution of MDP yields a policy via value iteration or Q-learning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Downside: Dimensionality too high.  Solution: Policy-gradient algorithms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301320"/>
            <a:ext cx="7632000" cy="113868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fr-FR"/>
              <a:t>Multiple Agents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1008000" y="1836000"/>
            <a:ext cx="8870040" cy="43848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fr-FR"/>
              <a:t>Each agent only observes a part of the system state.  Each joint observation makes up a system state.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Optimal solution maximizes some combination of individual rewards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Need to have model of environment to solve optimally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fr-FR"/>
              <a:t>Individual states, actions and rewards need to be communicated between agents to learn good policies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