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57" r:id="rId3"/>
    <p:sldId id="285" r:id="rId4"/>
    <p:sldId id="319" r:id="rId5"/>
    <p:sldId id="352" r:id="rId6"/>
    <p:sldId id="300" r:id="rId7"/>
    <p:sldId id="321" r:id="rId8"/>
    <p:sldId id="301" r:id="rId9"/>
    <p:sldId id="302" r:id="rId10"/>
    <p:sldId id="305" r:id="rId11"/>
    <p:sldId id="353" r:id="rId12"/>
    <p:sldId id="307" r:id="rId13"/>
    <p:sldId id="308" r:id="rId14"/>
    <p:sldId id="309" r:id="rId15"/>
    <p:sldId id="354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56" r:id="rId24"/>
    <p:sldId id="31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9821" autoAdjust="0"/>
  </p:normalViewPr>
  <p:slideViewPr>
    <p:cSldViewPr>
      <p:cViewPr>
        <p:scale>
          <a:sx n="140" d="100"/>
          <a:sy n="140" d="100"/>
        </p:scale>
        <p:origin x="-216" y="-1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09FDD-30D5-4C70-9FDC-9AD62E5AD187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54B6C-4089-4C2A-8920-A7F189F84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4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53C406F-A7E7-47DA-9FE1-6771CEBB572B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8704B-88A3-4061-B4A3-57E438D2F1A5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Retraction: I’m actually 35 years 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8956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1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"/>
            <a:ext cx="8229600" cy="6705600"/>
          </a:xfrm>
        </p:spPr>
        <p:txBody>
          <a:bodyPr>
            <a:normAutofit/>
          </a:bodyPr>
          <a:lstStyle/>
          <a:p>
            <a:r>
              <a:rPr lang="en-US" dirty="0" smtClean="0"/>
              <a:t>Policy, Q(up), Q(down), Q(left), Q(right)</a:t>
            </a:r>
          </a:p>
          <a:p>
            <a:r>
              <a:rPr lang="en-US" dirty="0" smtClean="0"/>
              <a:t>Deterministic transitions</a:t>
            </a:r>
          </a:p>
          <a:p>
            <a:r>
              <a:rPr lang="en-US" dirty="0" smtClean="0"/>
              <a:t>α = 0.1, </a:t>
            </a:r>
            <a:r>
              <a:rPr lang="en-US" dirty="0" err="1" smtClean="0"/>
              <a:t>γ</a:t>
            </a:r>
            <a:r>
              <a:rPr lang="en-US" dirty="0" smtClean="0"/>
              <a:t> = 1.0, step r = -0.1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922201"/>
              </p:ext>
            </p:extLst>
          </p:nvPr>
        </p:nvGraphicFramePr>
        <p:xfrm>
          <a:off x="914400" y="2590800"/>
          <a:ext cx="457200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  <a:gridCol w="1143000"/>
                <a:gridCol w="1143000"/>
                <a:gridCol w="11430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</a:p>
                    <a:p>
                      <a:r>
                        <a:rPr lang="en-US" dirty="0" smtClean="0"/>
                        <a:t>0,0,0,0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0,0,0,0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0,0,0,0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+1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0,0,0,0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0,0,0,0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0,0,0,0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0,0,0,0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0,0,0,0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0,0,0,0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webdocs.cs.ualberta.ca/%7Esutton/book/ebook/numeqtmp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5562600"/>
            <a:ext cx="4962525" cy="352426"/>
          </a:xfrm>
          <a:prstGeom prst="rect">
            <a:avLst/>
          </a:prstGeom>
          <a:noFill/>
        </p:spPr>
      </p:pic>
      <p:pic>
        <p:nvPicPr>
          <p:cNvPr id="7" name="Picture 2" descr="http://webdocs.cs.ualberta.ca/%7Esutton/book/ebook/numeqtmp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5700" y="6219548"/>
            <a:ext cx="5153025" cy="352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411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update</a:t>
            </a:r>
          </a:p>
          <a:p>
            <a:r>
              <a:rPr lang="en-US" dirty="0" smtClean="0"/>
              <a:t>On- or Off-policy?</a:t>
            </a:r>
          </a:p>
          <a:p>
            <a:r>
              <a:rPr lang="en-US" dirty="0" smtClean="0"/>
              <a:t>How do you think it’d do on the cliff world?</a:t>
            </a:r>
          </a:p>
          <a:p>
            <a:endParaRPr lang="en-US" dirty="0"/>
          </a:p>
        </p:txBody>
      </p:sp>
      <p:pic>
        <p:nvPicPr>
          <p:cNvPr id="5" name="Picture 2" descr="http://webdocs.cs.ualberta.ca/%7Esutton/book/ebook/numeqtmp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089" y="3765773"/>
            <a:ext cx="7210648" cy="512082"/>
          </a:xfrm>
          <a:prstGeom prst="rect">
            <a:avLst/>
          </a:prstGeom>
          <a:noFill/>
        </p:spPr>
      </p:pic>
      <p:pic>
        <p:nvPicPr>
          <p:cNvPr id="6" name="Picture 2" descr="http://webdocs.cs.ualberta.ca/%7Esutton/book/ebook/numeqtmp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289" y="4422721"/>
            <a:ext cx="7487448" cy="51208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94" y="5078047"/>
            <a:ext cx="7325041" cy="104811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9029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210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Actor-Critic</a:t>
            </a:r>
          </a:p>
          <a:p>
            <a:r>
              <a:rPr lang="en-US" dirty="0" smtClean="0"/>
              <a:t>On-policy learning</a:t>
            </a:r>
          </a:p>
          <a:p>
            <a:r>
              <a:rPr lang="en-US" dirty="0" smtClean="0"/>
              <a:t>Critic: Value function</a:t>
            </a:r>
          </a:p>
          <a:p>
            <a:pPr lvl="1"/>
            <a:r>
              <a:rPr lang="en-US" dirty="0" smtClean="0"/>
              <a:t>If result is better than I thought it’d be, take that action more often</a:t>
            </a:r>
          </a:p>
          <a:p>
            <a:r>
              <a:rPr lang="en-US" dirty="0" smtClean="0"/>
              <a:t>Actor: Explicit policy</a:t>
            </a:r>
          </a:p>
          <a:p>
            <a:endParaRPr lang="en-US" dirty="0"/>
          </a:p>
          <a:p>
            <a:r>
              <a:rPr lang="en-US" dirty="0" smtClean="0"/>
              <a:t>Policy evaluation / improvement</a:t>
            </a:r>
          </a:p>
          <a:p>
            <a:pPr lvl="1"/>
            <a:r>
              <a:rPr lang="en-US" dirty="0" smtClean="0"/>
              <a:t>Sound familiar?</a:t>
            </a:r>
            <a:endParaRPr lang="en-US" dirty="0"/>
          </a:p>
        </p:txBody>
      </p:sp>
      <p:pic>
        <p:nvPicPr>
          <p:cNvPr id="45058" name="Picture 2" descr="http://webdocs.cs.ualberta.ca/%7Esutton/book/ebook/figtmp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8028" y="1600200"/>
            <a:ext cx="3362325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44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845"/>
            <a:ext cx="8229600" cy="4525963"/>
          </a:xfrm>
        </p:spPr>
        <p:txBody>
          <a:bodyPr/>
          <a:lstStyle/>
          <a:p>
            <a:r>
              <a:rPr lang="en-US" dirty="0" smtClean="0"/>
              <a:t>Actor-Critic</a:t>
            </a:r>
            <a:endParaRPr lang="en-US" dirty="0"/>
          </a:p>
        </p:txBody>
      </p:sp>
      <p:pic>
        <p:nvPicPr>
          <p:cNvPr id="45058" name="Picture 2" descr="http://webdocs.cs.ualberta.ca/%7Esutton/book/ebook/figtmp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5533" y="1600200"/>
            <a:ext cx="3362325" cy="3333750"/>
          </a:xfrm>
          <a:prstGeom prst="rect">
            <a:avLst/>
          </a:prstGeom>
          <a:noFill/>
        </p:spPr>
      </p:pic>
      <p:pic>
        <p:nvPicPr>
          <p:cNvPr id="45060" name="Picture 4" descr="http://webdocs.cs.ualberta.ca/%7Esutton/book/ebook/imgtmp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467" y="4010672"/>
            <a:ext cx="2447925" cy="200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34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966"/>
            <a:ext cx="8229600" cy="4525963"/>
          </a:xfrm>
        </p:spPr>
        <p:txBody>
          <a:bodyPr/>
          <a:lstStyle/>
          <a:p>
            <a:r>
              <a:rPr lang="en-US" dirty="0" smtClean="0"/>
              <a:t>Actor-Critic</a:t>
            </a:r>
            <a:endParaRPr lang="en-US" dirty="0"/>
          </a:p>
        </p:txBody>
      </p:sp>
      <p:pic>
        <p:nvPicPr>
          <p:cNvPr id="45058" name="Picture 2" descr="http://webdocs.cs.ualberta.ca/%7Esutton/book/ebook/figtmp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5533" y="1600200"/>
            <a:ext cx="3362325" cy="3333750"/>
          </a:xfrm>
          <a:prstGeom prst="rect">
            <a:avLst/>
          </a:prstGeom>
          <a:noFill/>
        </p:spPr>
      </p:pic>
      <p:pic>
        <p:nvPicPr>
          <p:cNvPr id="45060" name="Picture 4" descr="http://webdocs.cs.ualberta.ca/%7Esutton/book/ebook/imgtmp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467" y="4010672"/>
            <a:ext cx="2447925" cy="200025"/>
          </a:xfrm>
          <a:prstGeom prst="rect">
            <a:avLst/>
          </a:prstGeom>
          <a:noFill/>
        </p:spPr>
      </p:pic>
      <p:pic>
        <p:nvPicPr>
          <p:cNvPr id="45062" name="Picture 6" descr="http://webdocs.cs.ualberta.ca/%7Esutton/book/ebook/imgtmp4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467" y="4438649"/>
            <a:ext cx="3476625" cy="495301"/>
          </a:xfrm>
          <a:prstGeom prst="rect">
            <a:avLst/>
          </a:prstGeom>
          <a:noFill/>
        </p:spPr>
      </p:pic>
      <p:pic>
        <p:nvPicPr>
          <p:cNvPr id="45064" name="Picture 8" descr="http://webdocs.cs.ualberta.ca/%7Esutton/book/ebook/imgtmp4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467" y="5085441"/>
            <a:ext cx="2143125" cy="200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055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Actor-Critic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Minimal computation to select actions</a:t>
            </a:r>
          </a:p>
          <a:p>
            <a:r>
              <a:rPr lang="en-US" dirty="0" smtClean="0"/>
              <a:t>Can learn explicit stochastic policies</a:t>
            </a:r>
            <a:endParaRPr lang="en-US" dirty="0"/>
          </a:p>
        </p:txBody>
      </p:sp>
      <p:pic>
        <p:nvPicPr>
          <p:cNvPr id="45058" name="Picture 2" descr="http://webdocs.cs.ualberta.ca/%7Esutton/book/ebook/figtmp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5533" y="1600200"/>
            <a:ext cx="3362325" cy="3333750"/>
          </a:xfrm>
          <a:prstGeom prst="rect">
            <a:avLst/>
          </a:prstGeom>
          <a:noFill/>
        </p:spPr>
      </p:pic>
      <p:pic>
        <p:nvPicPr>
          <p:cNvPr id="45060" name="Picture 4" descr="http://webdocs.cs.ualberta.ca/%7Esutton/book/ebook/imgtmp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467" y="4010672"/>
            <a:ext cx="2447925" cy="200025"/>
          </a:xfrm>
          <a:prstGeom prst="rect">
            <a:avLst/>
          </a:prstGeom>
          <a:noFill/>
        </p:spPr>
      </p:pic>
      <p:pic>
        <p:nvPicPr>
          <p:cNvPr id="45062" name="Picture 6" descr="http://webdocs.cs.ualberta.ca/%7Esutton/book/ebook/imgtmp4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467" y="4438649"/>
            <a:ext cx="3476625" cy="495301"/>
          </a:xfrm>
          <a:prstGeom prst="rect">
            <a:avLst/>
          </a:prstGeom>
          <a:noFill/>
        </p:spPr>
      </p:pic>
      <p:pic>
        <p:nvPicPr>
          <p:cNvPr id="45064" name="Picture 8" descr="http://webdocs.cs.ualberta.ca/%7Esutton/book/ebook/imgtmp4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467" y="5085441"/>
            <a:ext cx="2143125" cy="200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225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R.S. Sutton, D. </a:t>
            </a:r>
            <a:r>
              <a:rPr lang="en-US" dirty="0" err="1" smtClean="0"/>
              <a:t>McAllester</a:t>
            </a:r>
            <a:r>
              <a:rPr lang="en-US" dirty="0" smtClean="0"/>
              <a:t>, S. Singh, and Y. </a:t>
            </a:r>
            <a:r>
              <a:rPr lang="en-US" dirty="0" err="1" smtClean="0"/>
              <a:t>Mansour</a:t>
            </a:r>
            <a:r>
              <a:rPr lang="en-US" dirty="0" smtClean="0"/>
              <a:t>. Policy gradient methods for reinforcement learning with function approximation. NIPS, 2000</a:t>
            </a:r>
          </a:p>
          <a:p>
            <a:r>
              <a:rPr lang="en-US" dirty="0"/>
              <a:t>Policy gradient improvement </a:t>
            </a:r>
            <a:endParaRPr lang="en-US" dirty="0" smtClean="0"/>
          </a:p>
          <a:p>
            <a:r>
              <a:rPr lang="el-GR" dirty="0" smtClean="0">
                <a:solidFill>
                  <a:srgbClr val="FF0000"/>
                </a:solidFill>
              </a:rPr>
              <a:t>θ </a:t>
            </a:r>
            <a:r>
              <a:rPr lang="el-GR" dirty="0" smtClean="0"/>
              <a:t>is vector of policy parameters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is the policy performance (e.g., average reward per step)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α </a:t>
            </a:r>
            <a:r>
              <a:rPr lang="en-US" dirty="0" smtClean="0">
                <a:solidFill>
                  <a:srgbClr val="000000"/>
                </a:solidFill>
              </a:rPr>
              <a:t>is learning rate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Can (usually) be assured to converge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Small changes to </a:t>
            </a:r>
            <a:r>
              <a:rPr lang="en-US" dirty="0" err="1" smtClean="0">
                <a:solidFill>
                  <a:srgbClr val="000000"/>
                </a:solidFill>
              </a:rPr>
              <a:t>θ</a:t>
            </a:r>
            <a:r>
              <a:rPr lang="en-US" dirty="0" smtClean="0">
                <a:solidFill>
                  <a:srgbClr val="000000"/>
                </a:solidFill>
              </a:rPr>
              <a:t> can cause only small changes to policy / state-visitation distribution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Approximate gradient via experience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Also: V</a:t>
            </a:r>
            <a:r>
              <a:rPr lang="en-US" dirty="0"/>
              <a:t>. </a:t>
            </a:r>
            <a:r>
              <a:rPr lang="en-US" dirty="0" err="1"/>
              <a:t>Konda</a:t>
            </a:r>
            <a:r>
              <a:rPr lang="en-US" dirty="0"/>
              <a:t> and J. </a:t>
            </a:r>
            <a:r>
              <a:rPr lang="en-US" dirty="0" err="1"/>
              <a:t>Tsitsiklis</a:t>
            </a:r>
            <a:r>
              <a:rPr lang="en-US" dirty="0"/>
              <a:t>. Actor-critic algorithms. In NIPS, 2000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676945"/>
              </p:ext>
            </p:extLst>
          </p:nvPr>
        </p:nvGraphicFramePr>
        <p:xfrm>
          <a:off x="3124200" y="3429000"/>
          <a:ext cx="1356988" cy="77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685800" imgH="393700" progId="Equation.3">
                  <p:embed/>
                </p:oleObj>
              </mc:Choice>
              <mc:Fallback>
                <p:oleObj name="Equation" r:id="rId3" imgW="685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3429000"/>
                        <a:ext cx="1356988" cy="77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177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Natural Actor-Critic: Peters and </a:t>
            </a:r>
            <a:r>
              <a:rPr lang="en-US" sz="3200" dirty="0" err="1" smtClean="0"/>
              <a:t>Schaal</a:t>
            </a:r>
            <a:r>
              <a:rPr lang="en-US" sz="3200" dirty="0" smtClean="0"/>
              <a:t>, 2008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113" y="3312443"/>
            <a:ext cx="6664445" cy="28975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856" y="1417638"/>
            <a:ext cx="8703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Vanilla policy gradient follow gradient of the expected return function J(</a:t>
            </a:r>
            <a:r>
              <a:rPr lang="en-US" sz="2000" dirty="0" err="1">
                <a:latin typeface="Times New Roman"/>
                <a:cs typeface="Times New Roman"/>
              </a:rPr>
              <a:t>θ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</a:p>
          <a:p>
            <a:pPr lvl="1"/>
            <a:r>
              <a:rPr lang="en-US" sz="2000" dirty="0">
                <a:latin typeface="Times New Roman"/>
                <a:cs typeface="Times New Roman"/>
              </a:rPr>
              <a:t>Often </a:t>
            </a:r>
            <a:r>
              <a:rPr lang="en-US" sz="2000" dirty="0" smtClean="0">
                <a:latin typeface="Times New Roman"/>
                <a:cs typeface="Times New Roman"/>
              </a:rPr>
              <a:t>gets </a:t>
            </a:r>
            <a:r>
              <a:rPr lang="en-US" sz="2000" dirty="0">
                <a:latin typeface="Times New Roman"/>
                <a:cs typeface="Times New Roman"/>
              </a:rPr>
              <a:t>stuck in plateaus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471325"/>
              </p:ext>
            </p:extLst>
          </p:nvPr>
        </p:nvGraphicFramePr>
        <p:xfrm>
          <a:off x="3803458" y="2382012"/>
          <a:ext cx="996235" cy="445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4" imgW="482600" imgH="215900" progId="Equation.3">
                  <p:embed/>
                </p:oleObj>
              </mc:Choice>
              <mc:Fallback>
                <p:oleObj name="Equation" r:id="rId4" imgW="482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03458" y="2382012"/>
                        <a:ext cx="996235" cy="445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596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Natural Actor-Critic: Peters and </a:t>
            </a:r>
            <a:r>
              <a:rPr lang="en-US" sz="3200" dirty="0" err="1" smtClean="0"/>
              <a:t>Schaal</a:t>
            </a:r>
            <a:r>
              <a:rPr lang="en-US" sz="3200" dirty="0" smtClean="0"/>
              <a:t>, 2008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Natural gradients avoid this problem</a:t>
            </a:r>
          </a:p>
          <a:p>
            <a:r>
              <a:rPr lang="en-US" dirty="0" smtClean="0"/>
              <a:t>Does not follow steepest direction in parameters </a:t>
            </a:r>
            <a:r>
              <a:rPr lang="en-US" dirty="0" smtClean="0">
                <a:solidFill>
                  <a:srgbClr val="000000"/>
                </a:solidFill>
              </a:rPr>
              <a:t>space, but steepest direction </a:t>
            </a:r>
            <a:r>
              <a:rPr lang="en-US" dirty="0" err="1" smtClean="0">
                <a:solidFill>
                  <a:srgbClr val="000000"/>
                </a:solidFill>
              </a:rPr>
              <a:t>w.r.t</a:t>
            </a:r>
            <a:r>
              <a:rPr lang="en-US" dirty="0" smtClean="0">
                <a:solidFill>
                  <a:srgbClr val="000000"/>
                </a:solidFill>
              </a:rPr>
              <a:t>. Fisher metric: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G(</a:t>
            </a:r>
            <a:r>
              <a:rPr lang="en-US" dirty="0" err="1" smtClean="0">
                <a:solidFill>
                  <a:srgbClr val="000000"/>
                </a:solidFill>
              </a:rPr>
              <a:t>θ</a:t>
            </a:r>
            <a:r>
              <a:rPr lang="en-US" dirty="0" smtClean="0">
                <a:solidFill>
                  <a:srgbClr val="000000"/>
                </a:solidFill>
              </a:rPr>
              <a:t>) is Fisher information matrix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amount of information </a:t>
            </a:r>
            <a:r>
              <a:rPr lang="en-US" dirty="0" smtClean="0"/>
              <a:t>that an observed random variable X carries about an unknown parameter </a:t>
            </a:r>
            <a:r>
              <a:rPr lang="en-US" dirty="0" err="1" smtClean="0"/>
              <a:t>θ</a:t>
            </a:r>
            <a:r>
              <a:rPr lang="en-US" dirty="0" smtClean="0"/>
              <a:t>, upon which P(X) depends</a:t>
            </a:r>
          </a:p>
          <a:p>
            <a:r>
              <a:rPr lang="en-US" dirty="0" smtClean="0"/>
              <a:t>Depends on choice of coordinate system</a:t>
            </a:r>
          </a:p>
          <a:p>
            <a:r>
              <a:rPr lang="en-US" dirty="0" smtClean="0"/>
              <a:t>Convergence to next local optimum is assured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475465"/>
              </p:ext>
            </p:extLst>
          </p:nvPr>
        </p:nvGraphicFramePr>
        <p:xfrm>
          <a:off x="2778132" y="3242320"/>
          <a:ext cx="30432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1473200" imgH="241300" progId="Equation.3">
                  <p:embed/>
                </p:oleObj>
              </mc:Choice>
              <mc:Fallback>
                <p:oleObj name="Equation" r:id="rId3" imgW="1473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8132" y="3242320"/>
                        <a:ext cx="3043238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18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Actor-critic advantage</a:t>
            </a:r>
          </a:p>
          <a:p>
            <a:pPr lvl="1"/>
            <a:r>
              <a:rPr lang="en-US" dirty="0" smtClean="0"/>
              <a:t>Combine different methods for policy improvement with methods for policy evaluation</a:t>
            </a:r>
          </a:p>
          <a:p>
            <a:pPr lvl="1"/>
            <a:r>
              <a:rPr lang="en-US" dirty="0" smtClean="0"/>
              <a:t>E.g., Least-Squares Temporal Difference (LSTD)</a:t>
            </a:r>
          </a:p>
        </p:txBody>
      </p:sp>
    </p:spTree>
    <p:extLst>
      <p:ext uri="{BB962C8B-B14F-4D97-AF65-F5344CB8AC3E}">
        <p14:creationId xmlns:p14="http://schemas.microsoft.com/office/powerpoint/2010/main" val="413096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" y="0"/>
            <a:ext cx="8997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2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Ergodic</a:t>
            </a:r>
            <a:r>
              <a:rPr lang="en-US" dirty="0" smtClean="0"/>
              <a:t> process: nonzero probability of reaching any state from any other under any policy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1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Afterstates</a:t>
            </a:r>
            <a:endParaRPr lang="en-US" dirty="0" smtClean="0"/>
          </a:p>
          <a:p>
            <a:r>
              <a:rPr lang="en-US" dirty="0" smtClean="0"/>
              <a:t>Where else would these be </a:t>
            </a:r>
            <a:r>
              <a:rPr lang="en-US" dirty="0" smtClean="0">
                <a:solidFill>
                  <a:srgbClr val="FF0000"/>
                </a:solidFill>
              </a:rPr>
              <a:t>useful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328" y="3419009"/>
            <a:ext cx="4017109" cy="23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7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7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a policy is greedy </a:t>
            </a:r>
            <a:r>
              <a:rPr lang="en-US" dirty="0" err="1" smtClean="0"/>
              <a:t>w.r.t</a:t>
            </a:r>
            <a:r>
              <a:rPr lang="en-US" dirty="0" smtClean="0"/>
              <a:t>. the value function for the </a:t>
            </a:r>
            <a:r>
              <a:rPr lang="en-US" dirty="0" err="1" smtClean="0"/>
              <a:t>equiprobable</a:t>
            </a:r>
            <a:r>
              <a:rPr lang="en-US" dirty="0" smtClean="0"/>
              <a:t> random policy, then it is an optimal policy. Why or why not?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a policy π is greedy </a:t>
            </a:r>
            <a:r>
              <a:rPr lang="en-US" dirty="0" err="1" smtClean="0"/>
              <a:t>w.r.t</a:t>
            </a:r>
            <a:r>
              <a:rPr lang="en-US" dirty="0" smtClean="0"/>
              <a:t>. its own value function, V</a:t>
            </a:r>
            <a:r>
              <a:rPr lang="en-US" baseline="30000" dirty="0" smtClean="0"/>
              <a:t>π</a:t>
            </a:r>
            <a:r>
              <a:rPr lang="en-US" dirty="0" smtClean="0"/>
              <a:t>, then it is an optimal policy. Why or why not?</a:t>
            </a:r>
          </a:p>
          <a:p>
            <a:pPr marL="514350" indent="-514350">
              <a:buFont typeface="+mj-lt"/>
              <a:buAutoNum type="arabicPeriod"/>
            </a:pPr>
            <a:endParaRPr lang="en-US" baseline="30000" dirty="0" smtClean="0"/>
          </a:p>
          <a:p>
            <a:pPr marL="514350" indent="-514350">
              <a:buFont typeface="+mj-lt"/>
              <a:buAutoNum type="arabicPeriod"/>
            </a:pPr>
            <a:endParaRPr lang="en-US" baseline="3000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would you use TD(0), </a:t>
            </a:r>
            <a:r>
              <a:rPr lang="en-US" dirty="0" err="1" smtClean="0"/>
              <a:t>Sarsa</a:t>
            </a:r>
            <a:r>
              <a:rPr lang="en-US" dirty="0" smtClean="0"/>
              <a:t>, or Q-Learning (vs. the other 2 algorithms listed)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9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30" y="1802750"/>
            <a:ext cx="5195098" cy="470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6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1986" name="Picture 2" descr="http://webdocs.cs.ualberta.ca/%7Esutton/book/ebook/numeqtmp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8550" y="2603145"/>
            <a:ext cx="5153025" cy="35242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8827"/>
            <a:ext cx="9144000" cy="3239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638" y="827088"/>
            <a:ext cx="9144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9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Decaying learning rate?</a:t>
            </a:r>
          </a:p>
          <a:p>
            <a:r>
              <a:rPr lang="en-US" dirty="0" smtClean="0"/>
              <a:t>Decaying exploration 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5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Sarsa</a:t>
            </a:r>
            <a:endParaRPr lang="en-US" dirty="0"/>
          </a:p>
        </p:txBody>
      </p:sp>
      <p:pic>
        <p:nvPicPr>
          <p:cNvPr id="1026" name="Picture 2" descr="http://webdocs.cs.ualberta.ca/%7Esutton/book/ebook/numeqtmp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620" y="2327937"/>
            <a:ext cx="4962525" cy="35242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934"/>
            <a:ext cx="9144000" cy="35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1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07"/>
            <a:ext cx="8229600" cy="4525963"/>
          </a:xfrm>
        </p:spPr>
        <p:txBody>
          <a:bodyPr/>
          <a:lstStyle/>
          <a:p>
            <a:r>
              <a:rPr lang="en-US" dirty="0" smtClean="0"/>
              <a:t>On- vs. Off-Policy Learning</a:t>
            </a:r>
            <a:endParaRPr lang="en-US" dirty="0"/>
          </a:p>
        </p:txBody>
      </p:sp>
      <p:pic>
        <p:nvPicPr>
          <p:cNvPr id="43010" name="Picture 2" descr="http://webdocs.cs.ualberta.ca/%7Esutton/book/ebook/figtmp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0604" y="1833007"/>
            <a:ext cx="5000625" cy="464820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74913"/>
            <a:ext cx="2109381" cy="4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1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194"/>
            <a:ext cx="8229600" cy="4525963"/>
          </a:xfrm>
        </p:spPr>
        <p:txBody>
          <a:bodyPr/>
          <a:lstStyle/>
          <a:p>
            <a:r>
              <a:rPr lang="en-US" dirty="0" smtClean="0"/>
              <a:t>Why could this be a challenge for MC?</a:t>
            </a:r>
          </a:p>
          <a:p>
            <a:r>
              <a:rPr lang="en-US" dirty="0" smtClean="0"/>
              <a:t>How could you solve this task with MC?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561"/>
            <a:ext cx="9144000" cy="528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1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19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 6.6: Resolve </a:t>
            </a:r>
            <a:r>
              <a:rPr lang="en-US" sz="2800" dirty="0"/>
              <a:t>the windy </a:t>
            </a:r>
            <a:r>
              <a:rPr lang="en-US" sz="2800" dirty="0" err="1"/>
              <a:t>gridworld</a:t>
            </a:r>
            <a:r>
              <a:rPr lang="en-US" sz="2800" dirty="0"/>
              <a:t> task assuming eight possible actions, including the diagonal moves, rather than the usual four. </a:t>
            </a:r>
            <a:r>
              <a:rPr lang="en-US" sz="2800" dirty="0">
                <a:solidFill>
                  <a:srgbClr val="FF0000"/>
                </a:solidFill>
              </a:rPr>
              <a:t>How much better </a:t>
            </a:r>
            <a:r>
              <a:rPr lang="en-US" sz="2800" dirty="0"/>
              <a:t>can you do with the extra actions? Can you do even better by including a </a:t>
            </a:r>
            <a:r>
              <a:rPr lang="en-US" sz="2800" dirty="0">
                <a:solidFill>
                  <a:srgbClr val="FF0000"/>
                </a:solidFill>
              </a:rPr>
              <a:t>ninth action </a:t>
            </a:r>
            <a:r>
              <a:rPr lang="en-US" sz="2800" dirty="0"/>
              <a:t>that causes no movement at all other than that caused by the wind?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07" y="3337346"/>
            <a:ext cx="6731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TD(0), prediction</a:t>
            </a:r>
          </a:p>
          <a:p>
            <a:r>
              <a:rPr lang="en-US" dirty="0" err="1" smtClean="0"/>
              <a:t>Sarsa</a:t>
            </a:r>
            <a:r>
              <a:rPr lang="en-US" dirty="0" smtClean="0"/>
              <a:t>, On-policy learning</a:t>
            </a:r>
          </a:p>
          <a:p>
            <a:r>
              <a:rPr lang="en-US" dirty="0" smtClean="0"/>
              <a:t>Q-Learning, Off-policy learning</a:t>
            </a:r>
          </a:p>
          <a:p>
            <a:r>
              <a:rPr lang="en-US" dirty="0" err="1" smtClean="0"/>
              <a:t>Sarsa</a:t>
            </a:r>
            <a:r>
              <a:rPr lang="en-US" dirty="0" smtClean="0"/>
              <a:t> &amp; Q-learning have </a:t>
            </a:r>
            <a:r>
              <a:rPr lang="en-US" i="1" dirty="0" smtClean="0"/>
              <a:t>no explicit policy</a:t>
            </a:r>
          </a:p>
          <a:p>
            <a:endParaRPr lang="en-US" dirty="0"/>
          </a:p>
        </p:txBody>
      </p:sp>
      <p:pic>
        <p:nvPicPr>
          <p:cNvPr id="44034" name="Picture 2" descr="http://webdocs.cs.ualberta.ca/%7Esutton/book/ebook/numeqtmp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261" y="4039340"/>
            <a:ext cx="3800475" cy="352426"/>
          </a:xfrm>
          <a:prstGeom prst="rect">
            <a:avLst/>
          </a:prstGeom>
          <a:noFill/>
        </p:spPr>
      </p:pic>
      <p:pic>
        <p:nvPicPr>
          <p:cNvPr id="5" name="Picture 2" descr="http://webdocs.cs.ualberta.ca/%7Esutton/book/ebook/numeqtmp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6211" y="4689397"/>
            <a:ext cx="4962525" cy="352426"/>
          </a:xfrm>
          <a:prstGeom prst="rect">
            <a:avLst/>
          </a:prstGeom>
          <a:noFill/>
        </p:spPr>
      </p:pic>
      <p:pic>
        <p:nvPicPr>
          <p:cNvPr id="6" name="Picture 2" descr="http://webdocs.cs.ualberta.ca/%7Esutton/book/ebook/numeqtmp3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5711" y="5346345"/>
            <a:ext cx="5153025" cy="352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263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3526</TotalTime>
  <Words>610</Words>
  <Application>Microsoft Macintosh PowerPoint</Application>
  <PresentationFormat>On-screen Show (4:3)</PresentationFormat>
  <Paragraphs>104</Paragraphs>
  <Slides>23</Slides>
  <Notes>0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blank</vt:lpstr>
      <vt:lpstr>Custom Design</vt:lpstr>
      <vt:lpstr>Equation</vt:lpstr>
      <vt:lpstr>PowerPoint Presentation</vt:lpstr>
      <vt:lpstr>PowerPoint Presentation</vt:lpstr>
      <vt:lpstr>Q-Learning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Policy Improvement</vt:lpstr>
      <vt:lpstr>Natural Actor-Critic: Peters and Schaal, 2008</vt:lpstr>
      <vt:lpstr>Natural Actor-Critic: Peters and Schaal, 2008</vt:lpstr>
      <vt:lpstr>PowerPoint Presentation</vt:lpstr>
      <vt:lpstr>PowerPoint Presentation</vt:lpstr>
      <vt:lpstr>PowerPoint Presentation</vt:lpstr>
      <vt:lpstr>Quiz!</vt:lpstr>
      <vt:lpstr>Unified View</vt:lpstr>
    </vt:vector>
  </TitlesOfParts>
  <Company>Lafayette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Taylor</dc:creator>
  <cp:lastModifiedBy>Matthew Taylor</cp:lastModifiedBy>
  <cp:revision>34</cp:revision>
  <dcterms:created xsi:type="dcterms:W3CDTF">2015-02-10T00:27:53Z</dcterms:created>
  <dcterms:modified xsi:type="dcterms:W3CDTF">2015-02-24T18:06:34Z</dcterms:modified>
</cp:coreProperties>
</file>