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352" r:id="rId3"/>
    <p:sldId id="353" r:id="rId4"/>
    <p:sldId id="354" r:id="rId5"/>
    <p:sldId id="355" r:id="rId6"/>
    <p:sldId id="356" r:id="rId7"/>
    <p:sldId id="357" r:id="rId8"/>
    <p:sldId id="411" r:id="rId9"/>
    <p:sldId id="412" r:id="rId10"/>
    <p:sldId id="413" r:id="rId11"/>
    <p:sldId id="423" r:id="rId12"/>
    <p:sldId id="414" r:id="rId13"/>
    <p:sldId id="415" r:id="rId14"/>
    <p:sldId id="416" r:id="rId15"/>
    <p:sldId id="417" r:id="rId16"/>
    <p:sldId id="418" r:id="rId17"/>
    <p:sldId id="422" r:id="rId18"/>
    <p:sldId id="419" r:id="rId19"/>
    <p:sldId id="420" r:id="rId20"/>
    <p:sldId id="421" r:id="rId21"/>
    <p:sldId id="410" r:id="rId22"/>
    <p:sldId id="358" r:id="rId23"/>
    <p:sldId id="359" r:id="rId24"/>
    <p:sldId id="424" r:id="rId25"/>
    <p:sldId id="425" r:id="rId26"/>
    <p:sldId id="360" r:id="rId27"/>
    <p:sldId id="361" r:id="rId28"/>
    <p:sldId id="3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69350" autoAdjust="0"/>
  </p:normalViewPr>
  <p:slideViewPr>
    <p:cSldViewPr>
      <p:cViewPr>
        <p:scale>
          <a:sx n="140" d="100"/>
          <a:sy n="140" d="100"/>
        </p:scale>
        <p:origin x="-21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9FDD-30D5-4C70-9FDC-9AD62E5AD187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54B6C-4089-4C2A-8920-A7F189F8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54B6C-4089-4C2A-8920-A7F189F840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8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53C406F-A7E7-47DA-9FE1-6771CEBB572B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taylorm/15_580/Pacman_SarsaPacMan.java" TargetMode="External"/><Relationship Id="rId4" Type="http://schemas.openxmlformats.org/officeDocument/2006/relationships/hyperlink" Target="http://eecs.wsu.edu/~taylorm/15_580/Pacman_QFunction.jav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2.emf"/><Relationship Id="rId5" Type="http://schemas.openxmlformats.org/officeDocument/2006/relationships/image" Target="../media/image1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31" y="274638"/>
            <a:ext cx="8774941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Insight: Steal from Existing </a:t>
            </a:r>
            <a:br>
              <a:rPr lang="en-US" sz="3600" dirty="0" smtClean="0"/>
            </a:br>
            <a:r>
              <a:rPr lang="en-US" sz="3600" dirty="0" smtClean="0"/>
              <a:t>Supervised Learning  Methods!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= {X,Y}</a:t>
            </a:r>
          </a:p>
          <a:p>
            <a:r>
              <a:rPr lang="en-US" dirty="0" smtClean="0"/>
              <a:t>Error = target output – actual output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603157"/>
            <a:ext cx="54737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2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 field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Gradient</a:t>
            </a:r>
            <a:endParaRPr lang="en-US" dirty="0"/>
          </a:p>
        </p:txBody>
      </p:sp>
      <p:pic>
        <p:nvPicPr>
          <p:cNvPr id="5" name="Picture 4" descr="220px-Scalar_fie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-228600"/>
            <a:ext cx="3403600" cy="3403600"/>
          </a:xfrm>
          <a:prstGeom prst="rect">
            <a:avLst/>
          </a:prstGeom>
        </p:spPr>
      </p:pic>
      <p:pic>
        <p:nvPicPr>
          <p:cNvPr id="6" name="Picture 5" descr="lossy-page1-350px-Gradient_of_a_Function.ti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124200"/>
            <a:ext cx="5029200" cy="37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9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2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 J(</a:t>
            </a:r>
            <a:r>
              <a:rPr lang="en-US" b="1" dirty="0" smtClean="0"/>
              <a:t>w</a:t>
            </a:r>
            <a:r>
              <a:rPr lang="en-US" dirty="0" smtClean="0"/>
              <a:t>) be any function of the weight space</a:t>
            </a:r>
          </a:p>
          <a:p>
            <a:r>
              <a:rPr lang="en-US" dirty="0" smtClean="0"/>
              <a:t>The gradient at any point </a:t>
            </a:r>
            <a:r>
              <a:rPr lang="en-US" b="1" dirty="0" err="1" smtClean="0"/>
              <a:t>w</a:t>
            </a:r>
            <a:r>
              <a:rPr lang="en-US" baseline="-25000" dirty="0" err="1" smtClean="0"/>
              <a:t>t</a:t>
            </a:r>
            <a:r>
              <a:rPr lang="en-US" dirty="0" smtClean="0"/>
              <a:t> in this space is: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Then, to iteratively move down the gradient: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Why still doing this iteratively? </a:t>
            </a:r>
            <a:r>
              <a:rPr lang="en-US" dirty="0" smtClean="0"/>
              <a:t>If you could just eliminate the error, why could this be a bad idea?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2997200"/>
            <a:ext cx="4318000" cy="850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4808054"/>
            <a:ext cx="2832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1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goal is to minimize mean-squared error (MSE) over distribution 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Why does this make any sense?</a:t>
            </a:r>
          </a:p>
          <a:p>
            <a:r>
              <a:rPr lang="en-US" dirty="0" smtClean="0"/>
              <a:t>d is distribution of states receiving backups</a:t>
            </a:r>
          </a:p>
          <a:p>
            <a:r>
              <a:rPr lang="en-US" dirty="0" smtClean="0"/>
              <a:t>on- or off-policy distribution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085095"/>
              </p:ext>
            </p:extLst>
          </p:nvPr>
        </p:nvGraphicFramePr>
        <p:xfrm>
          <a:off x="1019214" y="3046904"/>
          <a:ext cx="5536914" cy="96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120900" imgH="368300" progId="Equation.3">
                  <p:embed/>
                </p:oleObj>
              </mc:Choice>
              <mc:Fallback>
                <p:oleObj name="Equation" r:id="rId3" imgW="21209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214" y="3046904"/>
                        <a:ext cx="5536914" cy="96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912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58"/>
            <a:ext cx="8229600" cy="1143000"/>
          </a:xfrm>
        </p:spPr>
        <p:txBody>
          <a:bodyPr/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74736"/>
            <a:ext cx="9144000" cy="14304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sample gradient is an unbiased estimate of the true gradient</a:t>
            </a:r>
          </a:p>
          <a:p>
            <a:r>
              <a:rPr lang="en-US" dirty="0" smtClean="0"/>
              <a:t>This will converge to a local minimum of the MSE if α decreases “appropriately” over time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89" y="968378"/>
            <a:ext cx="6545704" cy="425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5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we don’t actually have v</a:t>
            </a:r>
            <a:r>
              <a:rPr lang="en-US" baseline="-25000" dirty="0" smtClean="0"/>
              <a:t>π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Instead, we just have an </a:t>
            </a:r>
            <a:r>
              <a:rPr lang="en-US" dirty="0" smtClean="0">
                <a:solidFill>
                  <a:srgbClr val="3366FF"/>
                </a:solidFill>
              </a:rPr>
              <a:t>estimate </a:t>
            </a:r>
            <a:r>
              <a:rPr lang="en-US" dirty="0" smtClean="0"/>
              <a:t>of the target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endParaRPr lang="en-US" dirty="0"/>
          </a:p>
          <a:p>
            <a:r>
              <a:rPr lang="en-US" dirty="0" smtClean="0"/>
              <a:t>If the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is an an unbiased estimate of </a:t>
            </a:r>
            <a:r>
              <a:rPr lang="en-US" dirty="0"/>
              <a:t>v</a:t>
            </a:r>
            <a:r>
              <a:rPr lang="en-US" baseline="-25000" dirty="0"/>
              <a:t>π</a:t>
            </a:r>
            <a:r>
              <a:rPr lang="en-US" dirty="0"/>
              <a:t>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), then we’ll converge to a local minimum (again with α caveat)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0474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92804"/>
            <a:ext cx="8229600" cy="122551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δ</a:t>
            </a:r>
            <a:r>
              <a:rPr lang="en-US" dirty="0" smtClean="0"/>
              <a:t> is or normal TD error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 is vector of eligibility traces</a:t>
            </a:r>
          </a:p>
          <a:p>
            <a:r>
              <a:rPr lang="en-US" b="1" dirty="0" err="1" smtClean="0"/>
              <a:t>θ</a:t>
            </a:r>
            <a:r>
              <a:rPr lang="en-US" dirty="0" smtClean="0"/>
              <a:t> is a weight vector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1498600"/>
            <a:ext cx="64135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6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Pac-Man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http://eecs.wsu.edu/~taylorm/15_580/</a:t>
            </a:r>
            <a:r>
              <a:rPr lang="en-US" dirty="0" smtClean="0">
                <a:hlinkClick r:id="rId3"/>
              </a:rPr>
              <a:t>Pacman_SarsaPacMan.java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http://eecs.wsu.edu/~taylorm/15_580/</a:t>
            </a:r>
            <a:r>
              <a:rPr lang="en-US" dirty="0" smtClean="0">
                <a:hlinkClick r:id="rId4"/>
              </a:rPr>
              <a:t>Pacman_QFunction.java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TD(</a:t>
            </a:r>
            <a:r>
              <a:rPr lang="en-US" dirty="0" err="1" smtClean="0"/>
              <a:t>λ</a:t>
            </a:r>
            <a:r>
              <a:rPr lang="en-US" dirty="0" smtClean="0"/>
              <a:t>) targets are biased</a:t>
            </a:r>
          </a:p>
          <a:p>
            <a:r>
              <a:rPr lang="en-US" dirty="0" smtClean="0"/>
              <a:t>But… we do it anyway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are these a particularly important type of function approximation?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Parameter vector </a:t>
            </a:r>
            <a:r>
              <a:rPr lang="en-US" dirty="0" err="1" smtClean="0"/>
              <a:t>θ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r>
              <a:rPr lang="en-US" dirty="0" smtClean="0"/>
              <a:t>Column vector of features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s</a:t>
            </a:r>
            <a:r>
              <a:rPr lang="en-US" dirty="0" smtClean="0"/>
              <a:t> for every state </a:t>
            </a:r>
          </a:p>
          <a:p>
            <a:r>
              <a:rPr lang="en-US" dirty="0" smtClean="0"/>
              <a:t>(same number of components)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96029"/>
              </p:ext>
            </p:extLst>
          </p:nvPr>
        </p:nvGraphicFramePr>
        <p:xfrm>
          <a:off x="1430098" y="2809969"/>
          <a:ext cx="2699522" cy="1056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168400" imgH="457200" progId="Equation.3">
                  <p:embed/>
                </p:oleObj>
              </mc:Choice>
              <mc:Fallback>
                <p:oleObj name="Equation" r:id="rId3" imgW="1168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0098" y="2809969"/>
                        <a:ext cx="2699522" cy="1056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00" y="5977338"/>
            <a:ext cx="16510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1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Gradient is simple</a:t>
            </a:r>
          </a:p>
          <a:p>
            <a:r>
              <a:rPr lang="en-US" dirty="0" smtClean="0"/>
              <a:t>Error surface for MSE is simple (single minimum)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 Backups as Training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TD(0) backup: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a training example:</a:t>
            </a:r>
          </a:p>
          <a:p>
            <a:pPr lvl="1"/>
            <a:r>
              <a:rPr lang="en-US" dirty="0" smtClean="0"/>
              <a:t>Input = Features of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Target output = r</a:t>
            </a:r>
            <a:r>
              <a:rPr lang="en-US" baseline="-25000" dirty="0" smtClean="0"/>
              <a:t>t+1</a:t>
            </a:r>
            <a:r>
              <a:rPr lang="en-US" dirty="0" smtClean="0"/>
              <a:t> + </a:t>
            </a:r>
            <a:r>
              <a:rPr lang="en-US" dirty="0" err="1" smtClean="0"/>
              <a:t>γV</a:t>
            </a:r>
            <a:r>
              <a:rPr lang="en-US" dirty="0" smtClean="0"/>
              <a:t>(s</a:t>
            </a:r>
            <a:r>
              <a:rPr lang="en-US" baseline="-25000" dirty="0" smtClean="0"/>
              <a:t>t+1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 descr="http://webdocs.cs.ualberta.ca/%7Esutton/book/ebook/numeqtmp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6882" y="2434040"/>
            <a:ext cx="6660326" cy="617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316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around only linear solutions?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61" y="4585746"/>
            <a:ext cx="4004977" cy="22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8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multi-layer network of linear </a:t>
            </a:r>
            <a:r>
              <a:rPr lang="en-US" dirty="0" err="1" smtClean="0"/>
              <a:t>perceptrons</a:t>
            </a:r>
            <a:r>
              <a:rPr lang="en-US" dirty="0" smtClean="0"/>
              <a:t> is still linear.</a:t>
            </a:r>
          </a:p>
          <a:p>
            <a:r>
              <a:rPr lang="en-US" dirty="0" smtClean="0"/>
              <a:t>Non-linear (differentiable) units</a:t>
            </a:r>
          </a:p>
          <a:p>
            <a:r>
              <a:rPr lang="en-US" dirty="0" smtClean="0"/>
              <a:t>Logistic or </a:t>
            </a:r>
            <a:r>
              <a:rPr lang="en-US" dirty="0" err="1" smtClean="0"/>
              <a:t>tanh</a:t>
            </a:r>
            <a:r>
              <a:rPr lang="en-US" dirty="0" smtClean="0"/>
              <a:t>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61" y="4585746"/>
            <a:ext cx="4004977" cy="22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1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70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30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1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100"/>
            <a:ext cx="9144000" cy="574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9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100"/>
            <a:ext cx="9144000" cy="574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9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 methods can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principle, anything!</a:t>
            </a:r>
          </a:p>
          <a:p>
            <a:pPr lvl="1"/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r>
              <a:rPr lang="en-US" dirty="0" smtClean="0"/>
              <a:t>Multivariate regression</a:t>
            </a:r>
          </a:p>
          <a:p>
            <a:pPr lvl="1"/>
            <a:r>
              <a:rPr lang="en-US" dirty="0" smtClean="0"/>
              <a:t>Support Vector Machines</a:t>
            </a:r>
          </a:p>
          <a:p>
            <a:pPr lvl="1"/>
            <a:r>
              <a:rPr lang="en-US" dirty="0" smtClean="0"/>
              <a:t>Gaussian Processes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But, we normally want to</a:t>
            </a:r>
          </a:p>
          <a:p>
            <a:pPr lvl="1"/>
            <a:r>
              <a:rPr lang="en-US" dirty="0" smtClean="0"/>
              <a:t>Learn while interacting</a:t>
            </a:r>
          </a:p>
          <a:p>
            <a:pPr lvl="1"/>
            <a:r>
              <a:rPr lang="en-US" dirty="0" smtClean="0"/>
              <a:t>Handle </a:t>
            </a:r>
            <a:r>
              <a:rPr lang="en-US" dirty="0" err="1" smtClean="0"/>
              <a:t>nonstationarity</a:t>
            </a:r>
            <a:endParaRPr lang="en-US" dirty="0" smtClean="0"/>
          </a:p>
          <a:p>
            <a:pPr lvl="1"/>
            <a:r>
              <a:rPr lang="en-US" dirty="0" smtClean="0"/>
              <a:t>Not take “too long” or use “too much” memory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Binary, linear classifier: Rosenblatt, 1957</a:t>
            </a:r>
          </a:p>
          <a:p>
            <a:r>
              <a:rPr lang="en-US" dirty="0" smtClean="0"/>
              <a:t>Eventual failure of perceptron to do “everything” shifted field of AI towards symbolic representations</a:t>
            </a:r>
          </a:p>
          <a:p>
            <a:r>
              <a:rPr lang="en-US" dirty="0" smtClean="0"/>
              <a:t>Sum = w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w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Output is +1 if sum &gt; 0, -1 otherwise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 + (target – output)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Also, can use x</a:t>
            </a:r>
            <a:r>
              <a:rPr lang="en-US" baseline="-25000" dirty="0" smtClean="0"/>
              <a:t>0</a:t>
            </a:r>
            <a:r>
              <a:rPr lang="en-US" dirty="0" smtClean="0"/>
              <a:t> = 1 and w</a:t>
            </a:r>
            <a:r>
              <a:rPr lang="en-US" baseline="-25000" dirty="0" smtClean="0"/>
              <a:t>0 </a:t>
            </a:r>
            <a:r>
              <a:rPr lang="en-US" dirty="0" smtClean="0"/>
              <a:t>is therefore a bias</a:t>
            </a:r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1413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Perceptron with 3 weights:</a:t>
            </a:r>
          </a:p>
          <a:p>
            <a:r>
              <a:rPr lang="en-US" dirty="0" smtClean="0"/>
              <a:t>x, y, bias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309" y="2869680"/>
            <a:ext cx="4871889" cy="374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9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Spatial-based Perceptron Weights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9" y="1573775"/>
            <a:ext cx="9046561" cy="464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7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3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</a:t>
            </a:r>
            <a:r>
              <a:rPr lang="en-US" dirty="0" smtClean="0"/>
              <a:t> = (w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</a:p>
          <a:p>
            <a:endParaRPr lang="en-US" baseline="30000" dirty="0"/>
          </a:p>
          <a:p>
            <a:r>
              <a:rPr lang="en-US" dirty="0" smtClean="0"/>
              <a:t>Assume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(s) sufficiently smooth differential function of </a:t>
            </a:r>
            <a:r>
              <a:rPr lang="en-US" b="1" dirty="0" smtClean="0"/>
              <a:t>w</a:t>
            </a:r>
            <a:r>
              <a:rPr lang="en-US" dirty="0" smtClean="0"/>
              <a:t>, for all states s in S</a:t>
            </a:r>
          </a:p>
          <a:p>
            <a:endParaRPr lang="en-US" dirty="0"/>
          </a:p>
          <a:p>
            <a:r>
              <a:rPr lang="en-US" dirty="0" smtClean="0"/>
              <a:t>Also, assume that training examples are in the form:</a:t>
            </a:r>
          </a:p>
          <a:p>
            <a:r>
              <a:rPr lang="en-US" dirty="0" smtClean="0"/>
              <a:t>Features of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latin typeface="+mj-lt"/>
                <a:ea typeface="Wingdings"/>
                <a:cs typeface="Wingdings"/>
                <a:sym typeface="Wingdings"/>
              </a:rPr>
              <a:t>V</a:t>
            </a:r>
            <a:r>
              <a:rPr lang="en-US" baseline="30000" dirty="0" smtClean="0">
                <a:latin typeface="+mj-lt"/>
                <a:ea typeface="Wingdings"/>
                <a:cs typeface="Wingdings"/>
                <a:sym typeface="Wingdings"/>
              </a:rPr>
              <a:t>π</a:t>
            </a:r>
            <a:r>
              <a:rPr lang="en-US" dirty="0" smtClean="0">
                <a:latin typeface="+mj-lt"/>
                <a:ea typeface="Wingdings"/>
                <a:cs typeface="Wingdings"/>
                <a:sym typeface="Wingdings"/>
              </a:rPr>
              <a:t>(</a:t>
            </a:r>
            <a:r>
              <a:rPr lang="en-US" dirty="0" err="1" smtClean="0">
                <a:latin typeface="+mj-lt"/>
                <a:ea typeface="Wingdings"/>
                <a:cs typeface="Wingdings"/>
                <a:sym typeface="Wingdings"/>
              </a:rPr>
              <a:t>s</a:t>
            </a:r>
            <a:r>
              <a:rPr lang="en-US" baseline="-25000" dirty="0" err="1" smtClean="0">
                <a:latin typeface="+mj-lt"/>
                <a:ea typeface="Wingdings"/>
                <a:cs typeface="Wingdings"/>
                <a:sym typeface="Wingdings"/>
              </a:rPr>
              <a:t>t</a:t>
            </a:r>
            <a:r>
              <a:rPr lang="en-US" dirty="0" smtClean="0">
                <a:latin typeface="+mj-lt"/>
                <a:ea typeface="Wingdings"/>
                <a:cs typeface="Wingdings"/>
                <a:sym typeface="Wingdings"/>
              </a:rPr>
              <a:t>)</a:t>
            </a:r>
          </a:p>
          <a:p>
            <a:r>
              <a:rPr lang="en-US" dirty="0" smtClean="0">
                <a:latin typeface="+mj-lt"/>
                <a:ea typeface="Wingdings"/>
                <a:cs typeface="Wingdings"/>
                <a:sym typeface="Wingdings"/>
              </a:rPr>
              <a:t>Goal: minimize errors on the observed samples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65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</a:t>
            </a:r>
            <a:r>
              <a:rPr lang="en-US" baseline="-25000" dirty="0" smtClean="0"/>
              <a:t>t+1</a:t>
            </a:r>
            <a:r>
              <a:rPr lang="en-US" dirty="0" smtClean="0"/>
              <a:t>=</a:t>
            </a:r>
            <a:r>
              <a:rPr lang="en-US" b="1" dirty="0" err="1" smtClean="0"/>
              <a:t>w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+ α[V</a:t>
            </a:r>
            <a:r>
              <a:rPr lang="en-US" baseline="30000" dirty="0" smtClean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)-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(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 smtClean="0"/>
              <a:t>)]   </a:t>
            </a:r>
            <a:r>
              <a:rPr lang="en-US" b="1" baseline="-25000" dirty="0" err="1" smtClean="0"/>
              <a:t>w</a:t>
            </a:r>
            <a:r>
              <a:rPr lang="en-US" sz="2000" baseline="-25000" dirty="0" err="1" smtClean="0"/>
              <a:t>t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2"/>
            <a:r>
              <a:rPr lang="en-US" dirty="0" smtClean="0"/>
              <a:t>Vector of partial derivatives</a:t>
            </a:r>
          </a:p>
          <a:p>
            <a:endParaRPr lang="en-US" dirty="0"/>
          </a:p>
          <a:p>
            <a:r>
              <a:rPr lang="en-US" dirty="0" smtClean="0"/>
              <a:t>Recall… what is</a:t>
            </a:r>
          </a:p>
          <a:p>
            <a:pPr lvl="1"/>
            <a:r>
              <a:rPr lang="en-US" dirty="0" smtClean="0"/>
              <a:t>1D: derivative</a:t>
            </a:r>
          </a:p>
          <a:p>
            <a:pPr lvl="1"/>
            <a:r>
              <a:rPr lang="en-US" dirty="0" smtClean="0"/>
              <a:t>Field (function defined on multi-dimensional domain): gradient of scalar field, gradient of vector field, divergence of vector field, or curl of vector field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0800000">
            <a:off x="4953000" y="1676400"/>
            <a:ext cx="4163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Δ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06725" y="2424389"/>
            <a:ext cx="2921817" cy="479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66735" y="2344464"/>
            <a:ext cx="12078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0800000">
            <a:off x="3733800" y="3886200"/>
            <a:ext cx="4163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Δ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391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6722</TotalTime>
  <Words>633</Words>
  <Application>Microsoft Macintosh PowerPoint</Application>
  <PresentationFormat>On-screen Show (4:3)</PresentationFormat>
  <Paragraphs>105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blank</vt:lpstr>
      <vt:lpstr>Custom Design</vt:lpstr>
      <vt:lpstr>Equation</vt:lpstr>
      <vt:lpstr>Insight: Steal from Existing  Supervised Learning  Methods!</vt:lpstr>
      <vt:lpstr>TD Backups as Training Examples</vt:lpstr>
      <vt:lpstr>What FA methods can we use?</vt:lpstr>
      <vt:lpstr>Perceptron</vt:lpstr>
      <vt:lpstr>Perceptron</vt:lpstr>
      <vt:lpstr>Spatial-based Perceptron Weights</vt:lpstr>
      <vt:lpstr>PowerPoint Presentation</vt:lpstr>
      <vt:lpstr>Gradient Descent</vt:lpstr>
      <vt:lpstr>PowerPoint Presentation</vt:lpstr>
      <vt:lpstr>PowerPoint Presentation</vt:lpstr>
      <vt:lpstr>PowerPoint Presentation</vt:lpstr>
      <vt:lpstr>PowerPoint Presentation</vt:lpstr>
      <vt:lpstr>Gradient Descent</vt:lpstr>
      <vt:lpstr>PowerPoint Presentation</vt:lpstr>
      <vt:lpstr>PowerPoint Presentation</vt:lpstr>
      <vt:lpstr>Discussion: Pac-Man</vt:lpstr>
      <vt:lpstr>PowerPoint Presentation</vt:lpstr>
      <vt:lpstr>Linear Methods</vt:lpstr>
      <vt:lpstr>Linear Methods</vt:lpstr>
      <vt:lpstr>PowerPoint Presentation</vt:lpstr>
      <vt:lpstr>Neural Networks</vt:lpstr>
      <vt:lpstr>Neural Networks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Taylor</dc:creator>
  <cp:lastModifiedBy>Matthew Taylor</cp:lastModifiedBy>
  <cp:revision>47</cp:revision>
  <dcterms:created xsi:type="dcterms:W3CDTF">2015-02-10T00:27:53Z</dcterms:created>
  <dcterms:modified xsi:type="dcterms:W3CDTF">2015-03-03T23:57:53Z</dcterms:modified>
</cp:coreProperties>
</file>