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04" r:id="rId2"/>
    <p:sldId id="305" r:id="rId3"/>
    <p:sldId id="306" r:id="rId4"/>
    <p:sldId id="286"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285" r:id="rId21"/>
    <p:sldId id="281" r:id="rId22"/>
    <p:sldId id="284" r:id="rId23"/>
    <p:sldId id="2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FA376-9A08-6648-AF69-13E4D4D36DC9}" type="datetimeFigureOut">
              <a:rPr lang="en-US" smtClean="0"/>
              <a:t>3/12/15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30300C-D268-A740-BF38-0112D69D3DE6}" type="slidenum">
              <a:rPr lang="en-US" smtClean="0"/>
              <a:t>‹#›</a:t>
            </a:fld>
            <a:endParaRPr lang="en-US"/>
          </a:p>
        </p:txBody>
      </p:sp>
    </p:spTree>
    <p:extLst>
      <p:ext uri="{BB962C8B-B14F-4D97-AF65-F5344CB8AC3E}">
        <p14:creationId xmlns:p14="http://schemas.microsoft.com/office/powerpoint/2010/main" val="16016366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12</a:t>
            </a:fld>
            <a:endParaRPr lang="en-US"/>
          </a:p>
        </p:txBody>
      </p:sp>
    </p:spTree>
    <p:extLst>
      <p:ext uri="{BB962C8B-B14F-4D97-AF65-F5344CB8AC3E}">
        <p14:creationId xmlns:p14="http://schemas.microsoft.com/office/powerpoint/2010/main" val="115991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13</a:t>
            </a:fld>
            <a:endParaRPr lang="en-US"/>
          </a:p>
        </p:txBody>
      </p:sp>
    </p:spTree>
    <p:extLst>
      <p:ext uri="{BB962C8B-B14F-4D97-AF65-F5344CB8AC3E}">
        <p14:creationId xmlns:p14="http://schemas.microsoft.com/office/powerpoint/2010/main" val="115991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14</a:t>
            </a:fld>
            <a:endParaRPr lang="en-US"/>
          </a:p>
        </p:txBody>
      </p:sp>
    </p:spTree>
    <p:extLst>
      <p:ext uri="{BB962C8B-B14F-4D97-AF65-F5344CB8AC3E}">
        <p14:creationId xmlns:p14="http://schemas.microsoft.com/office/powerpoint/2010/main" val="115991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6310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52795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01641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5765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0D3065D-A69E-5540-84EE-1571D36D5C70}" type="datetimeFigureOut">
              <a:rPr lang="en-US" smtClean="0"/>
              <a:pPr/>
              <a:t>3/12/15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27882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0D3065D-A69E-5540-84EE-1571D36D5C70}" type="datetimeFigureOut">
              <a:rPr lang="en-US" smtClean="0"/>
              <a:pPr/>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49930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20D3065D-A69E-5540-84EE-1571D36D5C70}" type="datetimeFigureOut">
              <a:rPr lang="en-US" smtClean="0"/>
              <a:pPr/>
              <a:t>3/12/15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69320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20D3065D-A69E-5540-84EE-1571D36D5C70}" type="datetimeFigureOut">
              <a:rPr lang="en-US" smtClean="0"/>
              <a:pPr/>
              <a:t>3/12/15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35568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065D-A69E-5540-84EE-1571D36D5C70}" type="datetimeFigureOut">
              <a:rPr lang="en-US" smtClean="0"/>
              <a:pPr/>
              <a:t>3/12/15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6643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99755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3/12/15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83474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3065D-A69E-5540-84EE-1571D36D5C70}" type="datetimeFigureOut">
              <a:rPr lang="en-US" smtClean="0"/>
              <a:pPr/>
              <a:t>3/12/15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1BA5B-BBD9-C24F-B142-A8105C8FD4EC}" type="slidenum">
              <a:rPr lang="en-US" smtClean="0"/>
              <a:pPr/>
              <a:t>‹#›</a:t>
            </a:fld>
            <a:endParaRPr lang="en-US"/>
          </a:p>
        </p:txBody>
      </p:sp>
    </p:spTree>
    <p:extLst>
      <p:ext uri="{BB962C8B-B14F-4D97-AF65-F5344CB8AC3E}">
        <p14:creationId xmlns:p14="http://schemas.microsoft.com/office/powerpoint/2010/main" val="14510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xconomy.com/seattle/2015/03/12/theres-an-algorithm-for-that-algorithmia-helps-you-find-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ecs.berkeley.edu/Pubs/TechRpts/2000/CSD-00-1109.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1mJ3K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http://www.xconomy.com/seattle/2015/03/12/theres-an-algorithm-for-that-algorithmia-helps-you-find-it</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19114091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Collect Data</a:t>
            </a:r>
          </a:p>
          <a:p>
            <a:r>
              <a:rPr lang="en-US" dirty="0" smtClean="0"/>
              <a:t>Generate Model</a:t>
            </a:r>
          </a:p>
          <a:p>
            <a:r>
              <a:rPr lang="en-US" dirty="0" smtClean="0"/>
              <a:t>Plan over model</a:t>
            </a:r>
          </a:p>
          <a:p>
            <a:pPr marL="0" indent="0">
              <a:buNone/>
            </a:pPr>
            <a:r>
              <a:rPr lang="en-US" dirty="0"/>
              <a:t>	</a:t>
            </a:r>
            <a:r>
              <a:rPr lang="en-US" dirty="0" smtClean="0"/>
              <a:t>…</a:t>
            </a:r>
          </a:p>
          <a:p>
            <a:r>
              <a:rPr lang="en-US" dirty="0" smtClean="0"/>
              <a:t>Profit!</a:t>
            </a:r>
            <a:endParaRPr lang="en-US" dirty="0"/>
          </a:p>
        </p:txBody>
      </p:sp>
    </p:spTree>
    <p:extLst>
      <p:ext uri="{BB962C8B-B14F-4D97-AF65-F5344CB8AC3E}">
        <p14:creationId xmlns:p14="http://schemas.microsoft.com/office/powerpoint/2010/main" val="23761583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490"/>
            <a:ext cx="8229600" cy="3272489"/>
          </a:xfrm>
        </p:spPr>
        <p:txBody>
          <a:bodyPr>
            <a:normAutofit fontScale="92500" lnSpcReduction="20000"/>
          </a:bodyPr>
          <a:lstStyle/>
          <a:p>
            <a:pPr marL="0" indent="0">
              <a:buNone/>
            </a:pPr>
            <a:r>
              <a:rPr lang="en-US" dirty="0"/>
              <a:t>Without </a:t>
            </a:r>
            <a:r>
              <a:rPr lang="en-US" dirty="0" smtClean="0"/>
              <a:t>planning: </a:t>
            </a:r>
            <a:r>
              <a:rPr lang="en-US" dirty="0"/>
              <a:t>each episode adds only one additional step to the policy, and </a:t>
            </a:r>
            <a:r>
              <a:rPr lang="en-US" dirty="0" smtClean="0"/>
              <a:t>only </a:t>
            </a:r>
            <a:r>
              <a:rPr lang="en-US" dirty="0"/>
              <a:t>one step (the last) has been learned so </a:t>
            </a:r>
            <a:r>
              <a:rPr lang="en-US" dirty="0" smtClean="0"/>
              <a:t>far</a:t>
            </a:r>
          </a:p>
          <a:p>
            <a:pPr marL="0" indent="0">
              <a:buNone/>
            </a:pPr>
            <a:r>
              <a:rPr lang="en-US" dirty="0" smtClean="0"/>
              <a:t>With planning: only </a:t>
            </a:r>
            <a:r>
              <a:rPr lang="en-US" dirty="0"/>
              <a:t>one step is learned during the first episode, but here during the second episode an extensive policy has been developed that by the episode's end will reach almost back to the start state. </a:t>
            </a:r>
          </a:p>
          <a:p>
            <a:endParaRPr lang="en-US" dirty="0"/>
          </a:p>
        </p:txBody>
      </p:sp>
      <p:pic>
        <p:nvPicPr>
          <p:cNvPr id="6" name="Picture 5"/>
          <p:cNvPicPr>
            <a:picLocks noChangeAspect="1"/>
          </p:cNvPicPr>
          <p:nvPr/>
        </p:nvPicPr>
        <p:blipFill>
          <a:blip r:embed="rId2"/>
          <a:stretch>
            <a:fillRect/>
          </a:stretch>
        </p:blipFill>
        <p:spPr>
          <a:xfrm>
            <a:off x="0" y="3428721"/>
            <a:ext cx="9144000" cy="3225243"/>
          </a:xfrm>
          <a:prstGeom prst="rect">
            <a:avLst/>
          </a:prstGeom>
        </p:spPr>
      </p:pic>
    </p:spTree>
    <p:extLst>
      <p:ext uri="{BB962C8B-B14F-4D97-AF65-F5344CB8AC3E}">
        <p14:creationId xmlns:p14="http://schemas.microsoft.com/office/powerpoint/2010/main" val="15342750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 (shaping reward) :</a:t>
            </a:r>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pic>
        <p:nvPicPr>
          <p:cNvPr id="6" name="Picture 5"/>
          <p:cNvPicPr>
            <a:picLocks noChangeAspect="1"/>
          </p:cNvPicPr>
          <p:nvPr/>
        </p:nvPicPr>
        <p:blipFill>
          <a:blip r:embed="rId5"/>
          <a:stretch>
            <a:fillRect/>
          </a:stretch>
        </p:blipFill>
        <p:spPr>
          <a:xfrm>
            <a:off x="3903033" y="607069"/>
            <a:ext cx="4041091" cy="769413"/>
          </a:xfrm>
          <a:prstGeom prst="rect">
            <a:avLst/>
          </a:prstGeom>
        </p:spPr>
      </p:pic>
      <p:sp>
        <p:nvSpPr>
          <p:cNvPr id="2" name="Rectangle 1"/>
          <p:cNvSpPr/>
          <p:nvPr/>
        </p:nvSpPr>
        <p:spPr>
          <a:xfrm>
            <a:off x="2276305" y="1606944"/>
            <a:ext cx="4572000" cy="646331"/>
          </a:xfrm>
          <a:prstGeom prst="rect">
            <a:avLst/>
          </a:prstGeom>
        </p:spPr>
        <p:txBody>
          <a:bodyPr>
            <a:spAutoFit/>
          </a:bodyPr>
          <a:lstStyle/>
          <a:p>
            <a:r>
              <a:rPr lang="en-US" dirty="0"/>
              <a:t>why the square root of time steps was chosen, rather than, say, changing linearly.</a:t>
            </a:r>
          </a:p>
        </p:txBody>
      </p:sp>
    </p:spTree>
    <p:extLst>
      <p:ext uri="{BB962C8B-B14F-4D97-AF65-F5344CB8AC3E}">
        <p14:creationId xmlns:p14="http://schemas.microsoft.com/office/powerpoint/2010/main" val="458393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a:t>
            </a:r>
          </a:p>
          <a:p>
            <a:r>
              <a:rPr lang="en-US" dirty="0" smtClean="0"/>
              <a:t>Why is </a:t>
            </a:r>
            <a:r>
              <a:rPr lang="en-US" dirty="0" err="1" smtClean="0"/>
              <a:t>Dyna</a:t>
            </a:r>
            <a:r>
              <a:rPr lang="en-US" dirty="0" smtClean="0"/>
              <a:t>-Q+ </a:t>
            </a:r>
            <a:r>
              <a:rPr lang="en-US" dirty="0" smtClean="0">
                <a:solidFill>
                  <a:srgbClr val="FF0000"/>
                </a:solidFill>
              </a:rPr>
              <a:t>much better on left</a:t>
            </a:r>
            <a:r>
              <a:rPr lang="en-US" dirty="0" smtClean="0"/>
              <a:t>, but only </a:t>
            </a:r>
            <a:r>
              <a:rPr lang="en-US" dirty="0" smtClean="0">
                <a:solidFill>
                  <a:srgbClr val="FF0000"/>
                </a:solidFill>
              </a:rPr>
              <a:t>slightly better on right</a:t>
            </a:r>
            <a:r>
              <a:rPr lang="en-US" dirty="0" smtClean="0"/>
              <a:t>?</a:t>
            </a:r>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spTree>
    <p:extLst>
      <p:ext uri="{BB962C8B-B14F-4D97-AF65-F5344CB8AC3E}">
        <p14:creationId xmlns:p14="http://schemas.microsoft.com/office/powerpoint/2010/main" val="33457294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a:t>
            </a:r>
          </a:p>
          <a:p>
            <a:r>
              <a:rPr lang="en-US" dirty="0" smtClean="0"/>
              <a:t>Why is </a:t>
            </a:r>
            <a:r>
              <a:rPr lang="en-US" dirty="0" err="1" smtClean="0"/>
              <a:t>Dyna</a:t>
            </a:r>
            <a:r>
              <a:rPr lang="en-US" dirty="0" smtClean="0"/>
              <a:t>-Q+ </a:t>
            </a:r>
            <a:r>
              <a:rPr lang="en-US" dirty="0" smtClean="0">
                <a:solidFill>
                  <a:srgbClr val="FF0000"/>
                </a:solidFill>
              </a:rPr>
              <a:t>much better on left</a:t>
            </a:r>
            <a:r>
              <a:rPr lang="en-US" dirty="0" smtClean="0"/>
              <a:t>, but only </a:t>
            </a:r>
            <a:r>
              <a:rPr lang="en-US" dirty="0" smtClean="0">
                <a:solidFill>
                  <a:srgbClr val="FF0000"/>
                </a:solidFill>
              </a:rPr>
              <a:t>slightly better on right</a:t>
            </a:r>
            <a:r>
              <a:rPr lang="en-US" dirty="0" smtClean="0"/>
              <a:t>?</a:t>
            </a:r>
          </a:p>
          <a:p>
            <a:r>
              <a:rPr lang="en-US" dirty="0" smtClean="0"/>
              <a:t>Model is “optimistic”</a:t>
            </a:r>
          </a:p>
          <a:p>
            <a:pPr lvl="1"/>
            <a:r>
              <a:rPr lang="en-US" dirty="0" smtClean="0"/>
              <a:t>Think pessimistic vs. optimistic initialization</a:t>
            </a:r>
            <a:endParaRPr lang="en-US" dirty="0"/>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spTree>
    <p:extLst>
      <p:ext uri="{BB962C8B-B14F-4D97-AF65-F5344CB8AC3E}">
        <p14:creationId xmlns:p14="http://schemas.microsoft.com/office/powerpoint/2010/main" val="41048217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10"/>
            <a:ext cx="8229600" cy="1143000"/>
          </a:xfrm>
        </p:spPr>
        <p:txBody>
          <a:bodyPr/>
          <a:lstStyle/>
          <a:p>
            <a:r>
              <a:rPr lang="en-US" dirty="0" smtClean="0"/>
              <a:t>Prioritized Sweeping</a:t>
            </a:r>
            <a:endParaRPr lang="en-US" dirty="0"/>
          </a:p>
        </p:txBody>
      </p:sp>
      <p:sp>
        <p:nvSpPr>
          <p:cNvPr id="3" name="Content Placeholder 2"/>
          <p:cNvSpPr>
            <a:spLocks noGrp="1"/>
          </p:cNvSpPr>
          <p:nvPr>
            <p:ph idx="1"/>
          </p:nvPr>
        </p:nvSpPr>
        <p:spPr>
          <a:xfrm>
            <a:off x="457200" y="1474171"/>
            <a:ext cx="8229600" cy="3493185"/>
          </a:xfrm>
        </p:spPr>
        <p:txBody>
          <a:bodyPr>
            <a:normAutofit fontScale="85000" lnSpcReduction="20000"/>
          </a:bodyPr>
          <a:lstStyle/>
          <a:p>
            <a:r>
              <a:rPr lang="en-US" dirty="0" smtClean="0"/>
              <a:t>Priority Queue over </a:t>
            </a:r>
            <a:r>
              <a:rPr lang="en-US" dirty="0" err="1" smtClean="0"/>
              <a:t>s,a</a:t>
            </a:r>
            <a:r>
              <a:rPr lang="en-US" dirty="0" smtClean="0"/>
              <a:t> pairs whose estimated value would change non-trivially</a:t>
            </a:r>
          </a:p>
          <a:p>
            <a:r>
              <a:rPr lang="en-US" dirty="0" smtClean="0"/>
              <a:t>When processed, effect on predecessor pairs is computed and added</a:t>
            </a:r>
          </a:p>
          <a:p>
            <a:r>
              <a:rPr lang="en-US" dirty="0" smtClean="0"/>
              <a:t>Other ideas: </a:t>
            </a:r>
          </a:p>
          <a:p>
            <a:pPr lvl="1"/>
            <a:r>
              <a:rPr lang="en-US" dirty="0" smtClean="0"/>
              <a:t>Change in policy?</a:t>
            </a:r>
          </a:p>
          <a:p>
            <a:pPr lvl="1"/>
            <a:r>
              <a:rPr lang="en-US" dirty="0" smtClean="0"/>
              <a:t>Continuous state space</a:t>
            </a:r>
            <a:r>
              <a:rPr lang="en-US" dirty="0"/>
              <a:t>: </a:t>
            </a:r>
            <a:r>
              <a:rPr lang="en-US" dirty="0">
                <a:hlinkClick r:id="rId2"/>
              </a:rPr>
              <a:t>http://www.eecs.berkeley.edu/Pubs/TechRpts/2000/CSD-00-1109.</a:t>
            </a:r>
            <a:r>
              <a:rPr lang="en-US" dirty="0" smtClean="0">
                <a:hlinkClick r:id="rId2"/>
              </a:rPr>
              <a:t>pdf</a:t>
            </a:r>
            <a:endParaRPr lang="en-US" dirty="0" smtClean="0"/>
          </a:p>
          <a:p>
            <a:pPr lvl="1"/>
            <a:endParaRPr lang="en-US" dirty="0"/>
          </a:p>
        </p:txBody>
      </p:sp>
      <p:sp>
        <p:nvSpPr>
          <p:cNvPr id="4" name="Content Placeholder 2"/>
          <p:cNvSpPr txBox="1">
            <a:spLocks/>
          </p:cNvSpPr>
          <p:nvPr/>
        </p:nvSpPr>
        <p:spPr>
          <a:xfrm>
            <a:off x="3774383" y="4967357"/>
            <a:ext cx="5257493" cy="1781857"/>
          </a:xfrm>
          <a:prstGeom prst="rect">
            <a:avLst/>
          </a:prstGeom>
          <a:ln>
            <a:solidFill>
              <a:srgbClr val="0000FF"/>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smtClean="0"/>
              <a:t>“All animals are equal, but some are more equal than others.” </a:t>
            </a:r>
          </a:p>
          <a:p>
            <a:pPr>
              <a:buFontTx/>
              <a:buChar char="-"/>
            </a:pPr>
            <a:r>
              <a:rPr lang="en-US" sz="2800" dirty="0" smtClean="0"/>
              <a:t>George Orwell, </a:t>
            </a:r>
            <a:r>
              <a:rPr lang="en-US" sz="2800" i="1" dirty="0" smtClean="0"/>
              <a:t>Animal Farm</a:t>
            </a:r>
            <a:endParaRPr lang="en-US" sz="2800" dirty="0" smtClean="0"/>
          </a:p>
          <a:p>
            <a:pPr>
              <a:buFontTx/>
              <a:buChar char="-"/>
            </a:pPr>
            <a:endParaRPr lang="en-US" sz="2800" i="1" dirty="0" smtClean="0"/>
          </a:p>
          <a:p>
            <a:pPr>
              <a:buFontTx/>
              <a:buChar char="-"/>
            </a:pPr>
            <a:endParaRPr lang="en-US" sz="2800" i="1" dirty="0" smtClean="0"/>
          </a:p>
          <a:p>
            <a:pPr marL="0" indent="0">
              <a:buFont typeface="Arial"/>
              <a:buNone/>
            </a:pPr>
            <a:endParaRPr lang="en-US" sz="2800" dirty="0"/>
          </a:p>
        </p:txBody>
      </p:sp>
    </p:spTree>
    <p:extLst>
      <p:ext uri="{BB962C8B-B14F-4D97-AF65-F5344CB8AC3E}">
        <p14:creationId xmlns:p14="http://schemas.microsoft.com/office/powerpoint/2010/main" val="22328541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Sweeping vs. </a:t>
            </a:r>
            <a:r>
              <a:rPr lang="en-US" dirty="0" err="1" smtClean="0"/>
              <a:t>Dyna</a:t>
            </a:r>
            <a:r>
              <a:rPr lang="en-US" dirty="0" smtClean="0"/>
              <a:t>-Q</a:t>
            </a:r>
            <a:endParaRPr lang="en-US" dirty="0"/>
          </a:p>
        </p:txBody>
      </p:sp>
      <p:pic>
        <p:nvPicPr>
          <p:cNvPr id="4" name="Picture 3"/>
          <p:cNvPicPr>
            <a:picLocks noChangeAspect="1"/>
          </p:cNvPicPr>
          <p:nvPr/>
        </p:nvPicPr>
        <p:blipFill>
          <a:blip r:embed="rId2"/>
          <a:stretch>
            <a:fillRect/>
          </a:stretch>
        </p:blipFill>
        <p:spPr>
          <a:xfrm>
            <a:off x="984400" y="2093222"/>
            <a:ext cx="7582341" cy="4764778"/>
          </a:xfrm>
          <a:prstGeom prst="rect">
            <a:avLst/>
          </a:prstGeom>
        </p:spPr>
      </p:pic>
    </p:spTree>
    <p:extLst>
      <p:ext uri="{BB962C8B-B14F-4D97-AF65-F5344CB8AC3E}">
        <p14:creationId xmlns:p14="http://schemas.microsoft.com/office/powerpoint/2010/main" val="582895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tmp7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9286" y="274638"/>
            <a:ext cx="4436323" cy="6422853"/>
          </a:xfrm>
          <a:prstGeom prst="rect">
            <a:avLst/>
          </a:prstGeom>
        </p:spPr>
      </p:pic>
    </p:spTree>
    <p:extLst>
      <p:ext uri="{BB962C8B-B14F-4D97-AF65-F5344CB8AC3E}">
        <p14:creationId xmlns:p14="http://schemas.microsoft.com/office/powerpoint/2010/main" val="29648858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00FF"/>
                </a:solidFill>
              </a:rPr>
              <a:t>Trajectory sampling</a:t>
            </a:r>
            <a:r>
              <a:rPr lang="en-US" dirty="0" smtClean="0"/>
              <a:t>: perform backups along simulated trajectories</a:t>
            </a:r>
          </a:p>
          <a:p>
            <a:r>
              <a:rPr lang="en-US" dirty="0" smtClean="0"/>
              <a:t>Samples from on-policy distribution</a:t>
            </a:r>
          </a:p>
          <a:p>
            <a:r>
              <a:rPr lang="en-US" dirty="0" smtClean="0"/>
              <a:t>May be able to (usefully) ignore large parts of state space</a:t>
            </a:r>
            <a:endParaRPr lang="en-US" dirty="0"/>
          </a:p>
        </p:txBody>
      </p:sp>
      <p:pic>
        <p:nvPicPr>
          <p:cNvPr id="4" name="Picture 3"/>
          <p:cNvPicPr>
            <a:picLocks noChangeAspect="1"/>
          </p:cNvPicPr>
          <p:nvPr/>
        </p:nvPicPr>
        <p:blipFill>
          <a:blip r:embed="rId2"/>
          <a:stretch>
            <a:fillRect/>
          </a:stretch>
        </p:blipFill>
        <p:spPr>
          <a:xfrm>
            <a:off x="2008749" y="4835517"/>
            <a:ext cx="4756834" cy="1579059"/>
          </a:xfrm>
          <a:prstGeom prst="rect">
            <a:avLst/>
          </a:prstGeom>
        </p:spPr>
      </p:pic>
    </p:spTree>
    <p:extLst>
      <p:ext uri="{BB962C8B-B14F-4D97-AF65-F5344CB8AC3E}">
        <p14:creationId xmlns:p14="http://schemas.microsoft.com/office/powerpoint/2010/main" val="1576970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backup</a:t>
            </a:r>
            <a:endParaRPr lang="en-US" dirty="0"/>
          </a:p>
        </p:txBody>
      </p:sp>
      <p:sp>
        <p:nvSpPr>
          <p:cNvPr id="3" name="Content Placeholder 2"/>
          <p:cNvSpPr>
            <a:spLocks noGrp="1"/>
          </p:cNvSpPr>
          <p:nvPr>
            <p:ph idx="1"/>
          </p:nvPr>
        </p:nvSpPr>
        <p:spPr>
          <a:xfrm>
            <a:off x="457200" y="1333783"/>
            <a:ext cx="8229600" cy="4525963"/>
          </a:xfrm>
        </p:spPr>
        <p:txBody>
          <a:bodyPr/>
          <a:lstStyle/>
          <a:p>
            <a:r>
              <a:rPr lang="en-US" dirty="0" smtClean="0"/>
              <a:t>Full vs. Sample</a:t>
            </a:r>
          </a:p>
          <a:p>
            <a:r>
              <a:rPr lang="en-US" dirty="0" smtClean="0"/>
              <a:t>Deep vs. Shallow</a:t>
            </a:r>
          </a:p>
          <a:p>
            <a:r>
              <a:rPr lang="en-US" dirty="0" smtClean="0"/>
              <a:t>Heuristic Search</a:t>
            </a:r>
            <a:endParaRPr lang="en-US" dirty="0"/>
          </a:p>
        </p:txBody>
      </p:sp>
      <p:pic>
        <p:nvPicPr>
          <p:cNvPr id="4" name="Picture 3" descr="figtmp7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938" y="3069441"/>
            <a:ext cx="6972300" cy="3683000"/>
          </a:xfrm>
          <a:prstGeom prst="rect">
            <a:avLst/>
          </a:prstGeom>
        </p:spPr>
      </p:pic>
    </p:spTree>
    <p:extLst>
      <p:ext uri="{BB962C8B-B14F-4D97-AF65-F5344CB8AC3E}">
        <p14:creationId xmlns:p14="http://schemas.microsoft.com/office/powerpoint/2010/main" val="7106405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6030"/>
            <a:ext cx="8229600" cy="4525963"/>
          </a:xfrm>
        </p:spPr>
        <p:txBody>
          <a:bodyPr/>
          <a:lstStyle/>
          <a:p>
            <a:pPr marL="0" indent="0">
              <a:buNone/>
            </a:pPr>
            <a:r>
              <a:rPr lang="en-US" dirty="0"/>
              <a:t>Autonomous Learning </a:t>
            </a:r>
            <a:r>
              <a:rPr lang="en-US" dirty="0" smtClean="0"/>
              <a:t>of Stable </a:t>
            </a:r>
            <a:r>
              <a:rPr lang="en-US" dirty="0"/>
              <a:t>Quadruped </a:t>
            </a:r>
            <a:r>
              <a:rPr lang="en-US" dirty="0" smtClean="0"/>
              <a:t>Locomotion, 2007</a:t>
            </a:r>
          </a:p>
          <a:p>
            <a:r>
              <a:rPr lang="en-US" dirty="0" smtClean="0"/>
              <a:t>Policy gradient algorithm</a:t>
            </a:r>
            <a:endParaRPr lang="en-US" dirty="0"/>
          </a:p>
          <a:p>
            <a:endParaRPr lang="en-US" dirty="0"/>
          </a:p>
        </p:txBody>
      </p:sp>
      <p:pic>
        <p:nvPicPr>
          <p:cNvPr id="5" name="Picture 4"/>
          <p:cNvPicPr>
            <a:picLocks noChangeAspect="1"/>
          </p:cNvPicPr>
          <p:nvPr/>
        </p:nvPicPr>
        <p:blipFill>
          <a:blip r:embed="rId2"/>
          <a:stretch>
            <a:fillRect/>
          </a:stretch>
        </p:blipFill>
        <p:spPr>
          <a:xfrm>
            <a:off x="1257572" y="1802750"/>
            <a:ext cx="7059664" cy="5055250"/>
          </a:xfrm>
          <a:prstGeom prst="rect">
            <a:avLst/>
          </a:prstGeom>
        </p:spPr>
      </p:pic>
    </p:spTree>
    <p:extLst>
      <p:ext uri="{BB962C8B-B14F-4D97-AF65-F5344CB8AC3E}">
        <p14:creationId xmlns:p14="http://schemas.microsoft.com/office/powerpoint/2010/main" val="11062938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R-Max</a:t>
            </a:r>
            <a:endParaRPr lang="en-US" dirty="0"/>
          </a:p>
        </p:txBody>
      </p:sp>
      <p:pic>
        <p:nvPicPr>
          <p:cNvPr id="4" name="Picture 3"/>
          <p:cNvPicPr>
            <a:picLocks noChangeAspect="1"/>
          </p:cNvPicPr>
          <p:nvPr/>
        </p:nvPicPr>
        <p:blipFill>
          <a:blip r:embed="rId2"/>
          <a:stretch>
            <a:fillRect/>
          </a:stretch>
        </p:blipFill>
        <p:spPr>
          <a:xfrm>
            <a:off x="191774" y="0"/>
            <a:ext cx="6267945" cy="6858000"/>
          </a:xfrm>
          <a:prstGeom prst="rect">
            <a:avLst/>
          </a:prstGeom>
        </p:spPr>
      </p:pic>
    </p:spTree>
    <p:extLst>
      <p:ext uri="{BB962C8B-B14F-4D97-AF65-F5344CB8AC3E}">
        <p14:creationId xmlns:p14="http://schemas.microsoft.com/office/powerpoint/2010/main" val="30038516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6034"/>
            <a:ext cx="8229600" cy="4706688"/>
          </a:xfrm>
        </p:spPr>
        <p:txBody>
          <a:bodyPr>
            <a:normAutofit fontScale="70000" lnSpcReduction="20000"/>
          </a:bodyPr>
          <a:lstStyle/>
          <a:p>
            <a:r>
              <a:rPr lang="en-US" dirty="0" smtClean="0"/>
              <a:t>Stochastic games</a:t>
            </a:r>
          </a:p>
          <a:p>
            <a:pPr lvl="1"/>
            <a:r>
              <a:rPr lang="en-US" dirty="0" smtClean="0"/>
              <a:t>Matrix: strategic form</a:t>
            </a:r>
          </a:p>
          <a:p>
            <a:pPr lvl="1"/>
            <a:r>
              <a:rPr lang="en-US" dirty="0" smtClean="0"/>
              <a:t>Sequence of games from some set of games</a:t>
            </a:r>
          </a:p>
          <a:p>
            <a:pPr lvl="1"/>
            <a:r>
              <a:rPr lang="en-US" dirty="0"/>
              <a:t>More general than MDPs (how map to MDP?</a:t>
            </a:r>
            <a:r>
              <a:rPr lang="en-US" dirty="0" smtClean="0"/>
              <a:t>)</a:t>
            </a:r>
          </a:p>
          <a:p>
            <a:endParaRPr lang="en-US" dirty="0" smtClean="0"/>
          </a:p>
          <a:p>
            <a:endParaRPr lang="en-US" dirty="0"/>
          </a:p>
          <a:p>
            <a:r>
              <a:rPr lang="en-US" dirty="0" smtClean="0"/>
              <a:t>Implicit Exploration vs. Explicit Exploration?</a:t>
            </a:r>
          </a:p>
          <a:p>
            <a:pPr lvl="1"/>
            <a:r>
              <a:rPr lang="en-US" dirty="0" smtClean="0"/>
              <a:t>Epsilon greedy, UCB1, optimistic value function initialization</a:t>
            </a:r>
          </a:p>
          <a:p>
            <a:pPr lvl="1"/>
            <a:r>
              <a:rPr lang="en-US" dirty="0" smtClean="0"/>
              <a:t>What will a pessimistic initialization do?</a:t>
            </a:r>
          </a:p>
          <a:p>
            <a:endParaRPr lang="en-US" dirty="0" smtClean="0"/>
          </a:p>
          <a:p>
            <a:r>
              <a:rPr lang="en-US" dirty="0"/>
              <a:t>Assumptions: recognize the state it’s in, and knows the actions/payoffs received</a:t>
            </a:r>
          </a:p>
          <a:p>
            <a:endParaRPr lang="en-US" dirty="0" smtClean="0"/>
          </a:p>
          <a:p>
            <a:r>
              <a:rPr lang="en-US" dirty="0" err="1" smtClean="0"/>
              <a:t>Maximin</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R-Max (1/2)</a:t>
            </a:r>
            <a:endParaRPr lang="en-US" dirty="0"/>
          </a:p>
        </p:txBody>
      </p:sp>
    </p:spTree>
    <p:extLst>
      <p:ext uri="{BB962C8B-B14F-4D97-AF65-F5344CB8AC3E}">
        <p14:creationId xmlns:p14="http://schemas.microsoft.com/office/powerpoint/2010/main" val="10363427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7078"/>
            <a:ext cx="8229600" cy="4635644"/>
          </a:xfrm>
        </p:spPr>
        <p:txBody>
          <a:bodyPr>
            <a:normAutofit lnSpcReduction="10000"/>
          </a:bodyPr>
          <a:lstStyle/>
          <a:p>
            <a:r>
              <a:rPr lang="en-US" dirty="0" smtClean="0"/>
              <a:t>Either optimal, or efficient learning</a:t>
            </a:r>
          </a:p>
          <a:p>
            <a:endParaRPr lang="en-US" dirty="0"/>
          </a:p>
          <a:p>
            <a:r>
              <a:rPr lang="en-US" dirty="0" smtClean="0"/>
              <a:t>Mixing time</a:t>
            </a:r>
          </a:p>
          <a:p>
            <a:pPr lvl="1"/>
            <a:r>
              <a:rPr lang="en-US" dirty="0" smtClean="0"/>
              <a:t>Smallest value of T after which π guarantees expected payoff of U(</a:t>
            </a:r>
            <a:r>
              <a:rPr lang="en-US" dirty="0"/>
              <a:t>π</a:t>
            </a:r>
            <a:r>
              <a:rPr lang="en-US" dirty="0" smtClean="0"/>
              <a:t>) – </a:t>
            </a:r>
            <a:r>
              <a:rPr lang="en-US" dirty="0" err="1" smtClean="0"/>
              <a:t>ε</a:t>
            </a:r>
            <a:endParaRPr lang="en-US" dirty="0" smtClean="0"/>
          </a:p>
          <a:p>
            <a:pPr lvl="1"/>
            <a:endParaRPr lang="en-US" dirty="0"/>
          </a:p>
          <a:p>
            <a:r>
              <a:rPr lang="en-US" dirty="0" smtClean="0"/>
              <a:t>Approach optimal policy, in time polynomial in T, in 1/</a:t>
            </a:r>
            <a:r>
              <a:rPr lang="en-US" dirty="0" err="1" smtClean="0"/>
              <a:t>ε</a:t>
            </a:r>
            <a:r>
              <a:rPr lang="en-US" dirty="0" smtClean="0"/>
              <a:t>, and </a:t>
            </a:r>
            <a:r>
              <a:rPr lang="en-US" dirty="0" err="1" smtClean="0"/>
              <a:t>ln</a:t>
            </a:r>
            <a:r>
              <a:rPr lang="en-US" dirty="0" smtClean="0"/>
              <a:t>(1/</a:t>
            </a:r>
            <a:r>
              <a:rPr lang="en-US" dirty="0" err="1" smtClean="0"/>
              <a:t>δ</a:t>
            </a:r>
            <a:r>
              <a:rPr lang="en-US" dirty="0" smtClean="0"/>
              <a:t>)</a:t>
            </a:r>
          </a:p>
          <a:p>
            <a:pPr lvl="1"/>
            <a:r>
              <a:rPr lang="en-US" dirty="0" smtClean="0"/>
              <a:t>PAC</a:t>
            </a:r>
          </a:p>
        </p:txBody>
      </p:sp>
      <p:sp>
        <p:nvSpPr>
          <p:cNvPr id="4" name="Title 1"/>
          <p:cNvSpPr>
            <a:spLocks noGrp="1"/>
          </p:cNvSpPr>
          <p:nvPr>
            <p:ph type="title"/>
          </p:nvPr>
        </p:nvSpPr>
        <p:spPr>
          <a:xfrm>
            <a:off x="457200" y="274638"/>
            <a:ext cx="8229600" cy="1143000"/>
          </a:xfrm>
        </p:spPr>
        <p:txBody>
          <a:bodyPr/>
          <a:lstStyle/>
          <a:p>
            <a:r>
              <a:rPr lang="en-US" dirty="0" smtClean="0"/>
              <a:t>R-Max (2/2)</a:t>
            </a:r>
            <a:endParaRPr lang="en-US" dirty="0"/>
          </a:p>
        </p:txBody>
      </p:sp>
    </p:spTree>
    <p:extLst>
      <p:ext uri="{BB962C8B-B14F-4D97-AF65-F5344CB8AC3E}">
        <p14:creationId xmlns:p14="http://schemas.microsoft.com/office/powerpoint/2010/main" val="37757393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Efﬁcient Reinforcement Learning with </a:t>
            </a:r>
            <a:r>
              <a:rPr lang="en-US" dirty="0" err="1"/>
              <a:t>Relocatable</a:t>
            </a:r>
            <a:r>
              <a:rPr lang="en-US" dirty="0"/>
              <a:t> Action Models</a:t>
            </a:r>
          </a:p>
        </p:txBody>
      </p:sp>
      <p:sp>
        <p:nvSpPr>
          <p:cNvPr id="3" name="Content Placeholder 2"/>
          <p:cNvSpPr>
            <a:spLocks noGrp="1"/>
          </p:cNvSpPr>
          <p:nvPr>
            <p:ph idx="1"/>
          </p:nvPr>
        </p:nvSpPr>
        <p:spPr/>
        <p:txBody>
          <a:bodyPr>
            <a:normAutofit/>
          </a:bodyPr>
          <a:lstStyle/>
          <a:p>
            <a:r>
              <a:rPr lang="en-US" sz="4000" dirty="0">
                <a:hlinkClick r:id="rId2"/>
              </a:rPr>
              <a:t>http://bit.ly/</a:t>
            </a:r>
            <a:r>
              <a:rPr lang="en-US" sz="4000" dirty="0" smtClean="0">
                <a:hlinkClick r:id="rId2"/>
              </a:rPr>
              <a:t>1mJ3KDU</a:t>
            </a:r>
            <a:endParaRPr lang="en-US" sz="4000" dirty="0" smtClean="0"/>
          </a:p>
          <a:p>
            <a:endParaRPr lang="en-US" sz="4000" dirty="0" smtClean="0"/>
          </a:p>
          <a:p>
            <a:r>
              <a:rPr lang="en-US" sz="4000" dirty="0" smtClean="0"/>
              <a:t>RAM</a:t>
            </a:r>
          </a:p>
          <a:p>
            <a:r>
              <a:rPr lang="en-US" sz="4000" dirty="0" smtClean="0"/>
              <a:t>Grid-World Experiment</a:t>
            </a:r>
          </a:p>
          <a:p>
            <a:r>
              <a:rPr lang="en-US" sz="4000" dirty="0" smtClean="0"/>
              <a:t>Algorithm</a:t>
            </a:r>
            <a:endParaRPr lang="en-US" sz="4000" dirty="0"/>
          </a:p>
        </p:txBody>
      </p:sp>
      <p:sp>
        <p:nvSpPr>
          <p:cNvPr id="5" name="TextBox 4"/>
          <p:cNvSpPr txBox="1"/>
          <p:nvPr/>
        </p:nvSpPr>
        <p:spPr>
          <a:xfrm>
            <a:off x="-594918" y="334104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052297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45"/>
            <a:ext cx="8229600" cy="1143000"/>
          </a:xfrm>
        </p:spPr>
        <p:txBody>
          <a:bodyPr>
            <a:normAutofit fontScale="90000"/>
          </a:bodyPr>
          <a:lstStyle/>
          <a:p>
            <a:r>
              <a:rPr lang="en-US" dirty="0" smtClean="0"/>
              <a:t>PILCO: </a:t>
            </a:r>
            <a:r>
              <a:rPr lang="en-US" dirty="0" err="1" smtClean="0"/>
              <a:t>Deisenroth</a:t>
            </a:r>
            <a:r>
              <a:rPr lang="en-US" dirty="0" smtClean="0"/>
              <a:t> &amp; Rasmussen, 2011</a:t>
            </a:r>
            <a:endParaRPr lang="en-US" dirty="0"/>
          </a:p>
        </p:txBody>
      </p:sp>
      <p:sp>
        <p:nvSpPr>
          <p:cNvPr id="3" name="Content Placeholder 2"/>
          <p:cNvSpPr>
            <a:spLocks noGrp="1"/>
          </p:cNvSpPr>
          <p:nvPr>
            <p:ph idx="1"/>
          </p:nvPr>
        </p:nvSpPr>
        <p:spPr>
          <a:xfrm>
            <a:off x="457200" y="783190"/>
            <a:ext cx="8229600" cy="4525963"/>
          </a:xfrm>
        </p:spPr>
        <p:txBody>
          <a:bodyPr/>
          <a:lstStyle/>
          <a:p>
            <a:pPr marL="0" indent="0">
              <a:buNone/>
            </a:pPr>
            <a:r>
              <a:rPr lang="en-US" dirty="0" smtClean="0"/>
              <a:t>Model-based policy search method</a:t>
            </a:r>
            <a:endParaRPr lang="en-US" dirty="0"/>
          </a:p>
        </p:txBody>
      </p:sp>
      <p:pic>
        <p:nvPicPr>
          <p:cNvPr id="4" name="Picture 3"/>
          <p:cNvPicPr>
            <a:picLocks noChangeAspect="1"/>
          </p:cNvPicPr>
          <p:nvPr/>
        </p:nvPicPr>
        <p:blipFill>
          <a:blip r:embed="rId2"/>
          <a:stretch>
            <a:fillRect/>
          </a:stretch>
        </p:blipFill>
        <p:spPr>
          <a:xfrm>
            <a:off x="68017" y="1286948"/>
            <a:ext cx="4089400" cy="3835400"/>
          </a:xfrm>
          <a:prstGeom prst="rect">
            <a:avLst/>
          </a:prstGeom>
        </p:spPr>
      </p:pic>
      <p:pic>
        <p:nvPicPr>
          <p:cNvPr id="5" name="Picture 4"/>
          <p:cNvPicPr>
            <a:picLocks noChangeAspect="1"/>
          </p:cNvPicPr>
          <p:nvPr/>
        </p:nvPicPr>
        <p:blipFill>
          <a:blip r:embed="rId3"/>
          <a:stretch>
            <a:fillRect/>
          </a:stretch>
        </p:blipFill>
        <p:spPr>
          <a:xfrm>
            <a:off x="0" y="5122348"/>
            <a:ext cx="9144000" cy="1727501"/>
          </a:xfrm>
          <a:prstGeom prst="rect">
            <a:avLst/>
          </a:prstGeom>
        </p:spPr>
      </p:pic>
      <p:pic>
        <p:nvPicPr>
          <p:cNvPr id="6" name="Picture 5"/>
          <p:cNvPicPr>
            <a:picLocks noChangeAspect="1"/>
          </p:cNvPicPr>
          <p:nvPr/>
        </p:nvPicPr>
        <p:blipFill>
          <a:blip r:embed="rId4"/>
          <a:stretch>
            <a:fillRect/>
          </a:stretch>
        </p:blipFill>
        <p:spPr>
          <a:xfrm>
            <a:off x="4680236" y="3578858"/>
            <a:ext cx="4157417" cy="1179349"/>
          </a:xfrm>
          <a:prstGeom prst="rect">
            <a:avLst/>
          </a:prstGeom>
        </p:spPr>
      </p:pic>
    </p:spTree>
    <p:extLst>
      <p:ext uri="{BB962C8B-B14F-4D97-AF65-F5344CB8AC3E}">
        <p14:creationId xmlns:p14="http://schemas.microsoft.com/office/powerpoint/2010/main" val="17030644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Learning: Uses experience</a:t>
            </a:r>
          </a:p>
          <a:p>
            <a:r>
              <a:rPr lang="en-US" dirty="0" smtClean="0"/>
              <a:t>Planning: Use </a:t>
            </a:r>
            <a:r>
              <a:rPr lang="en-US" i="1" dirty="0" smtClean="0"/>
              <a:t>simulated </a:t>
            </a:r>
            <a:r>
              <a:rPr lang="en-US" dirty="0" smtClean="0"/>
              <a:t>experience</a:t>
            </a:r>
          </a:p>
        </p:txBody>
      </p:sp>
      <p:pic>
        <p:nvPicPr>
          <p:cNvPr id="5" name="Picture 4" descr="figtmp6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264" y="3276921"/>
            <a:ext cx="4458508" cy="3253506"/>
          </a:xfrm>
          <a:prstGeom prst="rect">
            <a:avLst/>
          </a:prstGeom>
        </p:spPr>
      </p:pic>
    </p:spTree>
    <p:extLst>
      <p:ext uri="{BB962C8B-B14F-4D97-AF65-F5344CB8AC3E}">
        <p14:creationId xmlns:p14="http://schemas.microsoft.com/office/powerpoint/2010/main" val="23964387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lstStyle/>
          <a:p>
            <a:r>
              <a:rPr lang="en-US" dirty="0" smtClean="0">
                <a:solidFill>
                  <a:srgbClr val="FF0000"/>
                </a:solidFill>
              </a:rPr>
              <a:t>How would we learn to estimate them?</a:t>
            </a:r>
          </a:p>
          <a:p>
            <a:endParaRPr lang="en-US" dirty="0"/>
          </a:p>
          <a:p>
            <a:r>
              <a:rPr lang="en-US" dirty="0" smtClean="0"/>
              <a:t>Discrete state space</a:t>
            </a:r>
          </a:p>
          <a:p>
            <a:r>
              <a:rPr lang="en-US" dirty="0" smtClean="0"/>
              <a:t>Continuous state space</a:t>
            </a:r>
            <a:endParaRPr lang="en-US" dirty="0"/>
          </a:p>
        </p:txBody>
      </p:sp>
    </p:spTree>
    <p:extLst>
      <p:ext uri="{BB962C8B-B14F-4D97-AF65-F5344CB8AC3E}">
        <p14:creationId xmlns:p14="http://schemas.microsoft.com/office/powerpoint/2010/main" val="22192930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lstStyle/>
          <a:p>
            <a:r>
              <a:rPr lang="en-US" dirty="0" smtClean="0"/>
              <a:t>State space planning: search of state space</a:t>
            </a:r>
          </a:p>
          <a:p>
            <a:r>
              <a:rPr lang="en-US" dirty="0" smtClean="0"/>
              <a:t>Plan-space planning: search of plans</a:t>
            </a:r>
          </a:p>
          <a:p>
            <a:pPr lvl="1"/>
            <a:r>
              <a:rPr lang="en-US" dirty="0" smtClean="0"/>
              <a:t>Genetic Algorithms</a:t>
            </a:r>
          </a:p>
          <a:p>
            <a:pPr lvl="1"/>
            <a:r>
              <a:rPr lang="en-US" dirty="0" smtClean="0"/>
              <a:t>Partial-order planning</a:t>
            </a:r>
          </a:p>
          <a:p>
            <a:pPr lvl="1"/>
            <a:endParaRPr lang="en-US" dirty="0"/>
          </a:p>
          <a:p>
            <a:r>
              <a:rPr lang="en-US" dirty="0" smtClean="0"/>
              <a:t>Dynamic programming: have a model</a:t>
            </a:r>
          </a:p>
          <a:p>
            <a:r>
              <a:rPr lang="en-US" dirty="0" smtClean="0"/>
              <a:t>Model-based RL (aka Model-learning RL) : </a:t>
            </a:r>
            <a:r>
              <a:rPr lang="en-US" dirty="0" smtClean="0">
                <a:solidFill>
                  <a:srgbClr val="FF0000"/>
                </a:solidFill>
              </a:rPr>
              <a:t>learn</a:t>
            </a:r>
            <a:r>
              <a:rPr lang="en-US" dirty="0" smtClean="0"/>
              <a:t> a model</a:t>
            </a:r>
            <a:endParaRPr lang="en-US" dirty="0"/>
          </a:p>
        </p:txBody>
      </p:sp>
    </p:spTree>
    <p:extLst>
      <p:ext uri="{BB962C8B-B14F-4D97-AF65-F5344CB8AC3E}">
        <p14:creationId xmlns:p14="http://schemas.microsoft.com/office/powerpoint/2010/main" val="2078739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89" y="274638"/>
            <a:ext cx="8605595" cy="1143000"/>
          </a:xfrm>
        </p:spPr>
        <p:txBody>
          <a:bodyPr>
            <a:noAutofit/>
          </a:bodyPr>
          <a:lstStyle/>
          <a:p>
            <a:r>
              <a:rPr lang="en-US" sz="3600" dirty="0" smtClean="0"/>
              <a:t>Random-sample on-step tabular Q-planning</a:t>
            </a:r>
            <a:endParaRPr lang="en-US" sz="3600" dirty="0"/>
          </a:p>
        </p:txBody>
      </p:sp>
      <p:pic>
        <p:nvPicPr>
          <p:cNvPr id="4" name="Picture 3"/>
          <p:cNvPicPr>
            <a:picLocks noChangeAspect="1"/>
          </p:cNvPicPr>
          <p:nvPr/>
        </p:nvPicPr>
        <p:blipFill>
          <a:blip r:embed="rId2"/>
          <a:stretch>
            <a:fillRect/>
          </a:stretch>
        </p:blipFill>
        <p:spPr>
          <a:xfrm>
            <a:off x="990600" y="2425700"/>
            <a:ext cx="7162800" cy="1993900"/>
          </a:xfrm>
          <a:prstGeom prst="rect">
            <a:avLst/>
          </a:prstGeom>
        </p:spPr>
      </p:pic>
    </p:spTree>
    <p:extLst>
      <p:ext uri="{BB962C8B-B14F-4D97-AF65-F5344CB8AC3E}">
        <p14:creationId xmlns:p14="http://schemas.microsoft.com/office/powerpoint/2010/main" val="3948798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02" y="52624"/>
            <a:ext cx="5191055" cy="1143000"/>
          </a:xfrm>
        </p:spPr>
        <p:txBody>
          <a:bodyPr/>
          <a:lstStyle/>
          <a:p>
            <a:r>
              <a:rPr lang="en-US" dirty="0" err="1" smtClean="0"/>
              <a:t>Dyna</a:t>
            </a:r>
            <a:endParaRPr lang="en-US" dirty="0"/>
          </a:p>
        </p:txBody>
      </p:sp>
      <p:sp>
        <p:nvSpPr>
          <p:cNvPr id="3" name="Content Placeholder 2"/>
          <p:cNvSpPr>
            <a:spLocks noGrp="1"/>
          </p:cNvSpPr>
          <p:nvPr>
            <p:ph idx="1"/>
          </p:nvPr>
        </p:nvSpPr>
        <p:spPr>
          <a:xfrm>
            <a:off x="5044353" y="889756"/>
            <a:ext cx="4099647" cy="4525963"/>
          </a:xfrm>
        </p:spPr>
        <p:txBody>
          <a:bodyPr/>
          <a:lstStyle/>
          <a:p>
            <a:r>
              <a:rPr lang="en-US" dirty="0" smtClean="0"/>
              <a:t> Search Control</a:t>
            </a:r>
          </a:p>
          <a:p>
            <a:pPr lvl="1"/>
            <a:r>
              <a:rPr lang="en-US" dirty="0" smtClean="0"/>
              <a:t>Direct simulated experience</a:t>
            </a:r>
          </a:p>
          <a:p>
            <a:r>
              <a:rPr lang="en-US" dirty="0" smtClean="0"/>
              <a:t>Planning, acting, model learning, direct RL in parallel! </a:t>
            </a:r>
            <a:endParaRPr lang="en-US" dirty="0"/>
          </a:p>
        </p:txBody>
      </p:sp>
      <p:pic>
        <p:nvPicPr>
          <p:cNvPr id="4" name="Picture 3" descr="figtmp6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65" y="2314364"/>
            <a:ext cx="4934888" cy="3712696"/>
          </a:xfrm>
          <a:prstGeom prst="rect">
            <a:avLst/>
          </a:prstGeom>
        </p:spPr>
      </p:pic>
      <p:pic>
        <p:nvPicPr>
          <p:cNvPr id="5" name="Picture 4" descr="figtmp6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505" y="4671164"/>
            <a:ext cx="2353162" cy="1717172"/>
          </a:xfrm>
          <a:prstGeom prst="rect">
            <a:avLst/>
          </a:prstGeom>
        </p:spPr>
      </p:pic>
    </p:spTree>
    <p:extLst>
      <p:ext uri="{BB962C8B-B14F-4D97-AF65-F5344CB8AC3E}">
        <p14:creationId xmlns:p14="http://schemas.microsoft.com/office/powerpoint/2010/main" val="6591053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Dyna</a:t>
            </a:r>
            <a:r>
              <a:rPr lang="en-US" dirty="0" smtClean="0"/>
              <a:t>-Q</a:t>
            </a:r>
            <a:endParaRPr lang="en-US" dirty="0"/>
          </a:p>
        </p:txBody>
      </p:sp>
      <p:pic>
        <p:nvPicPr>
          <p:cNvPr id="4" name="Picture 3"/>
          <p:cNvPicPr>
            <a:picLocks noChangeAspect="1"/>
          </p:cNvPicPr>
          <p:nvPr/>
        </p:nvPicPr>
        <p:blipFill>
          <a:blip r:embed="rId2"/>
          <a:stretch>
            <a:fillRect/>
          </a:stretch>
        </p:blipFill>
        <p:spPr>
          <a:xfrm>
            <a:off x="0" y="1473200"/>
            <a:ext cx="9144000" cy="3888188"/>
          </a:xfrm>
          <a:prstGeom prst="rect">
            <a:avLst/>
          </a:prstGeom>
        </p:spPr>
      </p:pic>
    </p:spTree>
    <p:extLst>
      <p:ext uri="{BB962C8B-B14F-4D97-AF65-F5344CB8AC3E}">
        <p14:creationId xmlns:p14="http://schemas.microsoft.com/office/powerpoint/2010/main" val="24569452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3202</TotalTime>
  <Words>682</Words>
  <Application>Microsoft Macintosh PowerPoint</Application>
  <PresentationFormat>On-screen Show (4:3)</PresentationFormat>
  <Paragraphs>93</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PILCO: Deisenroth &amp; Rasmussen, 2011</vt:lpstr>
      <vt:lpstr>PowerPoint Presentation</vt:lpstr>
      <vt:lpstr>Models</vt:lpstr>
      <vt:lpstr>Planning</vt:lpstr>
      <vt:lpstr>Random-sample on-step tabular Q-planning</vt:lpstr>
      <vt:lpstr>Dyna</vt:lpstr>
      <vt:lpstr>Dyna-Q</vt:lpstr>
      <vt:lpstr>PowerPoint Presentation</vt:lpstr>
      <vt:lpstr>PowerPoint Presentation</vt:lpstr>
      <vt:lpstr>PowerPoint Presentation</vt:lpstr>
      <vt:lpstr>PowerPoint Presentation</vt:lpstr>
      <vt:lpstr>PowerPoint Presentation</vt:lpstr>
      <vt:lpstr>Prioritized Sweeping</vt:lpstr>
      <vt:lpstr>Prioritized Sweeping vs. Dyna-Q</vt:lpstr>
      <vt:lpstr>PowerPoint Presentation</vt:lpstr>
      <vt:lpstr>PowerPoint Presentation</vt:lpstr>
      <vt:lpstr>How to backup</vt:lpstr>
      <vt:lpstr>R-Max</vt:lpstr>
      <vt:lpstr>R-Max (1/2)</vt:lpstr>
      <vt:lpstr>R-Max (2/2)</vt:lpstr>
      <vt:lpstr>Efﬁcient Reinforcement Learning with Relocatable Action Models</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Methods</dc:title>
  <dc:creator>Matthew Taylor</dc:creator>
  <cp:lastModifiedBy>Matthew Taylor</cp:lastModifiedBy>
  <cp:revision>112</cp:revision>
  <cp:lastPrinted>2014-02-25T17:34:51Z</cp:lastPrinted>
  <dcterms:created xsi:type="dcterms:W3CDTF">2014-02-04T15:24:55Z</dcterms:created>
  <dcterms:modified xsi:type="dcterms:W3CDTF">2015-03-12T20:40:50Z</dcterms:modified>
</cp:coreProperties>
</file>