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36" r:id="rId2"/>
    <p:sldId id="331" r:id="rId3"/>
    <p:sldId id="332" r:id="rId4"/>
    <p:sldId id="333" r:id="rId5"/>
    <p:sldId id="334" r:id="rId6"/>
    <p:sldId id="257" r:id="rId7"/>
    <p:sldId id="335" r:id="rId8"/>
    <p:sldId id="260" r:id="rId9"/>
    <p:sldId id="261" r:id="rId10"/>
    <p:sldId id="267" r:id="rId11"/>
    <p:sldId id="268" r:id="rId12"/>
    <p:sldId id="269" r:id="rId13"/>
    <p:sldId id="272" r:id="rId14"/>
    <p:sldId id="274" r:id="rId15"/>
    <p:sldId id="275" r:id="rId16"/>
    <p:sldId id="281" r:id="rId17"/>
    <p:sldId id="282" r:id="rId18"/>
    <p:sldId id="283" r:id="rId19"/>
    <p:sldId id="284" r:id="rId20"/>
    <p:sldId id="285" r:id="rId21"/>
    <p:sldId id="286" r:id="rId22"/>
    <p:sldId id="287" r:id="rId23"/>
    <p:sldId id="289" r:id="rId24"/>
    <p:sldId id="291" r:id="rId25"/>
    <p:sldId id="292" r:id="rId26"/>
    <p:sldId id="293" r:id="rId27"/>
    <p:sldId id="294" r:id="rId28"/>
    <p:sldId id="296" r:id="rId29"/>
    <p:sldId id="309" r:id="rId30"/>
    <p:sldId id="259" r:id="rId31"/>
    <p:sldId id="33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7" autoAdjust="0"/>
    <p:restoredTop sz="99885" autoAdjust="0"/>
  </p:normalViewPr>
  <p:slideViewPr>
    <p:cSldViewPr snapToGrid="0" snapToObjects="1">
      <p:cViewPr varScale="1">
        <p:scale>
          <a:sx n="149" d="100"/>
          <a:sy n="149" d="100"/>
        </p:scale>
        <p:origin x="-112" y="-1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694C3-4EBC-1646-8652-B86A63E3FC92}" type="datetimeFigureOut">
              <a:rPr lang="en-US" smtClean="0"/>
              <a:t>4/2/15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D6149-A58C-8442-BC7E-F7A1A11B8743}" type="slidenum">
              <a:rPr lang="en-US" smtClean="0"/>
              <a:t>‹#›</a:t>
            </a:fld>
            <a:endParaRPr lang="en-US"/>
          </a:p>
        </p:txBody>
      </p:sp>
    </p:spTree>
    <p:extLst>
      <p:ext uri="{BB962C8B-B14F-4D97-AF65-F5344CB8AC3E}">
        <p14:creationId xmlns:p14="http://schemas.microsoft.com/office/powerpoint/2010/main" val="39774254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4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6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520" tIns="44760" rIns="89520" bIns="44760"/>
          <a:lstStyle/>
          <a:p>
            <a:r>
              <a:rPr lang="en-US"/>
              <a:t>This is a difficult task: </a:t>
            </a:r>
          </a:p>
          <a:p>
            <a:pPr>
              <a:buFontTx/>
              <a:buChar char="•"/>
            </a:pPr>
            <a:r>
              <a:rPr lang="en-US"/>
              <a:t>	unknown how humans create abstractions </a:t>
            </a:r>
          </a:p>
          <a:p>
            <a:pPr>
              <a:buFontTx/>
              <a:buChar char="•"/>
            </a:pPr>
            <a:r>
              <a:rPr lang="en-US"/>
              <a:t>	temporal and structural credit assignment problem</a:t>
            </a:r>
          </a:p>
          <a:p>
            <a:pPr>
              <a:buFontTx/>
              <a:buChar char="•"/>
            </a:pPr>
            <a:r>
              <a:rPr lang="en-US"/>
              <a:t>	hard for humans to introspect to the robot</a:t>
            </a:r>
            <a:r>
              <a:rPr lang="ja-JP" altLang="en-US">
                <a:latin typeface="Arial"/>
              </a:rPr>
              <a:t>’</a:t>
            </a:r>
            <a:r>
              <a:rPr lang="en-US"/>
              <a:t>s sensory set</a:t>
            </a:r>
          </a:p>
          <a:p>
            <a:r>
              <a:rPr lang="en-US"/>
              <a:t>As an example, consider a robot on the moon or mars that needs to perform some task, such as building a human habitat, in an efficient manner.  The robot is not able to be fully pre-programmed because of the differences between the environments and it is not able to be fully tele-operated due to the time lag between Earth and Mars.  If it can autonomously create abstractions to categorize its interactions with its environment, it will be better able to learn and plan and react to new situations.  This greater autonomy will mean a more robust robot. </a:t>
            </a:r>
          </a:p>
          <a:p>
            <a:endParaRPr lang="en-US"/>
          </a:p>
          <a:p>
            <a:r>
              <a:rPr lang="en-US"/>
              <a:t>Don</a:t>
            </a:r>
            <a:r>
              <a:rPr lang="ja-JP" altLang="en-US">
                <a:latin typeface="Arial"/>
              </a:rPr>
              <a:t>’</a:t>
            </a:r>
            <a:r>
              <a:rPr lang="en-US"/>
              <a:t>t say </a:t>
            </a:r>
            <a:r>
              <a:rPr lang="ja-JP" altLang="en-US">
                <a:latin typeface="Arial"/>
              </a:rPr>
              <a:t>“</a:t>
            </a:r>
            <a:r>
              <a:rPr lang="en-US"/>
              <a:t>whatever</a:t>
            </a:r>
            <a:r>
              <a:rPr lang="ja-JP" altLang="en-US">
                <a:latin typeface="Arial"/>
              </a:rPr>
              <a:t>”</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DF272660-22F9-9747-9E7A-B89524E50BFD}"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73589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272660-22F9-9747-9E7A-B89524E50BFD}"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122093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272660-22F9-9747-9E7A-B89524E50BFD}"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3821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508000"/>
            <a:ext cx="8167688" cy="609600"/>
          </a:xfrm>
        </p:spPr>
        <p:txBody>
          <a:bodyPr/>
          <a:lstStyle/>
          <a:p>
            <a:r>
              <a:rPr lang="x-none"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Slide Number Placeholder 4"/>
          <p:cNvSpPr>
            <a:spLocks noGrp="1"/>
          </p:cNvSpPr>
          <p:nvPr>
            <p:ph type="sldNum" sz="quarter" idx="10"/>
          </p:nvPr>
        </p:nvSpPr>
        <p:spPr>
          <a:xfrm>
            <a:off x="7239000" y="6400800"/>
            <a:ext cx="1905000" cy="457200"/>
          </a:xfrm>
        </p:spPr>
        <p:txBody>
          <a:bodyPr/>
          <a:lstStyle>
            <a:lvl1pPr>
              <a:defRPr/>
            </a:lvl1pPr>
          </a:lstStyle>
          <a:p>
            <a:fld id="{84908318-A7A7-F745-BCD4-1F5D9FB5220C}" type="slidenum">
              <a:rPr lang="en-US"/>
              <a:pPr/>
              <a:t>‹#›</a:t>
            </a:fld>
            <a:endParaRPr lang="en-US"/>
          </a:p>
        </p:txBody>
      </p:sp>
    </p:spTree>
    <p:extLst>
      <p:ext uri="{BB962C8B-B14F-4D97-AF65-F5344CB8AC3E}">
        <p14:creationId xmlns:p14="http://schemas.microsoft.com/office/powerpoint/2010/main" val="291270098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272660-22F9-9747-9E7A-B89524E50BFD}"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70796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F272660-22F9-9747-9E7A-B89524E50BFD}"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79447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DF272660-22F9-9747-9E7A-B89524E50BFD}" type="datetimeFigureOut">
              <a:rPr lang="en-US" smtClean="0"/>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50007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DF272660-22F9-9747-9E7A-B89524E50BFD}" type="datetimeFigureOut">
              <a:rPr lang="en-US" smtClean="0"/>
              <a:t>4/2/15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285348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DF272660-22F9-9747-9E7A-B89524E50BFD}" type="datetimeFigureOut">
              <a:rPr lang="en-US" smtClean="0"/>
              <a:t>4/2/15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147277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72660-22F9-9747-9E7A-B89524E50BFD}" type="datetimeFigureOut">
              <a:rPr lang="en-US" smtClean="0"/>
              <a:t>4/2/15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320492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F272660-22F9-9747-9E7A-B89524E50BFD}" type="datetimeFigureOut">
              <a:rPr lang="en-US" smtClean="0"/>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151177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F272660-22F9-9747-9E7A-B89524E50BFD}" type="datetimeFigureOut">
              <a:rPr lang="en-US" smtClean="0"/>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FC587-0A1E-4145-9AF1-829E20553618}" type="slidenum">
              <a:rPr lang="en-US" smtClean="0"/>
              <a:t>‹#›</a:t>
            </a:fld>
            <a:endParaRPr lang="en-US"/>
          </a:p>
        </p:txBody>
      </p:sp>
    </p:spTree>
    <p:extLst>
      <p:ext uri="{BB962C8B-B14F-4D97-AF65-F5344CB8AC3E}">
        <p14:creationId xmlns:p14="http://schemas.microsoft.com/office/powerpoint/2010/main" val="16423723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72660-22F9-9747-9E7A-B89524E50BFD}" type="datetimeFigureOut">
              <a:rPr lang="en-US" smtClean="0"/>
              <a:t>4/2/15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FC587-0A1E-4145-9AF1-829E20553618}" type="slidenum">
              <a:rPr lang="en-US" smtClean="0"/>
              <a:t>‹#›</a:t>
            </a:fld>
            <a:endParaRPr lang="en-US"/>
          </a:p>
        </p:txBody>
      </p:sp>
    </p:spTree>
    <p:extLst>
      <p:ext uri="{BB962C8B-B14F-4D97-AF65-F5344CB8AC3E}">
        <p14:creationId xmlns:p14="http://schemas.microsoft.com/office/powerpoint/2010/main" val="389650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a:t>
            </a:r>
            <a:endParaRPr lang="en-US" dirty="0"/>
          </a:p>
        </p:txBody>
      </p:sp>
      <p:sp>
        <p:nvSpPr>
          <p:cNvPr id="3" name="Content Placeholder 2"/>
          <p:cNvSpPr>
            <a:spLocks noGrp="1"/>
          </p:cNvSpPr>
          <p:nvPr>
            <p:ph idx="1"/>
          </p:nvPr>
        </p:nvSpPr>
        <p:spPr/>
        <p:txBody>
          <a:bodyPr/>
          <a:lstStyle/>
          <a:p>
            <a:r>
              <a:rPr lang="en-US" dirty="0" smtClean="0"/>
              <a:t>Soon…</a:t>
            </a:r>
          </a:p>
          <a:p>
            <a:endParaRPr lang="en-US" dirty="0"/>
          </a:p>
          <a:p>
            <a:r>
              <a:rPr lang="en-US" dirty="0" smtClean="0"/>
              <a:t>Grades for 1-3: Soon… ?</a:t>
            </a:r>
          </a:p>
          <a:p>
            <a:endParaRPr lang="en-US" dirty="0"/>
          </a:p>
          <a:p>
            <a:r>
              <a:rPr lang="en-US" dirty="0" smtClean="0"/>
              <a:t>Class presentation: Next Tuesday to final Tuesday (28</a:t>
            </a:r>
            <a:r>
              <a:rPr lang="en-US" baseline="30000" dirty="0" smtClean="0"/>
              <a:t>th</a:t>
            </a:r>
            <a:r>
              <a:rPr lang="en-US" dirty="0" smtClean="0"/>
              <a:t> of this month)</a:t>
            </a:r>
            <a:endParaRPr lang="en-US" dirty="0"/>
          </a:p>
        </p:txBody>
      </p:sp>
    </p:spTree>
    <p:extLst>
      <p:ext uri="{BB962C8B-B14F-4D97-AF65-F5344CB8AC3E}">
        <p14:creationId xmlns:p14="http://schemas.microsoft.com/office/powerpoint/2010/main" val="3558557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93713" y="508000"/>
            <a:ext cx="8167687" cy="609600"/>
          </a:xfrm>
        </p:spPr>
        <p:txBody>
          <a:bodyPr>
            <a:normAutofit fontScale="90000"/>
          </a:bodyPr>
          <a:lstStyle/>
          <a:p>
            <a:r>
              <a:rPr lang="en-US"/>
              <a:t>The Usual View of RL</a:t>
            </a:r>
          </a:p>
        </p:txBody>
      </p:sp>
      <p:pic>
        <p:nvPicPr>
          <p:cNvPr id="443395" name="Picture 3" descr="Agent-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700" y="1974850"/>
            <a:ext cx="4292600" cy="2908300"/>
          </a:xfrm>
          <a:prstGeom prst="rect">
            <a:avLst/>
          </a:prstGeom>
          <a:noFill/>
          <a:extLst>
            <a:ext uri="{909E8E84-426E-40dd-AFC4-6F175D3DCCD1}">
              <a14:hiddenFill xmlns:a14="http://schemas.microsoft.com/office/drawing/2010/main">
                <a:solidFill>
                  <a:srgbClr val="FFFFFF"/>
                </a:solidFill>
              </a14:hiddenFill>
            </a:ext>
          </a:extLst>
        </p:spPr>
      </p:pic>
      <p:sp>
        <p:nvSpPr>
          <p:cNvPr id="443397" name="Rectangle 5"/>
          <p:cNvSpPr>
            <a:spLocks noChangeArrowheads="1"/>
          </p:cNvSpPr>
          <p:nvPr/>
        </p:nvSpPr>
        <p:spPr bwMode="auto">
          <a:xfrm>
            <a:off x="4275138" y="2414588"/>
            <a:ext cx="658812" cy="431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3398" name="Text Box 6"/>
          <p:cNvSpPr txBox="1">
            <a:spLocks noChangeArrowheads="1"/>
          </p:cNvSpPr>
          <p:nvPr/>
        </p:nvSpPr>
        <p:spPr bwMode="auto">
          <a:xfrm>
            <a:off x="4181475" y="2354263"/>
            <a:ext cx="854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latin typeface="Helvetica" charset="0"/>
              </a:rPr>
              <a:t>PrimaryCritic</a:t>
            </a:r>
          </a:p>
        </p:txBody>
      </p:sp>
    </p:spTree>
    <p:extLst>
      <p:ext uri="{BB962C8B-B14F-4D97-AF65-F5344CB8AC3E}">
        <p14:creationId xmlns:p14="http://schemas.microsoft.com/office/powerpoint/2010/main" val="4004565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442" name="Picture 2" descr="In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1427163"/>
            <a:ext cx="4737100" cy="4508500"/>
          </a:xfrm>
          <a:prstGeom prst="rect">
            <a:avLst/>
          </a:prstGeom>
          <a:noFill/>
          <a:extLst>
            <a:ext uri="{909E8E84-426E-40dd-AFC4-6F175D3DCCD1}">
              <a14:hiddenFill xmlns:a14="http://schemas.microsoft.com/office/drawing/2010/main">
                <a:solidFill>
                  <a:srgbClr val="FFFFFF"/>
                </a:solidFill>
              </a14:hiddenFill>
            </a:ext>
          </a:extLst>
        </p:spPr>
      </p:pic>
      <p:sp>
        <p:nvSpPr>
          <p:cNvPr id="445443" name="Rectangle 3"/>
          <p:cNvSpPr>
            <a:spLocks noGrp="1" noChangeArrowheads="1"/>
          </p:cNvSpPr>
          <p:nvPr>
            <p:ph type="title"/>
          </p:nvPr>
        </p:nvSpPr>
        <p:spPr>
          <a:xfrm>
            <a:off x="503238" y="508000"/>
            <a:ext cx="8167687" cy="609600"/>
          </a:xfrm>
        </p:spPr>
        <p:txBody>
          <a:bodyPr>
            <a:normAutofit fontScale="90000"/>
          </a:bodyPr>
          <a:lstStyle/>
          <a:p>
            <a:r>
              <a:rPr lang="en-US"/>
              <a:t>The Less Misleading View</a:t>
            </a:r>
          </a:p>
        </p:txBody>
      </p:sp>
      <p:sp>
        <p:nvSpPr>
          <p:cNvPr id="445445" name="Rectangle 5"/>
          <p:cNvSpPr>
            <a:spLocks noChangeArrowheads="1"/>
          </p:cNvSpPr>
          <p:nvPr/>
        </p:nvSpPr>
        <p:spPr bwMode="auto">
          <a:xfrm>
            <a:off x="4257675" y="3130550"/>
            <a:ext cx="669925" cy="433388"/>
          </a:xfrm>
          <a:prstGeom prst="rect">
            <a:avLst/>
          </a:prstGeom>
          <a:solidFill>
            <a:srgbClr val="E9E9E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chemeClr val="hlink"/>
              </a:solidFill>
            </a:endParaRPr>
          </a:p>
        </p:txBody>
      </p:sp>
      <p:sp>
        <p:nvSpPr>
          <p:cNvPr id="445446" name="Text Box 6"/>
          <p:cNvSpPr txBox="1">
            <a:spLocks noChangeArrowheads="1"/>
          </p:cNvSpPr>
          <p:nvPr/>
        </p:nvSpPr>
        <p:spPr bwMode="auto">
          <a:xfrm>
            <a:off x="4165600" y="3089275"/>
            <a:ext cx="854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latin typeface="Helvetica" charset="0"/>
              </a:rPr>
              <a:t>PrimaryCritic</a:t>
            </a:r>
          </a:p>
        </p:txBody>
      </p:sp>
    </p:spTree>
    <p:extLst>
      <p:ext uri="{BB962C8B-B14F-4D97-AF65-F5344CB8AC3E}">
        <p14:creationId xmlns:p14="http://schemas.microsoft.com/office/powerpoint/2010/main" val="105309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28625" y="508000"/>
            <a:ext cx="8167688" cy="609600"/>
          </a:xfrm>
        </p:spPr>
        <p:txBody>
          <a:bodyPr>
            <a:normAutofit fontScale="90000"/>
          </a:bodyPr>
          <a:lstStyle/>
          <a:p>
            <a:r>
              <a:rPr lang="en-US"/>
              <a:t>Motivation</a:t>
            </a:r>
          </a:p>
        </p:txBody>
      </p:sp>
      <p:sp>
        <p:nvSpPr>
          <p:cNvPr id="229379" name="Rectangle 3"/>
          <p:cNvSpPr>
            <a:spLocks noGrp="1" noChangeArrowheads="1"/>
          </p:cNvSpPr>
          <p:nvPr>
            <p:ph type="body" idx="1"/>
          </p:nvPr>
        </p:nvSpPr>
        <p:spPr>
          <a:xfrm>
            <a:off x="428625" y="1981200"/>
            <a:ext cx="8647657" cy="4114800"/>
          </a:xfrm>
        </p:spPr>
        <p:txBody>
          <a:bodyPr>
            <a:normAutofit fontScale="92500"/>
          </a:bodyPr>
          <a:lstStyle/>
          <a:p>
            <a:pPr>
              <a:lnSpc>
                <a:spcPct val="90000"/>
              </a:lnSpc>
            </a:pPr>
            <a:r>
              <a:rPr lang="ja-JP" altLang="en-US" sz="2800" dirty="0"/>
              <a:t>“</a:t>
            </a:r>
            <a:r>
              <a:rPr lang="en-US" sz="2800" dirty="0"/>
              <a:t>Forces</a:t>
            </a:r>
            <a:r>
              <a:rPr lang="ja-JP" altLang="en-US" sz="2800" dirty="0"/>
              <a:t>”</a:t>
            </a:r>
            <a:r>
              <a:rPr lang="en-US" sz="2800" dirty="0"/>
              <a:t> </a:t>
            </a:r>
            <a:r>
              <a:rPr lang="en-US" sz="2800" dirty="0" smtClean="0"/>
              <a:t>energize </a:t>
            </a:r>
            <a:r>
              <a:rPr lang="en-US" sz="2800" dirty="0"/>
              <a:t>an organism to act and </a:t>
            </a:r>
            <a:r>
              <a:rPr lang="en-US" sz="2800" dirty="0" smtClean="0"/>
              <a:t>direct </a:t>
            </a:r>
            <a:r>
              <a:rPr lang="en-US" sz="2800" dirty="0"/>
              <a:t>its </a:t>
            </a:r>
            <a:r>
              <a:rPr lang="en-US" sz="2800" dirty="0" smtClean="0"/>
              <a:t>activity</a:t>
            </a:r>
            <a:endParaRPr lang="en-US" sz="2800" dirty="0"/>
          </a:p>
          <a:p>
            <a:pPr>
              <a:lnSpc>
                <a:spcPct val="90000"/>
              </a:lnSpc>
            </a:pPr>
            <a:r>
              <a:rPr lang="en-US" sz="2800" dirty="0">
                <a:solidFill>
                  <a:srgbClr val="FF0000"/>
                </a:solidFill>
              </a:rPr>
              <a:t>Extrinsic Motivation</a:t>
            </a:r>
            <a:r>
              <a:rPr lang="en-US" sz="2800" dirty="0"/>
              <a:t>: being moved to do something because of some external reward ($$, a prize, etc.</a:t>
            </a:r>
            <a:r>
              <a:rPr lang="en-US" sz="2800" dirty="0" smtClean="0"/>
              <a:t>)</a:t>
            </a:r>
            <a:endParaRPr lang="en-US" sz="2800" dirty="0"/>
          </a:p>
          <a:p>
            <a:pPr>
              <a:lnSpc>
                <a:spcPct val="90000"/>
              </a:lnSpc>
            </a:pPr>
            <a:r>
              <a:rPr lang="en-US" sz="2800" dirty="0">
                <a:solidFill>
                  <a:srgbClr val="FF0000"/>
                </a:solidFill>
              </a:rPr>
              <a:t>Intrinsic Motivation</a:t>
            </a:r>
            <a:r>
              <a:rPr lang="en-US" sz="2800" dirty="0"/>
              <a:t>: being moved to do something because it is inherently </a:t>
            </a:r>
            <a:r>
              <a:rPr lang="en-US" sz="2800" dirty="0" smtClean="0"/>
              <a:t>enjoyable</a:t>
            </a:r>
            <a:endParaRPr lang="en-US" sz="2800" dirty="0"/>
          </a:p>
          <a:p>
            <a:pPr lvl="1"/>
            <a:r>
              <a:rPr lang="en-US" sz="2400" dirty="0"/>
              <a:t>Curiosity, Exploration, Manipulation, Play, Learning itself . . .</a:t>
            </a:r>
            <a:r>
              <a:rPr lang="en-US" dirty="0"/>
              <a:t> </a:t>
            </a:r>
            <a:endParaRPr lang="en-US" dirty="0" smtClean="0"/>
          </a:p>
          <a:p>
            <a:pPr lvl="1"/>
            <a:endParaRPr lang="en-US" dirty="0"/>
          </a:p>
          <a:p>
            <a:pPr marL="0" indent="0" algn="ctr">
              <a:buNone/>
            </a:pPr>
            <a:r>
              <a:rPr lang="en-US" dirty="0" smtClean="0">
                <a:solidFill>
                  <a:srgbClr val="FF0000"/>
                </a:solidFill>
              </a:rPr>
              <a:t>Examples of intrinsic motivation?</a:t>
            </a:r>
          </a:p>
          <a:p>
            <a:pPr marL="0" indent="0" algn="ctr">
              <a:buNone/>
            </a:pPr>
            <a:r>
              <a:rPr lang="en-US" dirty="0" smtClean="0">
                <a:solidFill>
                  <a:srgbClr val="FF0000"/>
                </a:solidFill>
              </a:rPr>
              <a:t>How/Why useful?</a:t>
            </a:r>
            <a:endParaRPr lang="en-US" dirty="0">
              <a:solidFill>
                <a:srgbClr val="FF0000"/>
              </a:solidFill>
            </a:endParaRPr>
          </a:p>
          <a:p>
            <a:pPr>
              <a:lnSpc>
                <a:spcPct val="90000"/>
              </a:lnSpc>
            </a:pPr>
            <a:endParaRPr lang="en-US" sz="2800" dirty="0"/>
          </a:p>
        </p:txBody>
      </p:sp>
    </p:spTree>
    <p:extLst>
      <p:ext uri="{BB962C8B-B14F-4D97-AF65-F5344CB8AC3E}">
        <p14:creationId xmlns:p14="http://schemas.microsoft.com/office/powerpoint/2010/main" val="282536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6" name="Rectangle 8"/>
          <p:cNvSpPr>
            <a:spLocks noChangeArrowheads="1"/>
          </p:cNvSpPr>
          <p:nvPr/>
        </p:nvSpPr>
        <p:spPr bwMode="auto">
          <a:xfrm>
            <a:off x="427613" y="1528763"/>
            <a:ext cx="8342749" cy="108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spcBef>
                <a:spcPct val="20000"/>
              </a:spcBef>
              <a:buClr>
                <a:srgbClr val="A50021"/>
              </a:buClr>
              <a:buSzPct val="80000"/>
              <a:buFont typeface="Zapf Dingbats" charset="0"/>
              <a:buNone/>
            </a:pPr>
            <a:r>
              <a:rPr lang="ja-JP" altLang="en-US" sz="2800" dirty="0">
                <a:latin typeface="Garamond" charset="0"/>
              </a:rPr>
              <a:t>“</a:t>
            </a:r>
            <a:r>
              <a:rPr lang="en-US" sz="2800" dirty="0">
                <a:latin typeface="Garamond" charset="0"/>
              </a:rPr>
              <a:t>Motivation Reconsidered: The Concept of Competence</a:t>
            </a:r>
            <a:r>
              <a:rPr lang="ja-JP" altLang="en-US" sz="3200" dirty="0">
                <a:latin typeface="Garamond" charset="0"/>
              </a:rPr>
              <a:t>”</a:t>
            </a:r>
            <a:endParaRPr lang="en-US" sz="3200" dirty="0">
              <a:latin typeface="Garamond" charset="0"/>
            </a:endParaRPr>
          </a:p>
          <a:p>
            <a:pPr algn="ctr">
              <a:lnSpc>
                <a:spcPct val="90000"/>
              </a:lnSpc>
              <a:spcBef>
                <a:spcPct val="20000"/>
              </a:spcBef>
              <a:buClr>
                <a:srgbClr val="A50021"/>
              </a:buClr>
              <a:buSzPct val="80000"/>
              <a:buFont typeface="Zapf Dingbats" charset="0"/>
              <a:buNone/>
            </a:pPr>
            <a:r>
              <a:rPr lang="en-US" sz="3200" dirty="0">
                <a:latin typeface="Garamond" charset="0"/>
              </a:rPr>
              <a:t> </a:t>
            </a:r>
            <a:r>
              <a:rPr lang="en-US" sz="2800" i="1" dirty="0">
                <a:latin typeface="Garamond" charset="0"/>
              </a:rPr>
              <a:t>Psychological Review, </a:t>
            </a:r>
            <a:r>
              <a:rPr lang="en-US" sz="2000" dirty="0">
                <a:latin typeface="Garamond" charset="0"/>
              </a:rPr>
              <a:t>Vol. 66, pp. 297–333</a:t>
            </a:r>
            <a:r>
              <a:rPr lang="en-US" sz="2000" i="1" dirty="0">
                <a:latin typeface="Garamond" charset="0"/>
              </a:rPr>
              <a:t>,</a:t>
            </a:r>
            <a:r>
              <a:rPr lang="en-US" sz="2000" dirty="0">
                <a:latin typeface="Garamond" charset="0"/>
              </a:rPr>
              <a:t> </a:t>
            </a:r>
            <a:r>
              <a:rPr lang="en-US" sz="2000" dirty="0" smtClean="0">
                <a:latin typeface="Garamond" charset="0"/>
              </a:rPr>
              <a:t>1959</a:t>
            </a:r>
            <a:r>
              <a:rPr lang="en-US" sz="2800" dirty="0" smtClean="0">
                <a:latin typeface="Garamond" charset="0"/>
              </a:rPr>
              <a:t> </a:t>
            </a:r>
            <a:endParaRPr lang="en-US" sz="2800" dirty="0">
              <a:latin typeface="Garamond" charset="0"/>
            </a:endParaRPr>
          </a:p>
        </p:txBody>
      </p:sp>
      <p:sp>
        <p:nvSpPr>
          <p:cNvPr id="273417" name="Text Box 9"/>
          <p:cNvSpPr txBox="1">
            <a:spLocks noChangeArrowheads="1"/>
          </p:cNvSpPr>
          <p:nvPr/>
        </p:nvSpPr>
        <p:spPr bwMode="auto">
          <a:xfrm>
            <a:off x="906463" y="2481263"/>
            <a:ext cx="758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273419" name="Text Box 11"/>
          <p:cNvSpPr txBox="1">
            <a:spLocks noChangeArrowheads="1"/>
          </p:cNvSpPr>
          <p:nvPr/>
        </p:nvSpPr>
        <p:spPr bwMode="auto">
          <a:xfrm>
            <a:off x="482600" y="2725738"/>
            <a:ext cx="8204200" cy="90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A50021"/>
              </a:buClr>
              <a:buSzPct val="80000"/>
              <a:buFont typeface="Zapf Dingbats" charset="0"/>
              <a:buNone/>
            </a:pPr>
            <a:r>
              <a:rPr lang="en-US" dirty="0">
                <a:latin typeface="Garamond" charset="0"/>
              </a:rPr>
              <a:t>Critique of </a:t>
            </a:r>
            <a:r>
              <a:rPr lang="en-US" dirty="0" err="1">
                <a:latin typeface="Garamond" charset="0"/>
              </a:rPr>
              <a:t>Hullian</a:t>
            </a:r>
            <a:r>
              <a:rPr lang="en-US" dirty="0">
                <a:latin typeface="Garamond" charset="0"/>
              </a:rPr>
              <a:t> and Freudian drive theories that all behavior is motivated by biologically primal needs (food, drink, sex, escape, …)</a:t>
            </a:r>
          </a:p>
          <a:p>
            <a:pPr>
              <a:lnSpc>
                <a:spcPct val="90000"/>
              </a:lnSpc>
              <a:spcBef>
                <a:spcPct val="20000"/>
              </a:spcBef>
              <a:buClr>
                <a:srgbClr val="A50021"/>
              </a:buClr>
              <a:buSzPct val="80000"/>
              <a:buFont typeface="Zapf Dingbats" charset="0"/>
              <a:buNone/>
            </a:pPr>
            <a:r>
              <a:rPr lang="en-US" dirty="0" smtClean="0">
                <a:latin typeface="Garamond" charset="0"/>
              </a:rPr>
              <a:t>Either </a:t>
            </a:r>
            <a:r>
              <a:rPr lang="en-US" dirty="0">
                <a:latin typeface="Garamond" charset="0"/>
              </a:rPr>
              <a:t>directly or through secondary </a:t>
            </a:r>
            <a:r>
              <a:rPr lang="en-US" dirty="0" smtClean="0">
                <a:latin typeface="Garamond" charset="0"/>
              </a:rPr>
              <a:t>reinforcement</a:t>
            </a:r>
            <a:endParaRPr lang="en-US" dirty="0"/>
          </a:p>
        </p:txBody>
      </p:sp>
      <p:sp>
        <p:nvSpPr>
          <p:cNvPr id="273423" name="Rectangle 15"/>
          <p:cNvSpPr>
            <a:spLocks noGrp="1" noChangeArrowheads="1"/>
          </p:cNvSpPr>
          <p:nvPr>
            <p:ph type="title"/>
          </p:nvPr>
        </p:nvSpPr>
        <p:spPr/>
        <p:txBody>
          <a:bodyPr>
            <a:normAutofit fontScale="90000"/>
          </a:bodyPr>
          <a:lstStyle/>
          <a:p>
            <a:r>
              <a:rPr lang="en-US"/>
              <a:t>Robert White</a:t>
            </a:r>
            <a:r>
              <a:rPr lang="ja-JP" altLang="en-US"/>
              <a:t>’</a:t>
            </a:r>
            <a:r>
              <a:rPr lang="en-US"/>
              <a:t>s famous 1959 paper</a:t>
            </a:r>
          </a:p>
        </p:txBody>
      </p:sp>
      <p:sp>
        <p:nvSpPr>
          <p:cNvPr id="273424" name="Rectangle 16"/>
          <p:cNvSpPr>
            <a:spLocks noGrp="1" noChangeArrowheads="1"/>
          </p:cNvSpPr>
          <p:nvPr>
            <p:ph type="body" idx="1"/>
          </p:nvPr>
        </p:nvSpPr>
        <p:spPr>
          <a:xfrm>
            <a:off x="1173163" y="4249738"/>
            <a:ext cx="6823075" cy="1879600"/>
          </a:xfrm>
        </p:spPr>
        <p:txBody>
          <a:bodyPr/>
          <a:lstStyle/>
          <a:p>
            <a:pPr>
              <a:lnSpc>
                <a:spcPct val="90000"/>
              </a:lnSpc>
            </a:pPr>
            <a:r>
              <a:rPr lang="en-US" sz="2800" dirty="0">
                <a:solidFill>
                  <a:srgbClr val="FF0000"/>
                </a:solidFill>
              </a:rPr>
              <a:t>Competence: </a:t>
            </a:r>
            <a:r>
              <a:rPr lang="en-US" sz="2800" dirty="0">
                <a:solidFill>
                  <a:srgbClr val="A30A21"/>
                </a:solidFill>
              </a:rPr>
              <a:t> </a:t>
            </a:r>
            <a:r>
              <a:rPr lang="en-US" sz="2800" dirty="0"/>
              <a:t>an organism</a:t>
            </a:r>
            <a:r>
              <a:rPr lang="ja-JP" altLang="en-US" sz="2800" dirty="0"/>
              <a:t>’</a:t>
            </a:r>
            <a:r>
              <a:rPr lang="en-US" sz="2800" dirty="0"/>
              <a:t>s capacity to interact effectively with its environment</a:t>
            </a:r>
          </a:p>
          <a:p>
            <a:pPr>
              <a:lnSpc>
                <a:spcPct val="90000"/>
              </a:lnSpc>
            </a:pPr>
            <a:r>
              <a:rPr lang="en-US" sz="2800" dirty="0">
                <a:solidFill>
                  <a:srgbClr val="FF0000"/>
                </a:solidFill>
              </a:rPr>
              <a:t>Cumulative learning: </a:t>
            </a:r>
            <a:r>
              <a:rPr lang="en-US" sz="2800" dirty="0"/>
              <a:t>significantly devoted to developing competence</a:t>
            </a:r>
          </a:p>
        </p:txBody>
      </p:sp>
    </p:spTree>
    <p:extLst>
      <p:ext uri="{BB962C8B-B14F-4D97-AF65-F5344CB8AC3E}">
        <p14:creationId xmlns:p14="http://schemas.microsoft.com/office/powerpoint/2010/main" val="329801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3424">
                                            <p:txEl>
                                              <p:pRg st="0" end="0"/>
                                            </p:txEl>
                                          </p:spTgt>
                                        </p:tgtEl>
                                        <p:attrNameLst>
                                          <p:attrName>style.visibility</p:attrName>
                                        </p:attrNameLst>
                                      </p:cBhvr>
                                      <p:to>
                                        <p:strVal val="visible"/>
                                      </p:to>
                                    </p:set>
                                    <p:animEffect transition="in" filter="dissolve">
                                      <p:cBhvr>
                                        <p:cTn id="7" dur="500"/>
                                        <p:tgtEl>
                                          <p:spTgt spid="2734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3424">
                                            <p:txEl>
                                              <p:pRg st="1" end="1"/>
                                            </p:txEl>
                                          </p:spTgt>
                                        </p:tgtEl>
                                        <p:attrNameLst>
                                          <p:attrName>style.visibility</p:attrName>
                                        </p:attrNameLst>
                                      </p:cBhvr>
                                      <p:to>
                                        <p:strVal val="visible"/>
                                      </p:to>
                                    </p:set>
                                    <p:animEffect transition="in" filter="dissolve">
                                      <p:cBhvr>
                                        <p:cTn id="12" dur="500"/>
                                        <p:tgtEl>
                                          <p:spTgt spid="2734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a:t>What is Intrinsically Rewarding?</a:t>
            </a:r>
          </a:p>
        </p:txBody>
      </p:sp>
      <p:sp>
        <p:nvSpPr>
          <p:cNvPr id="450563" name="Rectangle 3"/>
          <p:cNvSpPr>
            <a:spLocks noGrp="1" noChangeArrowheads="1"/>
          </p:cNvSpPr>
          <p:nvPr>
            <p:ph type="body" sz="half" idx="1"/>
          </p:nvPr>
        </p:nvSpPr>
        <p:spPr>
          <a:xfrm>
            <a:off x="685800" y="1885950"/>
            <a:ext cx="4264025" cy="4114800"/>
          </a:xfrm>
        </p:spPr>
        <p:txBody>
          <a:bodyPr/>
          <a:lstStyle/>
          <a:p>
            <a:r>
              <a:rPr lang="en-US"/>
              <a:t>novelty </a:t>
            </a:r>
          </a:p>
          <a:p>
            <a:r>
              <a:rPr lang="en-US"/>
              <a:t>surprise</a:t>
            </a:r>
          </a:p>
          <a:p>
            <a:r>
              <a:rPr lang="en-US"/>
              <a:t>salience</a:t>
            </a:r>
          </a:p>
          <a:p>
            <a:r>
              <a:rPr lang="en-US"/>
              <a:t>incongruity</a:t>
            </a:r>
          </a:p>
          <a:p>
            <a:r>
              <a:rPr lang="en-US"/>
              <a:t>manipulation</a:t>
            </a:r>
          </a:p>
          <a:p>
            <a:r>
              <a:rPr lang="ja-JP" altLang="en-US"/>
              <a:t>“</a:t>
            </a:r>
            <a:r>
              <a:rPr lang="en-US"/>
              <a:t>being a cause</a:t>
            </a:r>
            <a:r>
              <a:rPr lang="ja-JP" altLang="en-US"/>
              <a:t>”</a:t>
            </a:r>
            <a:endParaRPr lang="en-US"/>
          </a:p>
          <a:p>
            <a:r>
              <a:rPr lang="en-US"/>
              <a:t>mastery: being in control</a:t>
            </a:r>
          </a:p>
        </p:txBody>
      </p:sp>
      <p:sp>
        <p:nvSpPr>
          <p:cNvPr id="450564" name="Text Box 4"/>
          <p:cNvSpPr txBox="1">
            <a:spLocks noChangeArrowheads="1"/>
          </p:cNvSpPr>
          <p:nvPr/>
        </p:nvSpPr>
        <p:spPr bwMode="auto">
          <a:xfrm>
            <a:off x="3641171" y="6305826"/>
            <a:ext cx="53776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dirty="0" smtClean="0">
                <a:solidFill>
                  <a:srgbClr val="A30A21"/>
                </a:solidFill>
                <a:latin typeface="Garamond" charset="0"/>
              </a:rPr>
              <a:t>See D</a:t>
            </a:r>
            <a:r>
              <a:rPr lang="en-US" dirty="0">
                <a:solidFill>
                  <a:srgbClr val="A30A21"/>
                </a:solidFill>
                <a:latin typeface="Garamond" charset="0"/>
              </a:rPr>
              <a:t>. E. </a:t>
            </a:r>
            <a:r>
              <a:rPr lang="en-US" dirty="0" err="1" smtClean="0">
                <a:solidFill>
                  <a:srgbClr val="A30A21"/>
                </a:solidFill>
                <a:latin typeface="Garamond" charset="0"/>
              </a:rPr>
              <a:t>Berlyne</a:t>
            </a:r>
            <a:r>
              <a:rPr lang="en-US" altLang="ja-JP" dirty="0" err="1" smtClean="0">
                <a:solidFill>
                  <a:srgbClr val="A30A21"/>
                </a:solidFill>
                <a:latin typeface="Garamond" charset="0"/>
              </a:rPr>
              <a:t>’</a:t>
            </a:r>
            <a:r>
              <a:rPr lang="en-US" dirty="0" err="1" smtClean="0">
                <a:solidFill>
                  <a:srgbClr val="A30A21"/>
                </a:solidFill>
                <a:latin typeface="Garamond" charset="0"/>
              </a:rPr>
              <a:t>s</a:t>
            </a:r>
            <a:r>
              <a:rPr lang="en-US" dirty="0" smtClean="0">
                <a:solidFill>
                  <a:srgbClr val="A30A21"/>
                </a:solidFill>
                <a:latin typeface="Garamond" charset="0"/>
              </a:rPr>
              <a:t> </a:t>
            </a:r>
            <a:r>
              <a:rPr lang="en-US" dirty="0">
                <a:solidFill>
                  <a:srgbClr val="A30A21"/>
                </a:solidFill>
                <a:latin typeface="Garamond" charset="0"/>
              </a:rPr>
              <a:t>writings </a:t>
            </a:r>
            <a:r>
              <a:rPr lang="en-US" dirty="0" smtClean="0">
                <a:solidFill>
                  <a:srgbClr val="A30A21"/>
                </a:solidFill>
                <a:latin typeface="Garamond" charset="0"/>
              </a:rPr>
              <a:t>for more data </a:t>
            </a:r>
            <a:r>
              <a:rPr lang="en-US" dirty="0">
                <a:solidFill>
                  <a:srgbClr val="A30A21"/>
                </a:solidFill>
                <a:latin typeface="Garamond" charset="0"/>
              </a:rPr>
              <a:t>and suggestions</a:t>
            </a:r>
            <a:endParaRPr lang="en-US" dirty="0"/>
          </a:p>
        </p:txBody>
      </p:sp>
      <p:sp>
        <p:nvSpPr>
          <p:cNvPr id="450565" name="Rectangle 5"/>
          <p:cNvSpPr>
            <a:spLocks noGrp="1" noChangeArrowheads="1"/>
          </p:cNvSpPr>
          <p:nvPr>
            <p:ph type="body" sz="half" idx="2"/>
          </p:nvPr>
        </p:nvSpPr>
        <p:spPr>
          <a:xfrm>
            <a:off x="4648200" y="1924050"/>
            <a:ext cx="3810000" cy="4114800"/>
          </a:xfrm>
        </p:spPr>
        <p:txBody>
          <a:bodyPr/>
          <a:lstStyle/>
          <a:p>
            <a:r>
              <a:rPr lang="en-US"/>
              <a:t>curiosity</a:t>
            </a:r>
          </a:p>
          <a:p>
            <a:r>
              <a:rPr lang="en-US"/>
              <a:t>exploration</a:t>
            </a:r>
          </a:p>
          <a:p>
            <a:r>
              <a:rPr lang="en-US"/>
              <a:t>…</a:t>
            </a:r>
          </a:p>
        </p:txBody>
      </p:sp>
    </p:spTree>
    <p:extLst>
      <p:ext uri="{BB962C8B-B14F-4D97-AF65-F5344CB8AC3E}">
        <p14:creationId xmlns:p14="http://schemas.microsoft.com/office/powerpoint/2010/main" val="3411239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98500" y="474663"/>
            <a:ext cx="7772400" cy="609600"/>
          </a:xfrm>
        </p:spPr>
        <p:txBody>
          <a:bodyPr>
            <a:normAutofit fontScale="90000"/>
          </a:bodyPr>
          <a:lstStyle/>
          <a:p>
            <a:r>
              <a:rPr lang="en-US" sz="3600"/>
              <a:t>An Example of Intrinsically Motivated RL</a:t>
            </a:r>
            <a:endParaRPr lang="en-US"/>
          </a:p>
        </p:txBody>
      </p:sp>
      <p:sp>
        <p:nvSpPr>
          <p:cNvPr id="278531" name="Rectangle 3"/>
          <p:cNvSpPr>
            <a:spLocks noGrp="1" noChangeArrowheads="1"/>
          </p:cNvSpPr>
          <p:nvPr>
            <p:ph type="body" idx="1"/>
          </p:nvPr>
        </p:nvSpPr>
        <p:spPr>
          <a:xfrm>
            <a:off x="701675" y="1525588"/>
            <a:ext cx="7772400" cy="3797300"/>
          </a:xfrm>
        </p:spPr>
        <p:txBody>
          <a:bodyPr>
            <a:normAutofit lnSpcReduction="10000"/>
          </a:bodyPr>
          <a:lstStyle/>
          <a:p>
            <a:pPr>
              <a:lnSpc>
                <a:spcPct val="90000"/>
              </a:lnSpc>
              <a:buFont typeface="Zapf Dingbats" charset="0"/>
              <a:buNone/>
            </a:pPr>
            <a:r>
              <a:rPr lang="en-US" sz="2200" dirty="0"/>
              <a:t>     </a:t>
            </a:r>
            <a:r>
              <a:rPr lang="en-US" sz="2400" b="1" dirty="0"/>
              <a:t>Rich Sutton</a:t>
            </a:r>
            <a:r>
              <a:rPr lang="en-US" sz="2400" dirty="0"/>
              <a:t>, </a:t>
            </a:r>
            <a:r>
              <a:rPr lang="ja-JP" altLang="en-US" sz="2400" dirty="0"/>
              <a:t>“</a:t>
            </a:r>
            <a:r>
              <a:rPr lang="en-US" sz="2400" dirty="0"/>
              <a:t>Integrated Architectures for Learning, Planning and Reacting based on Dynamic Programming</a:t>
            </a:r>
            <a:r>
              <a:rPr lang="ja-JP" altLang="en-US" sz="2400" dirty="0"/>
              <a:t>”</a:t>
            </a:r>
            <a:r>
              <a:rPr lang="en-US" sz="2400" dirty="0"/>
              <a:t>  In </a:t>
            </a:r>
            <a:r>
              <a:rPr lang="en-US" sz="2400" i="1" dirty="0"/>
              <a:t>Machine Learning: Proceedings of the Seventh International Workshop, </a:t>
            </a:r>
            <a:r>
              <a:rPr lang="en-US" sz="2400" dirty="0"/>
              <a:t>1990.</a:t>
            </a:r>
          </a:p>
          <a:p>
            <a:pPr lvl="1">
              <a:lnSpc>
                <a:spcPct val="90000"/>
              </a:lnSpc>
            </a:pPr>
            <a:r>
              <a:rPr lang="en-US" sz="2400" dirty="0"/>
              <a:t>For each state and action, add a value to the usual immediate reward called the </a:t>
            </a:r>
            <a:r>
              <a:rPr lang="en-US" sz="2400" b="1" dirty="0">
                <a:solidFill>
                  <a:srgbClr val="FF0000"/>
                </a:solidFill>
              </a:rPr>
              <a:t>exploration </a:t>
            </a:r>
            <a:r>
              <a:rPr lang="en-US" sz="2400" b="1" dirty="0" smtClean="0">
                <a:solidFill>
                  <a:srgbClr val="FF0000"/>
                </a:solidFill>
              </a:rPr>
              <a:t>bonus</a:t>
            </a:r>
            <a:r>
              <a:rPr lang="en-US" sz="2400" dirty="0" smtClean="0"/>
              <a:t> </a:t>
            </a:r>
            <a:endParaRPr lang="en-US" sz="2400" dirty="0"/>
          </a:p>
          <a:p>
            <a:pPr lvl="1">
              <a:lnSpc>
                <a:spcPct val="90000"/>
              </a:lnSpc>
            </a:pPr>
            <a:r>
              <a:rPr lang="en-US" sz="2400" dirty="0"/>
              <a:t>… a function of the </a:t>
            </a:r>
            <a:r>
              <a:rPr lang="en-US" sz="2400" i="1" dirty="0"/>
              <a:t>time since that action was last executed in that state</a:t>
            </a:r>
            <a:r>
              <a:rPr lang="en-US" sz="2400" dirty="0"/>
              <a:t>. The longer the time, the greater the assumed uncertainty, the greater the </a:t>
            </a:r>
            <a:r>
              <a:rPr lang="en-US" sz="2400" dirty="0" smtClean="0"/>
              <a:t>bonus</a:t>
            </a:r>
          </a:p>
          <a:p>
            <a:pPr lvl="2">
              <a:lnSpc>
                <a:spcPct val="90000"/>
              </a:lnSpc>
            </a:pPr>
            <a:r>
              <a:rPr lang="en-US" sz="2000" dirty="0" smtClean="0"/>
              <a:t>Recall: </a:t>
            </a:r>
            <a:r>
              <a:rPr lang="en-US" sz="2000" dirty="0" err="1" smtClean="0"/>
              <a:t>Dyna</a:t>
            </a:r>
            <a:r>
              <a:rPr lang="en-US" sz="2000" dirty="0" smtClean="0"/>
              <a:t>-Q+</a:t>
            </a:r>
            <a:endParaRPr lang="en-US" sz="2000" dirty="0"/>
          </a:p>
          <a:p>
            <a:pPr lvl="1">
              <a:lnSpc>
                <a:spcPct val="90000"/>
              </a:lnSpc>
            </a:pPr>
            <a:r>
              <a:rPr lang="en-US" sz="2400" dirty="0"/>
              <a:t>Facilitates learning of environment model</a:t>
            </a:r>
          </a:p>
          <a:p>
            <a:pPr lvl="1">
              <a:lnSpc>
                <a:spcPct val="90000"/>
              </a:lnSpc>
            </a:pPr>
            <a:endParaRPr lang="en-US" sz="1400" dirty="0"/>
          </a:p>
          <a:p>
            <a:pPr lvl="1">
              <a:lnSpc>
                <a:spcPct val="90000"/>
              </a:lnSpc>
            </a:pPr>
            <a:endParaRPr lang="en-US" sz="1400" dirty="0"/>
          </a:p>
        </p:txBody>
      </p:sp>
    </p:spTree>
    <p:extLst>
      <p:ext uri="{BB962C8B-B14F-4D97-AF65-F5344CB8AC3E}">
        <p14:creationId xmlns:p14="http://schemas.microsoft.com/office/powerpoint/2010/main" val="258683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a:t>What are features of IR?</a:t>
            </a:r>
          </a:p>
        </p:txBody>
      </p:sp>
      <p:sp>
        <p:nvSpPr>
          <p:cNvPr id="451587" name="Rectangle 3"/>
          <p:cNvSpPr>
            <a:spLocks noGrp="1" noChangeArrowheads="1"/>
          </p:cNvSpPr>
          <p:nvPr>
            <p:ph type="body" idx="1"/>
          </p:nvPr>
        </p:nvSpPr>
        <p:spPr>
          <a:xfrm>
            <a:off x="685800" y="1981200"/>
            <a:ext cx="8066088" cy="4114800"/>
          </a:xfrm>
        </p:spPr>
        <p:txBody>
          <a:bodyPr/>
          <a:lstStyle/>
          <a:p>
            <a:pPr>
              <a:lnSpc>
                <a:spcPct val="90000"/>
              </a:lnSpc>
            </a:pPr>
            <a:r>
              <a:rPr lang="en-US" sz="2800" dirty="0"/>
              <a:t>IR depends only on internal state components</a:t>
            </a:r>
          </a:p>
          <a:p>
            <a:pPr>
              <a:lnSpc>
                <a:spcPct val="90000"/>
              </a:lnSpc>
            </a:pPr>
            <a:r>
              <a:rPr lang="en-US" sz="2800" dirty="0"/>
              <a:t>These components track aspects of agent</a:t>
            </a:r>
            <a:r>
              <a:rPr lang="ja-JP" altLang="en-US" sz="2800" dirty="0"/>
              <a:t>’</a:t>
            </a:r>
            <a:r>
              <a:rPr lang="en-US" sz="2800" dirty="0"/>
              <a:t>s history</a:t>
            </a:r>
          </a:p>
          <a:p>
            <a:pPr>
              <a:lnSpc>
                <a:spcPct val="90000"/>
              </a:lnSpc>
            </a:pPr>
            <a:r>
              <a:rPr lang="en-US" sz="2800" dirty="0"/>
              <a:t>IR can depend on current </a:t>
            </a:r>
            <a:r>
              <a:rPr lang="en-US" sz="2800" i="1" dirty="0"/>
              <a:t>Q</a:t>
            </a:r>
            <a:r>
              <a:rPr lang="en-US" sz="2800" dirty="0"/>
              <a:t>, </a:t>
            </a:r>
            <a:r>
              <a:rPr lang="en-US" sz="2800" i="1" dirty="0"/>
              <a:t>V</a:t>
            </a:r>
            <a:r>
              <a:rPr lang="en-US" sz="2800" dirty="0"/>
              <a:t>, </a:t>
            </a:r>
            <a:r>
              <a:rPr lang="en-US" sz="2800" i="1" dirty="0">
                <a:latin typeface="Symbol" charset="0"/>
                <a:sym typeface="Symbol" charset="0"/>
              </a:rPr>
              <a:t></a:t>
            </a:r>
            <a:r>
              <a:rPr lang="en-US" sz="2800" dirty="0"/>
              <a:t>, etc.</a:t>
            </a:r>
          </a:p>
          <a:p>
            <a:pPr>
              <a:lnSpc>
                <a:spcPct val="90000"/>
              </a:lnSpc>
            </a:pPr>
            <a:r>
              <a:rPr lang="en-US" sz="2800" dirty="0"/>
              <a:t>IR is task independent (</a:t>
            </a:r>
            <a:r>
              <a:rPr lang="en-US" sz="2800" dirty="0" smtClean="0"/>
              <a:t>where </a:t>
            </a:r>
            <a:r>
              <a:rPr lang="en-US" sz="2800" dirty="0"/>
              <a:t>task is defined by extrinsic reward</a:t>
            </a:r>
            <a:r>
              <a:rPr lang="en-US" sz="2800" dirty="0" smtClean="0"/>
              <a:t>)</a:t>
            </a:r>
            <a:endParaRPr lang="en-US" sz="2800" dirty="0"/>
          </a:p>
          <a:p>
            <a:pPr>
              <a:lnSpc>
                <a:spcPct val="90000"/>
              </a:lnSpc>
            </a:pPr>
            <a:r>
              <a:rPr lang="en-US" sz="2800" dirty="0"/>
              <a:t>IR is transient: e.g. based on </a:t>
            </a:r>
            <a:r>
              <a:rPr lang="en-US" sz="2800" dirty="0">
                <a:solidFill>
                  <a:srgbClr val="FF0000"/>
                </a:solidFill>
              </a:rPr>
              <a:t>prediction error</a:t>
            </a:r>
          </a:p>
          <a:p>
            <a:pPr>
              <a:lnSpc>
                <a:spcPct val="90000"/>
              </a:lnSpc>
            </a:pPr>
            <a:r>
              <a:rPr lang="en-US" sz="2800" dirty="0"/>
              <a:t>…</a:t>
            </a:r>
          </a:p>
          <a:p>
            <a:pPr>
              <a:lnSpc>
                <a:spcPct val="90000"/>
              </a:lnSpc>
            </a:pPr>
            <a:r>
              <a:rPr lang="en-US" sz="2800" dirty="0"/>
              <a:t>Most have goal of efficiently building </a:t>
            </a:r>
            <a:r>
              <a:rPr lang="ja-JP" altLang="en-US" sz="2800" dirty="0"/>
              <a:t>“</a:t>
            </a:r>
            <a:r>
              <a:rPr lang="en-US" sz="2800" dirty="0"/>
              <a:t>world model</a:t>
            </a:r>
            <a:r>
              <a:rPr lang="ja-JP" altLang="en-US" sz="2800" dirty="0"/>
              <a:t>”</a:t>
            </a:r>
            <a:endParaRPr lang="en-US" sz="2800" dirty="0"/>
          </a:p>
          <a:p>
            <a:pPr>
              <a:lnSpc>
                <a:spcPct val="90000"/>
              </a:lnSpc>
            </a:pPr>
            <a:endParaRPr lang="en-US" sz="2800" dirty="0"/>
          </a:p>
          <a:p>
            <a:pPr>
              <a:lnSpc>
                <a:spcPct val="90000"/>
              </a:lnSpc>
            </a:pPr>
            <a:endParaRPr lang="en-US" sz="2800" dirty="0"/>
          </a:p>
          <a:p>
            <a:pPr>
              <a:lnSpc>
                <a:spcPct val="90000"/>
              </a:lnSpc>
            </a:pPr>
            <a:endParaRPr lang="en-US" sz="2800" dirty="0"/>
          </a:p>
        </p:txBody>
      </p:sp>
    </p:spTree>
    <p:extLst>
      <p:ext uri="{BB962C8B-B14F-4D97-AF65-F5344CB8AC3E}">
        <p14:creationId xmlns:p14="http://schemas.microsoft.com/office/powerpoint/2010/main" val="247876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511175" y="509588"/>
            <a:ext cx="8167688" cy="609600"/>
          </a:xfrm>
        </p:spPr>
        <p:txBody>
          <a:bodyPr/>
          <a:lstStyle/>
          <a:p>
            <a:pPr>
              <a:lnSpc>
                <a:spcPct val="70000"/>
              </a:lnSpc>
            </a:pPr>
            <a:r>
              <a:rPr lang="en-US"/>
              <a:t>Where do Options come from?</a:t>
            </a:r>
          </a:p>
        </p:txBody>
      </p:sp>
      <p:sp>
        <p:nvSpPr>
          <p:cNvPr id="221187" name="Rectangle 3"/>
          <p:cNvSpPr>
            <a:spLocks noGrp="1" noChangeArrowheads="1"/>
          </p:cNvSpPr>
          <p:nvPr>
            <p:ph type="body" idx="1"/>
          </p:nvPr>
        </p:nvSpPr>
        <p:spPr>
          <a:xfrm>
            <a:off x="866775" y="1628775"/>
            <a:ext cx="7421563" cy="4648200"/>
          </a:xfrm>
        </p:spPr>
        <p:txBody>
          <a:bodyPr/>
          <a:lstStyle/>
          <a:p>
            <a:r>
              <a:rPr lang="en-US" sz="2800" dirty="0" smtClean="0"/>
              <a:t>SMDP</a:t>
            </a:r>
          </a:p>
          <a:p>
            <a:r>
              <a:rPr lang="en-US" sz="2800" dirty="0" smtClean="0"/>
              <a:t>Many </a:t>
            </a:r>
            <a:r>
              <a:rPr lang="en-US" sz="2800" dirty="0"/>
              <a:t>can be hand-crafted from the start (and should be!)</a:t>
            </a:r>
          </a:p>
          <a:p>
            <a:r>
              <a:rPr lang="en-US" sz="2800" dirty="0"/>
              <a:t>How can an agent create useful options for itself?</a:t>
            </a:r>
          </a:p>
        </p:txBody>
      </p:sp>
      <p:sp>
        <p:nvSpPr>
          <p:cNvPr id="221307" name="Rectangle 123"/>
          <p:cNvSpPr>
            <a:spLocks noChangeArrowheads="1"/>
          </p:cNvSpPr>
          <p:nvPr/>
        </p:nvSpPr>
        <p:spPr bwMode="auto">
          <a:xfrm>
            <a:off x="5800725" y="4213225"/>
            <a:ext cx="80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a:spcBef>
                <a:spcPct val="20000"/>
              </a:spcBef>
              <a:buClr>
                <a:srgbClr val="A50021"/>
              </a:buClr>
              <a:buSzPct val="60000"/>
              <a:buFont typeface="Zapf Dingbats" charset="0"/>
              <a:buChar char=""/>
            </a:pPr>
            <a:endParaRPr lang="en-US">
              <a:latin typeface="Garamond" charset="0"/>
            </a:endParaRPr>
          </a:p>
        </p:txBody>
      </p:sp>
    </p:spTree>
    <p:extLst>
      <p:ext uri="{BB962C8B-B14F-4D97-AF65-F5344CB8AC3E}">
        <p14:creationId xmlns:p14="http://schemas.microsoft.com/office/powerpoint/2010/main" val="410027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3" name="Rectangle 7"/>
          <p:cNvSpPr>
            <a:spLocks noGrp="1" noChangeArrowheads="1"/>
          </p:cNvSpPr>
          <p:nvPr>
            <p:ph type="title"/>
          </p:nvPr>
        </p:nvSpPr>
        <p:spPr/>
        <p:txBody>
          <a:bodyPr/>
          <a:lstStyle/>
          <a:p>
            <a:r>
              <a:rPr lang="en-US"/>
              <a:t>Lots of Approaches</a:t>
            </a:r>
          </a:p>
        </p:txBody>
      </p:sp>
      <p:sp>
        <p:nvSpPr>
          <p:cNvPr id="429064" name="Rectangle 8"/>
          <p:cNvSpPr>
            <a:spLocks noGrp="1" noChangeArrowheads="1"/>
          </p:cNvSpPr>
          <p:nvPr>
            <p:ph type="body" idx="1"/>
          </p:nvPr>
        </p:nvSpPr>
        <p:spPr>
          <a:xfrm>
            <a:off x="379413" y="1481138"/>
            <a:ext cx="8764587" cy="4114800"/>
          </a:xfrm>
        </p:spPr>
        <p:txBody>
          <a:bodyPr>
            <a:normAutofit fontScale="92500"/>
          </a:bodyPr>
          <a:lstStyle/>
          <a:p>
            <a:pPr>
              <a:lnSpc>
                <a:spcPct val="90000"/>
              </a:lnSpc>
            </a:pPr>
            <a:r>
              <a:rPr lang="en-US" sz="2400"/>
              <a:t>visit frequency and reward gradient [Digney 1998], </a:t>
            </a:r>
          </a:p>
          <a:p>
            <a:pPr>
              <a:lnSpc>
                <a:spcPct val="90000"/>
              </a:lnSpc>
            </a:pPr>
            <a:r>
              <a:rPr lang="en-US" sz="2400"/>
              <a:t>visit frequency on successful trajectories [McGovern &amp; Barto 2001]</a:t>
            </a:r>
          </a:p>
          <a:p>
            <a:pPr>
              <a:lnSpc>
                <a:spcPct val="90000"/>
              </a:lnSpc>
            </a:pPr>
            <a:r>
              <a:rPr lang="en-US" sz="2400"/>
              <a:t>variable change frequency [Hengst 2002]</a:t>
            </a:r>
          </a:p>
          <a:p>
            <a:pPr>
              <a:lnSpc>
                <a:spcPct val="90000"/>
              </a:lnSpc>
            </a:pPr>
            <a:r>
              <a:rPr lang="en-US" sz="2400"/>
              <a:t>relative novelty [Simsek &amp;Barto 2004]</a:t>
            </a:r>
          </a:p>
          <a:p>
            <a:pPr>
              <a:lnSpc>
                <a:spcPct val="90000"/>
              </a:lnSpc>
            </a:pPr>
            <a:r>
              <a:rPr lang="en-US" sz="2400"/>
              <a:t>salience [Singh et al. 2004] </a:t>
            </a:r>
          </a:p>
          <a:p>
            <a:pPr>
              <a:lnSpc>
                <a:spcPct val="90000"/>
              </a:lnSpc>
            </a:pPr>
            <a:r>
              <a:rPr lang="en-US" sz="2400"/>
              <a:t>clustering algorithms and value gradients [Mannor et al. 2004]</a:t>
            </a:r>
          </a:p>
          <a:p>
            <a:pPr>
              <a:lnSpc>
                <a:spcPct val="90000"/>
              </a:lnSpc>
            </a:pPr>
            <a:r>
              <a:rPr lang="en-US" sz="2400"/>
              <a:t>local graph partitioning [Simsek et al. 2005] </a:t>
            </a:r>
          </a:p>
          <a:p>
            <a:pPr>
              <a:lnSpc>
                <a:spcPct val="90000"/>
              </a:lnSpc>
            </a:pPr>
            <a:r>
              <a:rPr lang="en-US" sz="2400"/>
              <a:t>causal decomposition [Jonsson &amp; Barto 2005] </a:t>
            </a:r>
          </a:p>
          <a:p>
            <a:pPr>
              <a:lnSpc>
                <a:spcPct val="90000"/>
              </a:lnSpc>
            </a:pPr>
            <a:r>
              <a:rPr lang="en-US" sz="2400"/>
              <a:t>exploit commonalities in collections of policies [Thrun &amp; Schwartz 1995, Bernstein 1999, Perkins &amp; Precup 1999, Pickett &amp; Barto 2002]</a:t>
            </a:r>
          </a:p>
          <a:p>
            <a:pPr>
              <a:lnSpc>
                <a:spcPct val="90000"/>
              </a:lnSpc>
            </a:pPr>
            <a:endParaRPr lang="en-US" sz="2400"/>
          </a:p>
        </p:txBody>
      </p:sp>
      <p:sp>
        <p:nvSpPr>
          <p:cNvPr id="429065" name="Text Box 9"/>
          <p:cNvSpPr txBox="1">
            <a:spLocks noChangeArrowheads="1"/>
          </p:cNvSpPr>
          <p:nvPr/>
        </p:nvSpPr>
        <p:spPr bwMode="auto">
          <a:xfrm>
            <a:off x="1978025" y="5610225"/>
            <a:ext cx="40190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Garamond" charset="0"/>
              </a:rPr>
              <a:t>Many of these involve identifying </a:t>
            </a:r>
            <a:r>
              <a:rPr lang="en-US" dirty="0" err="1">
                <a:solidFill>
                  <a:srgbClr val="FF0000"/>
                </a:solidFill>
                <a:latin typeface="Garamond" charset="0"/>
              </a:rPr>
              <a:t>subgoals</a:t>
            </a:r>
            <a:endParaRPr lang="en-US" dirty="0">
              <a:solidFill>
                <a:srgbClr val="FF0000"/>
              </a:solidFill>
            </a:endParaRPr>
          </a:p>
        </p:txBody>
      </p:sp>
    </p:spTree>
    <p:extLst>
      <p:ext uri="{BB962C8B-B14F-4D97-AF65-F5344CB8AC3E}">
        <p14:creationId xmlns:p14="http://schemas.microsoft.com/office/powerpoint/2010/main" val="326597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92125" y="508000"/>
            <a:ext cx="8167688" cy="609600"/>
          </a:xfrm>
        </p:spPr>
        <p:txBody>
          <a:bodyPr>
            <a:normAutofit fontScale="90000"/>
          </a:bodyPr>
          <a:lstStyle/>
          <a:p>
            <a:r>
              <a:rPr lang="en-US"/>
              <a:t>Creating Task-Independent Subgoals</a:t>
            </a:r>
          </a:p>
        </p:txBody>
      </p:sp>
      <p:sp>
        <p:nvSpPr>
          <p:cNvPr id="232451" name="Rectangle 3"/>
          <p:cNvSpPr>
            <a:spLocks noGrp="1" noChangeArrowheads="1"/>
          </p:cNvSpPr>
          <p:nvPr>
            <p:ph type="body" idx="1"/>
          </p:nvPr>
        </p:nvSpPr>
        <p:spPr>
          <a:xfrm>
            <a:off x="322263" y="1820863"/>
            <a:ext cx="8594725" cy="4114800"/>
          </a:xfrm>
        </p:spPr>
        <p:txBody>
          <a:bodyPr/>
          <a:lstStyle/>
          <a:p>
            <a:pPr>
              <a:lnSpc>
                <a:spcPct val="90000"/>
              </a:lnSpc>
            </a:pPr>
            <a:r>
              <a:rPr lang="en-US" dirty="0"/>
              <a:t>Our approach: learn a collection of </a:t>
            </a:r>
            <a:r>
              <a:rPr lang="en-US" dirty="0">
                <a:solidFill>
                  <a:srgbClr val="FF0000"/>
                </a:solidFill>
              </a:rPr>
              <a:t>reusable skills</a:t>
            </a:r>
            <a:endParaRPr lang="en-US" sz="2800" dirty="0">
              <a:solidFill>
                <a:srgbClr val="FF0000"/>
              </a:solidFill>
            </a:endParaRPr>
          </a:p>
          <a:p>
            <a:pPr>
              <a:lnSpc>
                <a:spcPct val="90000"/>
              </a:lnSpc>
            </a:pPr>
            <a:r>
              <a:rPr lang="en-US" dirty="0" err="1"/>
              <a:t>Subgoals</a:t>
            </a:r>
            <a:r>
              <a:rPr lang="en-US" dirty="0"/>
              <a:t> = intrinsically rewarding events</a:t>
            </a:r>
            <a:r>
              <a:rPr lang="en-US" dirty="0">
                <a:solidFill>
                  <a:srgbClr val="A30A21"/>
                </a:solidFill>
              </a:rPr>
              <a:t> </a:t>
            </a:r>
          </a:p>
          <a:p>
            <a:pPr lvl="1">
              <a:lnSpc>
                <a:spcPct val="90000"/>
              </a:lnSpc>
            </a:pPr>
            <a:endParaRPr lang="en-US" sz="2400" dirty="0"/>
          </a:p>
        </p:txBody>
      </p:sp>
    </p:spTree>
    <p:extLst>
      <p:ext uri="{BB962C8B-B14F-4D97-AF65-F5344CB8AC3E}">
        <p14:creationId xmlns:p14="http://schemas.microsoft.com/office/powerpoint/2010/main" val="122888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S14</a:t>
            </a:r>
            <a:endParaRPr lang="en-US" dirty="0"/>
          </a:p>
        </p:txBody>
      </p:sp>
      <p:sp>
        <p:nvSpPr>
          <p:cNvPr id="3" name="Content Placeholder 2"/>
          <p:cNvSpPr>
            <a:spLocks noGrp="1"/>
          </p:cNvSpPr>
          <p:nvPr>
            <p:ph idx="1"/>
          </p:nvPr>
        </p:nvSpPr>
        <p:spPr/>
        <p:txBody>
          <a:bodyPr>
            <a:normAutofit/>
          </a:bodyPr>
          <a:lstStyle/>
          <a:p>
            <a:r>
              <a:rPr lang="en-US" dirty="0" smtClean="0"/>
              <a:t>What were the best things about Matt making you lead one class discussion?</a:t>
            </a:r>
          </a:p>
          <a:p>
            <a:endParaRPr lang="en-US" dirty="0" smtClean="0"/>
          </a:p>
          <a:p>
            <a:r>
              <a:rPr lang="en-US" dirty="0" smtClean="0"/>
              <a:t>Good for presentation skills: 4</a:t>
            </a:r>
          </a:p>
          <a:p>
            <a:r>
              <a:rPr lang="en-US" dirty="0" smtClean="0"/>
              <a:t>Good for presenter to learn a topic in depth: 5</a:t>
            </a:r>
          </a:p>
          <a:p>
            <a:r>
              <a:rPr lang="en-US" dirty="0" smtClean="0"/>
              <a:t>Nice to see a selection of different topics: 1</a:t>
            </a:r>
          </a:p>
        </p:txBody>
      </p:sp>
    </p:spTree>
    <p:extLst>
      <p:ext uri="{BB962C8B-B14F-4D97-AF65-F5344CB8AC3E}">
        <p14:creationId xmlns:p14="http://schemas.microsoft.com/office/powerpoint/2010/main" val="36637989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7BDF7CA9-37DF-B249-A576-5AC832974091}" type="slidenum">
              <a:rPr lang="en-US"/>
              <a:pPr/>
              <a:t>20</a:t>
            </a:fld>
            <a:endParaRPr lang="en-US"/>
          </a:p>
        </p:txBody>
      </p:sp>
      <p:sp>
        <p:nvSpPr>
          <p:cNvPr id="168962" name="Rectangle 2"/>
          <p:cNvSpPr>
            <a:spLocks noGrp="1" noChangeArrowheads="1"/>
          </p:cNvSpPr>
          <p:nvPr>
            <p:ph type="title"/>
          </p:nvPr>
        </p:nvSpPr>
        <p:spPr/>
        <p:txBody>
          <a:bodyPr>
            <a:normAutofit fontScale="90000"/>
          </a:bodyPr>
          <a:lstStyle/>
          <a:p>
            <a:r>
              <a:rPr lang="en-US" sz="3600"/>
              <a:t>A not-quite-so-simple example: Playroom</a:t>
            </a:r>
            <a:endParaRPr lang="en-US"/>
          </a:p>
        </p:txBody>
      </p:sp>
      <p:pic>
        <p:nvPicPr>
          <p:cNvPr id="168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492250"/>
            <a:ext cx="4686300" cy="4649788"/>
          </a:xfrm>
          <a:prstGeom prst="rect">
            <a:avLst/>
          </a:prstGeom>
          <a:noFill/>
          <a:extLst>
            <a:ext uri="{909E8E84-426E-40dd-AFC4-6F175D3DCCD1}">
              <a14:hiddenFill xmlns:a14="http://schemas.microsoft.com/office/drawing/2010/main">
                <a:solidFill>
                  <a:srgbClr val="FFFFFF"/>
                </a:solidFill>
              </a14:hiddenFill>
            </a:ext>
          </a:extLst>
        </p:spPr>
      </p:pic>
      <p:sp>
        <p:nvSpPr>
          <p:cNvPr id="168966" name="Rectangle 6"/>
          <p:cNvSpPr>
            <a:spLocks noGrp="1" noChangeArrowheads="1"/>
          </p:cNvSpPr>
          <p:nvPr>
            <p:ph type="body" sz="half" idx="2"/>
          </p:nvPr>
        </p:nvSpPr>
        <p:spPr>
          <a:xfrm>
            <a:off x="5783263" y="1893888"/>
            <a:ext cx="3116262" cy="4614862"/>
          </a:xfrm>
        </p:spPr>
        <p:txBody>
          <a:bodyPr/>
          <a:lstStyle/>
          <a:p>
            <a:pPr marL="457200" indent="-457200">
              <a:spcBef>
                <a:spcPct val="50000"/>
              </a:spcBef>
              <a:buClrTx/>
              <a:buSzTx/>
              <a:buFontTx/>
              <a:buNone/>
            </a:pPr>
            <a:r>
              <a:rPr lang="en-US" sz="1800">
                <a:solidFill>
                  <a:srgbClr val="0000FF"/>
                </a:solidFill>
              </a:rPr>
              <a:t>Agent has eye, hand, visual marker</a:t>
            </a:r>
          </a:p>
          <a:p>
            <a:pPr marL="457200" indent="-457200">
              <a:spcBef>
                <a:spcPct val="50000"/>
              </a:spcBef>
              <a:buClrTx/>
              <a:buSzTx/>
              <a:buFontTx/>
              <a:buNone/>
            </a:pPr>
            <a:r>
              <a:rPr lang="en-US" sz="1800">
                <a:solidFill>
                  <a:srgbClr val="0000FF"/>
                </a:solidFill>
              </a:rPr>
              <a:t>Actions:</a:t>
            </a:r>
            <a:r>
              <a:rPr lang="en-US" sz="1800"/>
              <a:t> </a:t>
            </a:r>
          </a:p>
          <a:p>
            <a:pPr marL="457200" indent="-457200">
              <a:lnSpc>
                <a:spcPct val="70000"/>
              </a:lnSpc>
              <a:spcBef>
                <a:spcPct val="50000"/>
              </a:spcBef>
              <a:buClrTx/>
              <a:buSzTx/>
              <a:buFont typeface="Times" charset="0"/>
              <a:buNone/>
            </a:pPr>
            <a:r>
              <a:rPr lang="en-US" sz="1800"/>
              <a:t>move eye to hand</a:t>
            </a:r>
          </a:p>
          <a:p>
            <a:pPr marL="457200" indent="-457200">
              <a:lnSpc>
                <a:spcPct val="70000"/>
              </a:lnSpc>
              <a:spcBef>
                <a:spcPct val="50000"/>
              </a:spcBef>
              <a:buClrTx/>
              <a:buSzTx/>
              <a:buFont typeface="Times" charset="0"/>
              <a:buNone/>
            </a:pPr>
            <a:r>
              <a:rPr lang="en-US" sz="1800"/>
              <a:t>move eye to marker </a:t>
            </a:r>
          </a:p>
          <a:p>
            <a:pPr marL="457200" indent="-457200">
              <a:lnSpc>
                <a:spcPct val="70000"/>
              </a:lnSpc>
              <a:spcBef>
                <a:spcPct val="50000"/>
              </a:spcBef>
              <a:buClrTx/>
              <a:buSzTx/>
              <a:buFont typeface="Times" charset="0"/>
              <a:buNone/>
            </a:pPr>
            <a:r>
              <a:rPr lang="en-US" sz="1800"/>
              <a:t>move eye to random object </a:t>
            </a:r>
          </a:p>
          <a:p>
            <a:pPr marL="457200" indent="-457200">
              <a:lnSpc>
                <a:spcPct val="70000"/>
              </a:lnSpc>
              <a:spcBef>
                <a:spcPct val="50000"/>
              </a:spcBef>
              <a:buClrTx/>
              <a:buSzTx/>
              <a:buFont typeface="Times" charset="0"/>
              <a:buNone/>
            </a:pPr>
            <a:r>
              <a:rPr lang="en-US" sz="1800"/>
              <a:t>move hand to eye</a:t>
            </a:r>
          </a:p>
          <a:p>
            <a:pPr marL="457200" indent="-457200">
              <a:lnSpc>
                <a:spcPct val="70000"/>
              </a:lnSpc>
              <a:spcBef>
                <a:spcPct val="50000"/>
              </a:spcBef>
              <a:buClrTx/>
              <a:buSzTx/>
              <a:buFont typeface="Times" charset="0"/>
              <a:buNone/>
            </a:pPr>
            <a:r>
              <a:rPr lang="en-US" sz="1800"/>
              <a:t>move hand to marker</a:t>
            </a:r>
          </a:p>
          <a:p>
            <a:pPr marL="457200" indent="-457200">
              <a:lnSpc>
                <a:spcPct val="70000"/>
              </a:lnSpc>
              <a:spcBef>
                <a:spcPct val="50000"/>
              </a:spcBef>
              <a:buClrTx/>
              <a:buSzTx/>
              <a:buFont typeface="Times" charset="0"/>
              <a:buNone/>
            </a:pPr>
            <a:r>
              <a:rPr lang="en-US" sz="1800"/>
              <a:t>move marker to eye</a:t>
            </a:r>
          </a:p>
          <a:p>
            <a:pPr marL="457200" indent="-457200">
              <a:lnSpc>
                <a:spcPct val="70000"/>
              </a:lnSpc>
              <a:spcBef>
                <a:spcPct val="50000"/>
              </a:spcBef>
              <a:buClrTx/>
              <a:buSzTx/>
              <a:buFont typeface="Times" charset="0"/>
              <a:buNone/>
            </a:pPr>
            <a:r>
              <a:rPr lang="en-US" sz="1800"/>
              <a:t>move marker to hand</a:t>
            </a:r>
          </a:p>
          <a:p>
            <a:pPr marL="457200" indent="-457200">
              <a:lnSpc>
                <a:spcPct val="70000"/>
              </a:lnSpc>
              <a:spcBef>
                <a:spcPct val="50000"/>
              </a:spcBef>
              <a:buClrTx/>
              <a:buSzTx/>
              <a:buFontTx/>
              <a:buNone/>
            </a:pPr>
            <a:r>
              <a:rPr lang="en-US" sz="1800"/>
              <a:t>If both eye and hand are on object: turn on light, push ball, etc.</a:t>
            </a:r>
          </a:p>
          <a:p>
            <a:pPr marL="457200" indent="-457200">
              <a:spcBef>
                <a:spcPct val="50000"/>
              </a:spcBef>
              <a:buClrTx/>
              <a:buSzTx/>
              <a:buFontTx/>
              <a:buNone/>
            </a:pPr>
            <a:endParaRPr lang="en-US" sz="1800"/>
          </a:p>
        </p:txBody>
      </p:sp>
      <p:sp>
        <p:nvSpPr>
          <p:cNvPr id="168967" name="Text Box 7"/>
          <p:cNvSpPr txBox="1">
            <a:spLocks noChangeArrowheads="1"/>
          </p:cNvSpPr>
          <p:nvPr/>
        </p:nvSpPr>
        <p:spPr bwMode="auto">
          <a:xfrm>
            <a:off x="5521325" y="1298575"/>
            <a:ext cx="348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Garamond" charset="0"/>
              </a:rPr>
              <a:t>Singh, Barto, &amp; Chentanez 2005</a:t>
            </a:r>
          </a:p>
        </p:txBody>
      </p:sp>
    </p:spTree>
    <p:extLst>
      <p:ext uri="{BB962C8B-B14F-4D97-AF65-F5344CB8AC3E}">
        <p14:creationId xmlns:p14="http://schemas.microsoft.com/office/powerpoint/2010/main" val="3444552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76513A9-5F8F-9144-8A73-D168946B1251}" type="slidenum">
              <a:rPr lang="en-US"/>
              <a:pPr/>
              <a:t>21</a:t>
            </a:fld>
            <a:endParaRPr lang="en-US"/>
          </a:p>
        </p:txBody>
      </p:sp>
      <p:sp>
        <p:nvSpPr>
          <p:cNvPr id="182274" name="Rectangle 2"/>
          <p:cNvSpPr>
            <a:spLocks noGrp="1" noChangeArrowheads="1"/>
          </p:cNvSpPr>
          <p:nvPr>
            <p:ph type="title"/>
          </p:nvPr>
        </p:nvSpPr>
        <p:spPr/>
        <p:txBody>
          <a:bodyPr>
            <a:normAutofit fontScale="90000"/>
          </a:bodyPr>
          <a:lstStyle/>
          <a:p>
            <a:r>
              <a:rPr lang="en-US"/>
              <a:t>Playroom cont.</a:t>
            </a:r>
          </a:p>
        </p:txBody>
      </p:sp>
      <p:sp>
        <p:nvSpPr>
          <p:cNvPr id="182276" name="Rectangle 4"/>
          <p:cNvSpPr>
            <a:spLocks noGrp="1" noChangeArrowheads="1"/>
          </p:cNvSpPr>
          <p:nvPr>
            <p:ph type="body" sz="half" idx="2"/>
          </p:nvPr>
        </p:nvSpPr>
        <p:spPr>
          <a:xfrm>
            <a:off x="5792788" y="1481138"/>
            <a:ext cx="3175000" cy="4114800"/>
          </a:xfrm>
        </p:spPr>
        <p:txBody>
          <a:bodyPr/>
          <a:lstStyle/>
          <a:p>
            <a:pPr>
              <a:buFont typeface="Zapf Dingbats" charset="0"/>
              <a:buNone/>
            </a:pPr>
            <a:r>
              <a:rPr lang="en-US" sz="1800"/>
              <a:t>Switch controls room lights</a:t>
            </a:r>
          </a:p>
          <a:p>
            <a:pPr>
              <a:buFont typeface="Zapf Dingbats" charset="0"/>
              <a:buNone/>
            </a:pPr>
            <a:r>
              <a:rPr lang="en-US" sz="1800"/>
              <a:t>Bell rings and moves one square if ball hits it</a:t>
            </a:r>
          </a:p>
          <a:p>
            <a:pPr>
              <a:buFont typeface="Zapf Dingbats" charset="0"/>
              <a:buNone/>
            </a:pPr>
            <a:r>
              <a:rPr lang="en-US" sz="1800"/>
              <a:t>Press blue/red block turns music on/off</a:t>
            </a:r>
          </a:p>
          <a:p>
            <a:pPr>
              <a:buFont typeface="Zapf Dingbats" charset="0"/>
              <a:buNone/>
            </a:pPr>
            <a:r>
              <a:rPr lang="en-US" sz="1800"/>
              <a:t>Lights have to be on to see colors</a:t>
            </a:r>
          </a:p>
          <a:p>
            <a:pPr>
              <a:buFont typeface="Zapf Dingbats" charset="0"/>
              <a:buNone/>
            </a:pPr>
            <a:r>
              <a:rPr lang="en-US" sz="1800"/>
              <a:t>Can push blocks</a:t>
            </a:r>
          </a:p>
          <a:p>
            <a:pPr>
              <a:buFont typeface="Zapf Dingbats" charset="0"/>
              <a:buNone/>
            </a:pPr>
            <a:r>
              <a:rPr lang="en-US" sz="1800"/>
              <a:t>Monkey laughs if bell and music both sound in dark room</a:t>
            </a:r>
          </a:p>
          <a:p>
            <a:pPr>
              <a:buFont typeface="Zapf Dingbats" charset="0"/>
              <a:buNone/>
            </a:pPr>
            <a:r>
              <a:rPr lang="en-US" sz="2400"/>
              <a:t> </a:t>
            </a:r>
            <a:endParaRPr lang="en-US" sz="1800"/>
          </a:p>
          <a:p>
            <a:pPr>
              <a:buFont typeface="Zapf Dingbats" charset="0"/>
              <a:buNone/>
            </a:pPr>
            <a:endParaRPr lang="en-US" sz="1800"/>
          </a:p>
        </p:txBody>
      </p:sp>
      <p:pic>
        <p:nvPicPr>
          <p:cNvPr id="182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500188"/>
            <a:ext cx="4686300" cy="464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77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Skills</a:t>
            </a:r>
          </a:p>
        </p:txBody>
      </p:sp>
      <p:sp>
        <p:nvSpPr>
          <p:cNvPr id="183302" name="Rectangle 6"/>
          <p:cNvSpPr>
            <a:spLocks noGrp="1" noChangeArrowheads="1"/>
          </p:cNvSpPr>
          <p:nvPr>
            <p:ph type="body" sz="half" idx="1"/>
          </p:nvPr>
        </p:nvSpPr>
        <p:spPr>
          <a:xfrm>
            <a:off x="474663" y="1582738"/>
            <a:ext cx="4216400" cy="4114800"/>
          </a:xfrm>
        </p:spPr>
        <p:txBody>
          <a:bodyPr/>
          <a:lstStyle/>
          <a:p>
            <a:pPr>
              <a:lnSpc>
                <a:spcPct val="90000"/>
              </a:lnSpc>
            </a:pPr>
            <a:r>
              <a:rPr lang="en-US" sz="2400"/>
              <a:t>To make monkey laugh:</a:t>
            </a:r>
          </a:p>
          <a:p>
            <a:pPr lvl="1">
              <a:lnSpc>
                <a:spcPct val="70000"/>
              </a:lnSpc>
            </a:pPr>
            <a:r>
              <a:rPr lang="en-US" sz="1800"/>
              <a:t>Move eye to switch</a:t>
            </a:r>
          </a:p>
          <a:p>
            <a:pPr lvl="1">
              <a:lnSpc>
                <a:spcPct val="70000"/>
              </a:lnSpc>
            </a:pPr>
            <a:r>
              <a:rPr lang="en-US" sz="1800"/>
              <a:t>Move hand to eye</a:t>
            </a:r>
          </a:p>
          <a:p>
            <a:pPr lvl="1">
              <a:lnSpc>
                <a:spcPct val="70000"/>
              </a:lnSpc>
            </a:pPr>
            <a:r>
              <a:rPr lang="en-US" sz="1800"/>
              <a:t>Turn lights on</a:t>
            </a:r>
          </a:p>
          <a:p>
            <a:pPr lvl="1">
              <a:lnSpc>
                <a:spcPct val="70000"/>
              </a:lnSpc>
            </a:pPr>
            <a:r>
              <a:rPr lang="en-US" sz="1800"/>
              <a:t>Move eye to blue block</a:t>
            </a:r>
          </a:p>
          <a:p>
            <a:pPr lvl="1">
              <a:lnSpc>
                <a:spcPct val="70000"/>
              </a:lnSpc>
            </a:pPr>
            <a:r>
              <a:rPr lang="en-US" sz="1800"/>
              <a:t>Move hand to eye</a:t>
            </a:r>
          </a:p>
          <a:p>
            <a:pPr lvl="1">
              <a:lnSpc>
                <a:spcPct val="70000"/>
              </a:lnSpc>
            </a:pPr>
            <a:r>
              <a:rPr lang="en-US" sz="1800"/>
              <a:t>Turn music on</a:t>
            </a:r>
          </a:p>
          <a:p>
            <a:pPr lvl="1">
              <a:lnSpc>
                <a:spcPct val="70000"/>
              </a:lnSpc>
            </a:pPr>
            <a:r>
              <a:rPr lang="en-US" sz="1800"/>
              <a:t>Move eye to switch</a:t>
            </a:r>
          </a:p>
          <a:p>
            <a:pPr lvl="1">
              <a:lnSpc>
                <a:spcPct val="70000"/>
              </a:lnSpc>
            </a:pPr>
            <a:r>
              <a:rPr lang="en-US" sz="1800"/>
              <a:t>Move hand to eye</a:t>
            </a:r>
          </a:p>
          <a:p>
            <a:pPr lvl="1">
              <a:lnSpc>
                <a:spcPct val="70000"/>
              </a:lnSpc>
            </a:pPr>
            <a:r>
              <a:rPr lang="en-US" sz="1800"/>
              <a:t>Turn light off</a:t>
            </a:r>
          </a:p>
          <a:p>
            <a:pPr lvl="1">
              <a:lnSpc>
                <a:spcPct val="70000"/>
              </a:lnSpc>
            </a:pPr>
            <a:r>
              <a:rPr lang="en-US" sz="1800"/>
              <a:t>Move eye to bell</a:t>
            </a:r>
          </a:p>
          <a:p>
            <a:pPr lvl="1">
              <a:lnSpc>
                <a:spcPct val="70000"/>
              </a:lnSpc>
            </a:pPr>
            <a:r>
              <a:rPr lang="en-US" sz="1800"/>
              <a:t>Move marker to eye</a:t>
            </a:r>
          </a:p>
          <a:p>
            <a:pPr lvl="1">
              <a:lnSpc>
                <a:spcPct val="70000"/>
              </a:lnSpc>
            </a:pPr>
            <a:r>
              <a:rPr lang="en-US" sz="1800"/>
              <a:t>Move eye to ball</a:t>
            </a:r>
          </a:p>
          <a:p>
            <a:pPr lvl="1">
              <a:lnSpc>
                <a:spcPct val="70000"/>
              </a:lnSpc>
            </a:pPr>
            <a:r>
              <a:rPr lang="en-US" sz="1800"/>
              <a:t>Move hand to ball</a:t>
            </a:r>
          </a:p>
          <a:p>
            <a:pPr lvl="1">
              <a:lnSpc>
                <a:spcPct val="70000"/>
              </a:lnSpc>
            </a:pPr>
            <a:r>
              <a:rPr lang="en-US" sz="1800"/>
              <a:t>Kick ball to make bell ring</a:t>
            </a:r>
          </a:p>
        </p:txBody>
      </p:sp>
      <p:sp>
        <p:nvSpPr>
          <p:cNvPr id="183303" name="Rectangle 7"/>
          <p:cNvSpPr>
            <a:spLocks noGrp="1" noChangeArrowheads="1"/>
          </p:cNvSpPr>
          <p:nvPr>
            <p:ph type="body" sz="half" idx="2"/>
          </p:nvPr>
        </p:nvSpPr>
        <p:spPr>
          <a:xfrm>
            <a:off x="4648200" y="1981200"/>
            <a:ext cx="4246563" cy="4114800"/>
          </a:xfrm>
        </p:spPr>
        <p:txBody>
          <a:bodyPr/>
          <a:lstStyle/>
          <a:p>
            <a:r>
              <a:rPr lang="en-US"/>
              <a:t>Using skills (options)</a:t>
            </a:r>
          </a:p>
          <a:p>
            <a:pPr lvl="1"/>
            <a:r>
              <a:rPr lang="en-US"/>
              <a:t>Turn lights on</a:t>
            </a:r>
          </a:p>
          <a:p>
            <a:pPr lvl="1"/>
            <a:r>
              <a:rPr lang="en-US"/>
              <a:t>Turn music on</a:t>
            </a:r>
          </a:p>
          <a:p>
            <a:pPr lvl="1"/>
            <a:r>
              <a:rPr lang="en-US"/>
              <a:t>Turn lights off</a:t>
            </a:r>
          </a:p>
          <a:p>
            <a:pPr lvl="1"/>
            <a:r>
              <a:rPr lang="en-US"/>
              <a:t>Ring bell</a:t>
            </a:r>
          </a:p>
        </p:txBody>
      </p:sp>
    </p:spTree>
    <p:extLst>
      <p:ext uri="{BB962C8B-B14F-4D97-AF65-F5344CB8AC3E}">
        <p14:creationId xmlns:p14="http://schemas.microsoft.com/office/powerpoint/2010/main" val="311815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47650" y="509588"/>
            <a:ext cx="8686800" cy="609600"/>
          </a:xfrm>
        </p:spPr>
        <p:txBody>
          <a:bodyPr>
            <a:normAutofit fontScale="90000"/>
          </a:bodyPr>
          <a:lstStyle/>
          <a:p>
            <a:r>
              <a:rPr lang="en-US"/>
              <a:t>Option Creation and Intrinsic Reward</a:t>
            </a:r>
          </a:p>
        </p:txBody>
      </p:sp>
      <p:sp>
        <p:nvSpPr>
          <p:cNvPr id="223235" name="Rectangle 3"/>
          <p:cNvSpPr>
            <a:spLocks noGrp="1" noChangeArrowheads="1"/>
          </p:cNvSpPr>
          <p:nvPr>
            <p:ph type="body" idx="1"/>
          </p:nvPr>
        </p:nvSpPr>
        <p:spPr>
          <a:xfrm>
            <a:off x="469900" y="1485900"/>
            <a:ext cx="8674100" cy="4114800"/>
          </a:xfrm>
        </p:spPr>
        <p:txBody>
          <a:bodyPr>
            <a:normAutofit fontScale="92500" lnSpcReduction="10000"/>
          </a:bodyPr>
          <a:lstStyle/>
          <a:p>
            <a:pPr>
              <a:lnSpc>
                <a:spcPct val="90000"/>
              </a:lnSpc>
            </a:pPr>
            <a:r>
              <a:rPr lang="en-US" sz="2800" dirty="0" err="1"/>
              <a:t>Subgoals</a:t>
            </a:r>
            <a:r>
              <a:rPr lang="en-US" sz="2800" dirty="0"/>
              <a:t>: events that are </a:t>
            </a:r>
            <a:r>
              <a:rPr lang="ja-JP" altLang="en-US" sz="2800" dirty="0"/>
              <a:t>“</a:t>
            </a:r>
            <a:r>
              <a:rPr lang="en-US" sz="2800" dirty="0"/>
              <a:t>intrinsically </a:t>
            </a:r>
            <a:r>
              <a:rPr lang="en-US" sz="2800" dirty="0" smtClean="0"/>
              <a:t>interesting.</a:t>
            </a:r>
            <a:r>
              <a:rPr lang="ja-JP" altLang="en-US" sz="2800" dirty="0" smtClean="0"/>
              <a:t>”</a:t>
            </a:r>
            <a:r>
              <a:rPr lang="en-US" sz="2800" dirty="0" smtClean="0"/>
              <a:t> Here, </a:t>
            </a:r>
            <a:r>
              <a:rPr lang="en-US" sz="2800" dirty="0">
                <a:solidFill>
                  <a:srgbClr val="FF0000"/>
                </a:solidFill>
              </a:rPr>
              <a:t>unexpected</a:t>
            </a:r>
            <a:r>
              <a:rPr lang="en-US" sz="2800" dirty="0"/>
              <a:t> changes in lights and sounds</a:t>
            </a:r>
          </a:p>
          <a:p>
            <a:pPr>
              <a:lnSpc>
                <a:spcPct val="90000"/>
              </a:lnSpc>
            </a:pPr>
            <a:r>
              <a:rPr lang="en-US" sz="2800" dirty="0"/>
              <a:t>On first occurrence, create an option with that event as </a:t>
            </a:r>
            <a:r>
              <a:rPr lang="en-US" sz="2800" dirty="0" err="1"/>
              <a:t>subgoal</a:t>
            </a:r>
            <a:endParaRPr lang="en-US" sz="2800" dirty="0"/>
          </a:p>
          <a:p>
            <a:pPr>
              <a:lnSpc>
                <a:spcPct val="90000"/>
              </a:lnSpc>
            </a:pPr>
            <a:r>
              <a:rPr lang="en-US" sz="2800" dirty="0"/>
              <a:t>Intrinsic reward generated whenever </a:t>
            </a:r>
            <a:r>
              <a:rPr lang="en-US" sz="2800" dirty="0" err="1"/>
              <a:t>subgoal</a:t>
            </a:r>
            <a:r>
              <a:rPr lang="en-US" sz="2800" dirty="0"/>
              <a:t> is achieved:</a:t>
            </a:r>
          </a:p>
          <a:p>
            <a:pPr lvl="1">
              <a:lnSpc>
                <a:spcPct val="90000"/>
              </a:lnSpc>
            </a:pPr>
            <a:r>
              <a:rPr lang="en-US" dirty="0"/>
              <a:t>Proportional to the error in prediction of that event (</a:t>
            </a:r>
            <a:r>
              <a:rPr lang="ja-JP" altLang="en-US" dirty="0"/>
              <a:t>“</a:t>
            </a:r>
            <a:r>
              <a:rPr lang="en-US" dirty="0"/>
              <a:t>surprise</a:t>
            </a:r>
            <a:r>
              <a:rPr lang="ja-JP" altLang="en-US" dirty="0"/>
              <a:t>”</a:t>
            </a:r>
            <a:r>
              <a:rPr lang="en-US" dirty="0" smtClean="0"/>
              <a:t>)… decreases </a:t>
            </a:r>
            <a:r>
              <a:rPr lang="en-US" dirty="0"/>
              <a:t>with experience</a:t>
            </a:r>
          </a:p>
          <a:p>
            <a:pPr lvl="1">
              <a:lnSpc>
                <a:spcPct val="90000"/>
              </a:lnSpc>
            </a:pPr>
            <a:r>
              <a:rPr lang="en-US" dirty="0"/>
              <a:t>Use a standard RL algorithm with R=IR+ER</a:t>
            </a:r>
          </a:p>
          <a:p>
            <a:pPr>
              <a:lnSpc>
                <a:spcPct val="90000"/>
              </a:lnSpc>
            </a:pPr>
            <a:r>
              <a:rPr lang="en-US" sz="2800" dirty="0"/>
              <a:t>Previously learned options are available as actions for learning policies of new </a:t>
            </a:r>
            <a:r>
              <a:rPr lang="en-US" sz="2800" dirty="0" smtClean="0"/>
              <a:t>options (primitive </a:t>
            </a:r>
            <a:r>
              <a:rPr lang="en-US" sz="2800" dirty="0"/>
              <a:t>actions always available </a:t>
            </a:r>
            <a:r>
              <a:rPr lang="en-US" sz="2800" dirty="0" smtClean="0"/>
              <a:t>too)</a:t>
            </a:r>
            <a:endParaRPr lang="en-US" sz="2800" dirty="0"/>
          </a:p>
        </p:txBody>
      </p:sp>
    </p:spTree>
    <p:extLst>
      <p:ext uri="{BB962C8B-B14F-4D97-AF65-F5344CB8AC3E}">
        <p14:creationId xmlns:p14="http://schemas.microsoft.com/office/powerpoint/2010/main" val="14646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z="3200"/>
              <a:t>Reward for Salient Events</a:t>
            </a:r>
            <a:endParaRPr lang="en-US"/>
          </a:p>
        </p:txBody>
      </p:sp>
      <p:pic>
        <p:nvPicPr>
          <p:cNvPr id="172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1327150"/>
            <a:ext cx="6667500" cy="5295900"/>
          </a:xfrm>
          <a:prstGeom prst="rect">
            <a:avLst/>
          </a:prstGeom>
          <a:noFill/>
          <a:extLst>
            <a:ext uri="{909E8E84-426E-40dd-AFC4-6F175D3DCCD1}">
              <a14:hiddenFill xmlns:a14="http://schemas.microsoft.com/office/drawing/2010/main">
                <a:solidFill>
                  <a:srgbClr val="FFFFFF"/>
                </a:solidFill>
              </a14:hiddenFill>
            </a:ext>
          </a:extLst>
        </p:spPr>
      </p:pic>
      <p:sp>
        <p:nvSpPr>
          <p:cNvPr id="172036" name="Rectangle 4"/>
          <p:cNvSpPr>
            <a:spLocks noChangeArrowheads="1"/>
          </p:cNvSpPr>
          <p:nvPr/>
        </p:nvSpPr>
        <p:spPr bwMode="auto">
          <a:xfrm>
            <a:off x="484188" y="3998913"/>
            <a:ext cx="6873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700">
                <a:latin typeface="Garamond" charset="0"/>
              </a:rPr>
              <a:t>Music</a:t>
            </a:r>
            <a:endParaRPr lang="en-US"/>
          </a:p>
        </p:txBody>
      </p:sp>
      <p:sp>
        <p:nvSpPr>
          <p:cNvPr id="172037" name="Rectangle 5"/>
          <p:cNvSpPr>
            <a:spLocks noChangeArrowheads="1"/>
          </p:cNvSpPr>
          <p:nvPr/>
        </p:nvSpPr>
        <p:spPr bwMode="auto">
          <a:xfrm>
            <a:off x="479425" y="5319713"/>
            <a:ext cx="865188"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700">
                <a:latin typeface="Garamond" charset="0"/>
              </a:rPr>
              <a:t>Monkey</a:t>
            </a:r>
            <a:endParaRPr lang="en-US"/>
          </a:p>
        </p:txBody>
      </p:sp>
      <p:sp>
        <p:nvSpPr>
          <p:cNvPr id="172038" name="Rectangle 6"/>
          <p:cNvSpPr>
            <a:spLocks noChangeArrowheads="1"/>
          </p:cNvSpPr>
          <p:nvPr/>
        </p:nvSpPr>
        <p:spPr bwMode="auto">
          <a:xfrm>
            <a:off x="449263" y="1955800"/>
            <a:ext cx="7064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700">
                <a:latin typeface="Garamond" charset="0"/>
              </a:rPr>
              <a:t>Lights</a:t>
            </a:r>
            <a:endParaRPr lang="en-US"/>
          </a:p>
        </p:txBody>
      </p:sp>
      <p:sp>
        <p:nvSpPr>
          <p:cNvPr id="172039" name="Rectangle 7"/>
          <p:cNvSpPr>
            <a:spLocks noChangeArrowheads="1"/>
          </p:cNvSpPr>
          <p:nvPr/>
        </p:nvSpPr>
        <p:spPr bwMode="auto">
          <a:xfrm>
            <a:off x="484188" y="2830513"/>
            <a:ext cx="7223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700">
                <a:latin typeface="Garamond" charset="0"/>
              </a:rPr>
              <a:t>Sound</a:t>
            </a:r>
          </a:p>
          <a:p>
            <a:r>
              <a:rPr lang="en-US" sz="1700">
                <a:latin typeface="Garamond" charset="0"/>
              </a:rPr>
              <a:t>(bell)</a:t>
            </a:r>
            <a:endParaRPr lang="en-US"/>
          </a:p>
        </p:txBody>
      </p:sp>
    </p:spTree>
    <p:extLst>
      <p:ext uri="{BB962C8B-B14F-4D97-AF65-F5344CB8AC3E}">
        <p14:creationId xmlns:p14="http://schemas.microsoft.com/office/powerpoint/2010/main" val="1580988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85800" y="508000"/>
            <a:ext cx="8204200" cy="609600"/>
          </a:xfrm>
        </p:spPr>
        <p:txBody>
          <a:bodyPr>
            <a:normAutofit fontScale="90000"/>
          </a:bodyPr>
          <a:lstStyle/>
          <a:p>
            <a:r>
              <a:rPr lang="en-US"/>
              <a:t>Speed of Learning Various Skills</a:t>
            </a:r>
          </a:p>
        </p:txBody>
      </p:sp>
      <p:pic>
        <p:nvPicPr>
          <p:cNvPr id="171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562100"/>
            <a:ext cx="62103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875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fontScale="90000"/>
          </a:bodyPr>
          <a:lstStyle/>
          <a:p>
            <a:r>
              <a:rPr lang="en-US"/>
              <a:t>Learning to Make the Monkey Laugh</a:t>
            </a:r>
          </a:p>
        </p:txBody>
      </p:sp>
      <p:pic>
        <p:nvPicPr>
          <p:cNvPr id="173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25" y="1547813"/>
            <a:ext cx="6350000" cy="496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27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Shortcomings</a:t>
            </a:r>
          </a:p>
        </p:txBody>
      </p:sp>
      <p:sp>
        <p:nvSpPr>
          <p:cNvPr id="188419" name="Rectangle 3"/>
          <p:cNvSpPr>
            <a:spLocks noGrp="1" noChangeArrowheads="1"/>
          </p:cNvSpPr>
          <p:nvPr>
            <p:ph type="body" idx="1"/>
          </p:nvPr>
        </p:nvSpPr>
        <p:spPr/>
        <p:txBody>
          <a:bodyPr/>
          <a:lstStyle/>
          <a:p>
            <a:pPr>
              <a:lnSpc>
                <a:spcPct val="90000"/>
              </a:lnSpc>
            </a:pPr>
            <a:r>
              <a:rPr lang="en-US" sz="2400"/>
              <a:t>Hand-crafted for our purposes</a:t>
            </a:r>
          </a:p>
          <a:p>
            <a:pPr>
              <a:lnSpc>
                <a:spcPct val="90000"/>
              </a:lnSpc>
            </a:pPr>
            <a:r>
              <a:rPr lang="en-US" sz="2400"/>
              <a:t>Pre-defined subgoals (based on </a:t>
            </a:r>
            <a:r>
              <a:rPr lang="ja-JP" altLang="en-US" sz="2400"/>
              <a:t>“</a:t>
            </a:r>
            <a:r>
              <a:rPr lang="en-US" sz="2400"/>
              <a:t>salience</a:t>
            </a:r>
            <a:r>
              <a:rPr lang="ja-JP" altLang="en-US" sz="2400"/>
              <a:t>”</a:t>
            </a:r>
            <a:r>
              <a:rPr lang="en-US" sz="2400"/>
              <a:t>)</a:t>
            </a:r>
          </a:p>
          <a:p>
            <a:pPr>
              <a:lnSpc>
                <a:spcPct val="90000"/>
              </a:lnSpc>
            </a:pPr>
            <a:r>
              <a:rPr lang="en-US" sz="2400"/>
              <a:t>Completely observable</a:t>
            </a:r>
          </a:p>
          <a:p>
            <a:pPr>
              <a:lnSpc>
                <a:spcPct val="90000"/>
              </a:lnSpc>
            </a:pPr>
            <a:r>
              <a:rPr lang="en-US" sz="2400"/>
              <a:t>Little state abstraction</a:t>
            </a:r>
          </a:p>
          <a:p>
            <a:pPr>
              <a:lnSpc>
                <a:spcPct val="90000"/>
              </a:lnSpc>
            </a:pPr>
            <a:r>
              <a:rPr lang="en-US" sz="2400"/>
              <a:t>Not very stochastic</a:t>
            </a:r>
          </a:p>
          <a:p>
            <a:pPr>
              <a:lnSpc>
                <a:spcPct val="90000"/>
              </a:lnSpc>
            </a:pPr>
            <a:r>
              <a:rPr lang="en-US" sz="2400"/>
              <a:t>No un-caused salient events</a:t>
            </a:r>
          </a:p>
          <a:p>
            <a:pPr>
              <a:lnSpc>
                <a:spcPct val="90000"/>
              </a:lnSpc>
            </a:pPr>
            <a:r>
              <a:rPr lang="ja-JP" altLang="en-US" sz="2400"/>
              <a:t>“</a:t>
            </a:r>
            <a:r>
              <a:rPr lang="en-US" sz="2400"/>
              <a:t>Obsessive</a:t>
            </a:r>
            <a:r>
              <a:rPr lang="ja-JP" altLang="en-US" sz="2400"/>
              <a:t>”</a:t>
            </a:r>
            <a:r>
              <a:rPr lang="en-US" sz="2400"/>
              <a:t> behavior toward subgoals</a:t>
            </a:r>
          </a:p>
          <a:p>
            <a:pPr>
              <a:lnSpc>
                <a:spcPct val="90000"/>
              </a:lnSpc>
            </a:pPr>
            <a:r>
              <a:rPr lang="en-US" sz="2400"/>
              <a:t>Tries to use bad options</a:t>
            </a:r>
          </a:p>
          <a:p>
            <a:pPr>
              <a:lnSpc>
                <a:spcPct val="90000"/>
              </a:lnSpc>
            </a:pPr>
            <a:r>
              <a:rPr lang="en-US" sz="2400"/>
              <a:t>More</a:t>
            </a:r>
          </a:p>
          <a:p>
            <a:pPr>
              <a:lnSpc>
                <a:spcPct val="90000"/>
              </a:lnSpc>
            </a:pPr>
            <a:endParaRPr lang="en-US" sz="2400"/>
          </a:p>
        </p:txBody>
      </p:sp>
      <p:sp>
        <p:nvSpPr>
          <p:cNvPr id="188420" name="AutoShape 4"/>
          <p:cNvSpPr>
            <a:spLocks noChangeArrowheads="1"/>
          </p:cNvSpPr>
          <p:nvPr/>
        </p:nvSpPr>
        <p:spPr bwMode="auto">
          <a:xfrm>
            <a:off x="6299201" y="2122488"/>
            <a:ext cx="896938" cy="287338"/>
          </a:xfrm>
          <a:prstGeom prst="leftArrow">
            <a:avLst>
              <a:gd name="adj1" fmla="val 50000"/>
              <a:gd name="adj2" fmla="val 78039"/>
            </a:avLst>
          </a:prstGeom>
          <a:solidFill>
            <a:srgbClr val="F4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8425" name="AutoShape 9"/>
          <p:cNvSpPr>
            <a:spLocks noChangeArrowheads="1"/>
          </p:cNvSpPr>
          <p:nvPr/>
        </p:nvSpPr>
        <p:spPr bwMode="auto">
          <a:xfrm>
            <a:off x="4469780" y="3700590"/>
            <a:ext cx="896938" cy="287338"/>
          </a:xfrm>
          <a:prstGeom prst="leftArrow">
            <a:avLst>
              <a:gd name="adj1" fmla="val 50000"/>
              <a:gd name="adj2" fmla="val 78039"/>
            </a:avLst>
          </a:prstGeom>
          <a:solidFill>
            <a:srgbClr val="F4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8429" name="AutoShape 13"/>
          <p:cNvSpPr>
            <a:spLocks noChangeArrowheads="1"/>
          </p:cNvSpPr>
          <p:nvPr/>
        </p:nvSpPr>
        <p:spPr bwMode="auto">
          <a:xfrm>
            <a:off x="4021311" y="4503738"/>
            <a:ext cx="896938" cy="287338"/>
          </a:xfrm>
          <a:prstGeom prst="leftArrow">
            <a:avLst>
              <a:gd name="adj1" fmla="val 50000"/>
              <a:gd name="adj2" fmla="val 78039"/>
            </a:avLst>
          </a:prstGeom>
          <a:solidFill>
            <a:srgbClr val="F4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45868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8420"/>
                                        </p:tgtEl>
                                        <p:attrNameLst>
                                          <p:attrName>style.visibility</p:attrName>
                                        </p:attrNameLst>
                                      </p:cBhvr>
                                      <p:to>
                                        <p:strVal val="visible"/>
                                      </p:to>
                                    </p:set>
                                    <p:anim calcmode="lin" valueType="num">
                                      <p:cBhvr additive="base">
                                        <p:cTn id="7" dur="500" fill="hold"/>
                                        <p:tgtEl>
                                          <p:spTgt spid="188420"/>
                                        </p:tgtEl>
                                        <p:attrNameLst>
                                          <p:attrName>ppt_x</p:attrName>
                                        </p:attrNameLst>
                                      </p:cBhvr>
                                      <p:tavLst>
                                        <p:tav tm="0">
                                          <p:val>
                                            <p:strVal val="#ppt_x"/>
                                          </p:val>
                                        </p:tav>
                                        <p:tav tm="100000">
                                          <p:val>
                                            <p:strVal val="#ppt_x"/>
                                          </p:val>
                                        </p:tav>
                                      </p:tavLst>
                                    </p:anim>
                                    <p:anim calcmode="lin" valueType="num">
                                      <p:cBhvr additive="base">
                                        <p:cTn id="8" dur="500" fill="hold"/>
                                        <p:tgtEl>
                                          <p:spTgt spid="1884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8425"/>
                                        </p:tgtEl>
                                        <p:attrNameLst>
                                          <p:attrName>style.visibility</p:attrName>
                                        </p:attrNameLst>
                                      </p:cBhvr>
                                      <p:to>
                                        <p:strVal val="visible"/>
                                      </p:to>
                                    </p:set>
                                    <p:anim calcmode="lin" valueType="num">
                                      <p:cBhvr additive="base">
                                        <p:cTn id="11" dur="500" fill="hold"/>
                                        <p:tgtEl>
                                          <p:spTgt spid="188425"/>
                                        </p:tgtEl>
                                        <p:attrNameLst>
                                          <p:attrName>ppt_x</p:attrName>
                                        </p:attrNameLst>
                                      </p:cBhvr>
                                      <p:tavLst>
                                        <p:tav tm="0">
                                          <p:val>
                                            <p:strVal val="#ppt_x"/>
                                          </p:val>
                                        </p:tav>
                                        <p:tav tm="100000">
                                          <p:val>
                                            <p:strVal val="#ppt_x"/>
                                          </p:val>
                                        </p:tav>
                                      </p:tavLst>
                                    </p:anim>
                                    <p:anim calcmode="lin" valueType="num">
                                      <p:cBhvr additive="base">
                                        <p:cTn id="12" dur="500" fill="hold"/>
                                        <p:tgtEl>
                                          <p:spTgt spid="1884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8429"/>
                                        </p:tgtEl>
                                        <p:attrNameLst>
                                          <p:attrName>style.visibility</p:attrName>
                                        </p:attrNameLst>
                                      </p:cBhvr>
                                      <p:to>
                                        <p:strVal val="visible"/>
                                      </p:to>
                                    </p:set>
                                    <p:anim calcmode="lin" valueType="num">
                                      <p:cBhvr additive="base">
                                        <p:cTn id="15" dur="500" fill="hold"/>
                                        <p:tgtEl>
                                          <p:spTgt spid="188429"/>
                                        </p:tgtEl>
                                        <p:attrNameLst>
                                          <p:attrName>ppt_x</p:attrName>
                                        </p:attrNameLst>
                                      </p:cBhvr>
                                      <p:tavLst>
                                        <p:tav tm="0">
                                          <p:val>
                                            <p:strVal val="#ppt_x"/>
                                          </p:val>
                                        </p:tav>
                                        <p:tav tm="100000">
                                          <p:val>
                                            <p:strVal val="#ppt_x"/>
                                          </p:val>
                                        </p:tav>
                                      </p:tavLst>
                                    </p:anim>
                                    <p:anim calcmode="lin" valueType="num">
                                      <p:cBhvr additive="base">
                                        <p:cTn id="16" dur="500" fill="hold"/>
                                        <p:tgtEl>
                                          <p:spTgt spid="188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nimBg="1"/>
      <p:bldP spid="188425" grpId="0" animBg="1"/>
      <p:bldP spid="1884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3" name="Picture 3" descr="d_playroom_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8" y="1465263"/>
            <a:ext cx="6532562" cy="4910137"/>
          </a:xfrm>
          <a:prstGeom prst="rect">
            <a:avLst/>
          </a:prstGeom>
          <a:noFill/>
          <a:extLst>
            <a:ext uri="{909E8E84-426E-40dd-AFC4-6F175D3DCCD1}">
              <a14:hiddenFill xmlns:a14="http://schemas.microsoft.com/office/drawing/2010/main">
                <a:solidFill>
                  <a:srgbClr val="FFFFFF"/>
                </a:solidFill>
              </a14:hiddenFill>
            </a:ext>
          </a:extLst>
        </p:spPr>
      </p:pic>
      <p:sp>
        <p:nvSpPr>
          <p:cNvPr id="353284" name="Text Box 4"/>
          <p:cNvSpPr txBox="1">
            <a:spLocks noChangeArrowheads="1"/>
          </p:cNvSpPr>
          <p:nvPr/>
        </p:nvSpPr>
        <p:spPr bwMode="auto">
          <a:xfrm>
            <a:off x="2938463" y="1433513"/>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FF0000"/>
                </a:solidFill>
                <a:latin typeface="Helvetica" charset="0"/>
              </a:rPr>
              <a:t>Light on</a:t>
            </a:r>
          </a:p>
          <a:p>
            <a:r>
              <a:rPr lang="en-US" sz="1600">
                <a:solidFill>
                  <a:srgbClr val="FF0000"/>
                </a:solidFill>
                <a:latin typeface="Helvetica" charset="0"/>
              </a:rPr>
              <a:t>Music on</a:t>
            </a:r>
          </a:p>
          <a:p>
            <a:r>
              <a:rPr lang="en-US" sz="1600">
                <a:solidFill>
                  <a:srgbClr val="FF0000"/>
                </a:solidFill>
                <a:latin typeface="Helvetica" charset="0"/>
              </a:rPr>
              <a:t>Noise off</a:t>
            </a:r>
          </a:p>
        </p:txBody>
      </p:sp>
      <p:sp>
        <p:nvSpPr>
          <p:cNvPr id="353285" name="Text Box 5"/>
          <p:cNvSpPr txBox="1">
            <a:spLocks noChangeArrowheads="1"/>
          </p:cNvSpPr>
          <p:nvPr/>
        </p:nvSpPr>
        <p:spPr bwMode="auto">
          <a:xfrm>
            <a:off x="7432675" y="1871663"/>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ED9218"/>
                </a:solidFill>
                <a:latin typeface="Helvetica" charset="0"/>
              </a:rPr>
              <a:t>Light off</a:t>
            </a:r>
          </a:p>
          <a:p>
            <a:r>
              <a:rPr lang="en-US" sz="1600">
                <a:solidFill>
                  <a:srgbClr val="ED9218"/>
                </a:solidFill>
                <a:latin typeface="Helvetica" charset="0"/>
              </a:rPr>
              <a:t>Music on</a:t>
            </a:r>
          </a:p>
          <a:p>
            <a:r>
              <a:rPr lang="en-US" sz="1600">
                <a:solidFill>
                  <a:srgbClr val="ED9218"/>
                </a:solidFill>
                <a:latin typeface="Helvetica" charset="0"/>
              </a:rPr>
              <a:t>Noise off</a:t>
            </a:r>
          </a:p>
        </p:txBody>
      </p:sp>
      <p:sp>
        <p:nvSpPr>
          <p:cNvPr id="353286" name="Rectangle 6"/>
          <p:cNvSpPr>
            <a:spLocks noChangeArrowheads="1"/>
          </p:cNvSpPr>
          <p:nvPr/>
        </p:nvSpPr>
        <p:spPr bwMode="auto">
          <a:xfrm>
            <a:off x="7604125" y="4867275"/>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B46F12"/>
                </a:solidFill>
                <a:latin typeface="Helvetica" charset="0"/>
              </a:rPr>
              <a:t>Light off</a:t>
            </a:r>
          </a:p>
          <a:p>
            <a:r>
              <a:rPr lang="en-US" sz="1600">
                <a:solidFill>
                  <a:srgbClr val="B46F12"/>
                </a:solidFill>
                <a:latin typeface="Helvetica" charset="0"/>
              </a:rPr>
              <a:t>Music on</a:t>
            </a:r>
          </a:p>
          <a:p>
            <a:r>
              <a:rPr lang="en-US" sz="1600">
                <a:solidFill>
                  <a:srgbClr val="B46F12"/>
                </a:solidFill>
                <a:latin typeface="Helvetica" charset="0"/>
              </a:rPr>
              <a:t>Noise on</a:t>
            </a:r>
          </a:p>
        </p:txBody>
      </p:sp>
      <p:sp>
        <p:nvSpPr>
          <p:cNvPr id="353287" name="Rectangle 7"/>
          <p:cNvSpPr>
            <a:spLocks noChangeArrowheads="1"/>
          </p:cNvSpPr>
          <p:nvPr/>
        </p:nvSpPr>
        <p:spPr bwMode="auto">
          <a:xfrm>
            <a:off x="2813050" y="5637213"/>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A30A21"/>
                </a:solidFill>
                <a:latin typeface="Helvetica" charset="0"/>
              </a:rPr>
              <a:t>Light on</a:t>
            </a:r>
          </a:p>
          <a:p>
            <a:r>
              <a:rPr lang="en-US" sz="1600">
                <a:solidFill>
                  <a:srgbClr val="A30A21"/>
                </a:solidFill>
                <a:latin typeface="Helvetica" charset="0"/>
              </a:rPr>
              <a:t>Music on</a:t>
            </a:r>
          </a:p>
          <a:p>
            <a:r>
              <a:rPr lang="en-US" sz="1600">
                <a:solidFill>
                  <a:srgbClr val="A30A21"/>
                </a:solidFill>
                <a:latin typeface="Helvetica" charset="0"/>
              </a:rPr>
              <a:t>Noise on</a:t>
            </a:r>
          </a:p>
        </p:txBody>
      </p:sp>
      <p:sp>
        <p:nvSpPr>
          <p:cNvPr id="353288" name="Text Box 8"/>
          <p:cNvSpPr txBox="1">
            <a:spLocks noChangeArrowheads="1"/>
          </p:cNvSpPr>
          <p:nvPr/>
        </p:nvSpPr>
        <p:spPr bwMode="auto">
          <a:xfrm>
            <a:off x="2486025" y="4437063"/>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3A6E3C"/>
                </a:solidFill>
                <a:latin typeface="Helvetica" charset="0"/>
              </a:rPr>
              <a:t>Light on</a:t>
            </a:r>
          </a:p>
          <a:p>
            <a:r>
              <a:rPr lang="en-US" sz="1600">
                <a:solidFill>
                  <a:srgbClr val="3A6E3C"/>
                </a:solidFill>
                <a:latin typeface="Helvetica" charset="0"/>
              </a:rPr>
              <a:t>Music off</a:t>
            </a:r>
          </a:p>
          <a:p>
            <a:r>
              <a:rPr lang="en-US" sz="1600">
                <a:solidFill>
                  <a:srgbClr val="3A6E3C"/>
                </a:solidFill>
                <a:latin typeface="Helvetica" charset="0"/>
              </a:rPr>
              <a:t>Noise off</a:t>
            </a:r>
          </a:p>
        </p:txBody>
      </p:sp>
      <p:sp>
        <p:nvSpPr>
          <p:cNvPr id="353289" name="Text Box 9"/>
          <p:cNvSpPr txBox="1">
            <a:spLocks noChangeArrowheads="1"/>
          </p:cNvSpPr>
          <p:nvPr/>
        </p:nvSpPr>
        <p:spPr bwMode="auto">
          <a:xfrm>
            <a:off x="263525" y="2263775"/>
            <a:ext cx="996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chemeClr val="bg2"/>
                </a:solidFill>
                <a:latin typeface="Helvetica" charset="0"/>
              </a:rPr>
              <a:t>Light off</a:t>
            </a:r>
          </a:p>
          <a:p>
            <a:r>
              <a:rPr lang="en-US" sz="1600">
                <a:solidFill>
                  <a:schemeClr val="bg2"/>
                </a:solidFill>
                <a:latin typeface="Helvetica" charset="0"/>
              </a:rPr>
              <a:t>Music off</a:t>
            </a:r>
          </a:p>
          <a:p>
            <a:r>
              <a:rPr lang="en-US" sz="1600">
                <a:solidFill>
                  <a:schemeClr val="bg2"/>
                </a:solidFill>
                <a:latin typeface="Helvetica" charset="0"/>
              </a:rPr>
              <a:t>Noise off</a:t>
            </a:r>
          </a:p>
        </p:txBody>
      </p:sp>
      <p:sp>
        <p:nvSpPr>
          <p:cNvPr id="353290" name="Rectangle 10"/>
          <p:cNvSpPr>
            <a:spLocks noGrp="1" noChangeArrowheads="1"/>
          </p:cNvSpPr>
          <p:nvPr>
            <p:ph type="title"/>
          </p:nvPr>
        </p:nvSpPr>
        <p:spPr>
          <a:xfrm>
            <a:off x="-123825" y="474663"/>
            <a:ext cx="6938963" cy="609600"/>
          </a:xfrm>
        </p:spPr>
        <p:txBody>
          <a:bodyPr>
            <a:normAutofit fontScale="90000"/>
          </a:bodyPr>
          <a:lstStyle/>
          <a:p>
            <a:r>
              <a:rPr lang="en-US"/>
              <a:t>Connectivity of Playroom States</a:t>
            </a:r>
          </a:p>
        </p:txBody>
      </p:sp>
      <p:sp>
        <p:nvSpPr>
          <p:cNvPr id="353292" name="Rectangle 12"/>
          <p:cNvSpPr>
            <a:spLocks noChangeArrowheads="1"/>
          </p:cNvSpPr>
          <p:nvPr/>
        </p:nvSpPr>
        <p:spPr bwMode="auto">
          <a:xfrm>
            <a:off x="6907213" y="550863"/>
            <a:ext cx="2208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800">
                <a:latin typeface="Times New Roman" charset="0"/>
                <a:cs typeface="Times New Roman" charset="0"/>
              </a:rPr>
              <a:t>Özgür Şimşek</a:t>
            </a:r>
            <a:endParaRPr lang="en-US" sz="2800">
              <a:solidFill>
                <a:srgbClr val="000042"/>
              </a:solidFill>
              <a:latin typeface="Times New Roman" charset="0"/>
              <a:cs typeface="Times New Roman" charset="0"/>
            </a:endParaRPr>
          </a:p>
        </p:txBody>
      </p:sp>
    </p:spTree>
    <p:extLst>
      <p:ext uri="{BB962C8B-B14F-4D97-AF65-F5344CB8AC3E}">
        <p14:creationId xmlns:p14="http://schemas.microsoft.com/office/powerpoint/2010/main" val="92052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0" name="Rectangle 6"/>
          <p:cNvSpPr>
            <a:spLocks noGrp="1" noChangeArrowheads="1"/>
          </p:cNvSpPr>
          <p:nvPr>
            <p:ph type="title"/>
          </p:nvPr>
        </p:nvSpPr>
        <p:spPr/>
        <p:txBody>
          <a:bodyPr/>
          <a:lstStyle/>
          <a:p>
            <a:r>
              <a:rPr lang="en-US"/>
              <a:t>Conclusions</a:t>
            </a:r>
          </a:p>
        </p:txBody>
      </p:sp>
      <p:sp>
        <p:nvSpPr>
          <p:cNvPr id="190471" name="Rectangle 7"/>
          <p:cNvSpPr>
            <a:spLocks noGrp="1" noChangeArrowheads="1"/>
          </p:cNvSpPr>
          <p:nvPr>
            <p:ph type="body" idx="1"/>
          </p:nvPr>
        </p:nvSpPr>
        <p:spPr>
          <a:xfrm>
            <a:off x="685800" y="1079500"/>
            <a:ext cx="8458200" cy="3740150"/>
          </a:xfrm>
        </p:spPr>
        <p:txBody>
          <a:bodyPr>
            <a:normAutofit fontScale="92500" lnSpcReduction="20000"/>
          </a:bodyPr>
          <a:lstStyle/>
          <a:p>
            <a:pPr>
              <a:lnSpc>
                <a:spcPct val="90000"/>
              </a:lnSpc>
              <a:buFont typeface="Zapf Dingbats" charset="0"/>
              <a:buNone/>
            </a:pPr>
            <a:endParaRPr lang="en-US" sz="2800"/>
          </a:p>
          <a:p>
            <a:pPr>
              <a:lnSpc>
                <a:spcPct val="90000"/>
              </a:lnSpc>
            </a:pPr>
            <a:r>
              <a:rPr lang="en-US" sz="2800"/>
              <a:t>Need for smart adaptive generators</a:t>
            </a:r>
          </a:p>
          <a:p>
            <a:pPr>
              <a:lnSpc>
                <a:spcPct val="90000"/>
              </a:lnSpc>
            </a:pPr>
            <a:r>
              <a:rPr lang="en-US" sz="2800"/>
              <a:t>Adaptive generators grow hierarchically</a:t>
            </a:r>
          </a:p>
          <a:p>
            <a:pPr>
              <a:lnSpc>
                <a:spcPct val="90000"/>
              </a:lnSpc>
            </a:pPr>
            <a:r>
              <a:rPr lang="en-US" sz="2800"/>
              <a:t>Intrinsic motivation is important for creating behavioral building blocks </a:t>
            </a:r>
          </a:p>
          <a:p>
            <a:pPr>
              <a:lnSpc>
                <a:spcPct val="90000"/>
              </a:lnSpc>
            </a:pPr>
            <a:r>
              <a:rPr lang="en-US" sz="2800"/>
              <a:t>RL+Options+Intrinsic reward is a natural way to do this</a:t>
            </a:r>
          </a:p>
          <a:p>
            <a:pPr>
              <a:lnSpc>
                <a:spcPct val="90000"/>
              </a:lnSpc>
            </a:pPr>
            <a:r>
              <a:rPr lang="en-US" sz="2800"/>
              <a:t>Development!</a:t>
            </a:r>
          </a:p>
          <a:p>
            <a:pPr>
              <a:lnSpc>
                <a:spcPct val="90000"/>
              </a:lnSpc>
            </a:pPr>
            <a:r>
              <a:rPr lang="en-US" sz="2800"/>
              <a:t>Theory?</a:t>
            </a:r>
          </a:p>
          <a:p>
            <a:pPr>
              <a:lnSpc>
                <a:spcPct val="90000"/>
              </a:lnSpc>
            </a:pPr>
            <a:r>
              <a:rPr lang="en-US" sz="2800"/>
              <a:t>Behavior?</a:t>
            </a:r>
          </a:p>
          <a:p>
            <a:pPr>
              <a:lnSpc>
                <a:spcPct val="90000"/>
              </a:lnSpc>
            </a:pPr>
            <a:r>
              <a:rPr lang="en-US" sz="2800"/>
              <a:t>Neuroscience?</a:t>
            </a:r>
          </a:p>
        </p:txBody>
      </p:sp>
    </p:spTree>
    <p:extLst>
      <p:ext uri="{BB962C8B-B14F-4D97-AF65-F5344CB8AC3E}">
        <p14:creationId xmlns:p14="http://schemas.microsoft.com/office/powerpoint/2010/main" val="274621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S14</a:t>
            </a:r>
            <a:endParaRPr lang="en-US" dirty="0"/>
          </a:p>
        </p:txBody>
      </p:sp>
      <p:sp>
        <p:nvSpPr>
          <p:cNvPr id="3" name="Content Placeholder 2"/>
          <p:cNvSpPr>
            <a:spLocks noGrp="1"/>
          </p:cNvSpPr>
          <p:nvPr>
            <p:ph idx="1"/>
          </p:nvPr>
        </p:nvSpPr>
        <p:spPr/>
        <p:txBody>
          <a:bodyPr>
            <a:normAutofit/>
          </a:bodyPr>
          <a:lstStyle/>
          <a:p>
            <a:r>
              <a:rPr lang="en-US" sz="2800" dirty="0" smtClean="0"/>
              <a:t>What were the worst things?</a:t>
            </a:r>
          </a:p>
          <a:p>
            <a:endParaRPr lang="en-US" sz="2800" dirty="0"/>
          </a:p>
          <a:p>
            <a:r>
              <a:rPr lang="en-US" sz="2800" dirty="0" smtClean="0"/>
              <a:t>Some presenters were not prepared enough: 2</a:t>
            </a:r>
          </a:p>
          <a:p>
            <a:r>
              <a:rPr lang="en-US" sz="2800" dirty="0" smtClean="0"/>
              <a:t>Some topics were too advanced/technical for the point in the class or were hard to follow: 4</a:t>
            </a:r>
          </a:p>
        </p:txBody>
      </p:sp>
    </p:spTree>
    <p:extLst>
      <p:ext uri="{BB962C8B-B14F-4D97-AF65-F5344CB8AC3E}">
        <p14:creationId xmlns:p14="http://schemas.microsoft.com/office/powerpoint/2010/main" val="15410288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Intrinsically Motivated Reinforcement Learning: An Evolutionary Perspective.</a:t>
            </a:r>
            <a:r>
              <a:rPr lang="en-US" dirty="0"/>
              <a:t> </a:t>
            </a:r>
            <a:r>
              <a:rPr lang="en-US" dirty="0" smtClean="0"/>
              <a:t>Singh, Lewis, </a:t>
            </a:r>
            <a:r>
              <a:rPr lang="en-US" dirty="0" err="1" smtClean="0"/>
              <a:t>Barto</a:t>
            </a:r>
            <a:r>
              <a:rPr lang="en-US" dirty="0" smtClean="0"/>
              <a:t>, and </a:t>
            </a:r>
            <a:r>
              <a:rPr lang="en-US" dirty="0" err="1" smtClean="0"/>
              <a:t>Sorg</a:t>
            </a:r>
            <a:endParaRPr lang="en-US" dirty="0" smtClean="0"/>
          </a:p>
          <a:p>
            <a:endParaRPr lang="en-US" dirty="0"/>
          </a:p>
          <a:p>
            <a:r>
              <a:rPr lang="en-US" dirty="0" smtClean="0"/>
              <a:t>Intrinsically Motivated Reinforcement Learning: A Promising Framework For Developmental Robot Learning. Stout, </a:t>
            </a:r>
            <a:r>
              <a:rPr lang="en-US" dirty="0" err="1" smtClean="0"/>
              <a:t>Konidaris</a:t>
            </a:r>
            <a:r>
              <a:rPr lang="en-US" dirty="0" smtClean="0"/>
              <a:t>, and </a:t>
            </a:r>
            <a:r>
              <a:rPr lang="en-US" dirty="0" err="1" smtClean="0"/>
              <a:t>Barto</a:t>
            </a:r>
            <a:endParaRPr lang="en-US" dirty="0"/>
          </a:p>
        </p:txBody>
      </p:sp>
    </p:spTree>
    <p:extLst>
      <p:ext uri="{BB962C8B-B14F-4D97-AF65-F5344CB8AC3E}">
        <p14:creationId xmlns:p14="http://schemas.microsoft.com/office/powerpoint/2010/main" val="28144495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Please pick 1-5</a:t>
            </a:r>
            <a:endParaRPr lang="en-US" dirty="0"/>
          </a:p>
        </p:txBody>
      </p:sp>
      <p:sp>
        <p:nvSpPr>
          <p:cNvPr id="3" name="Content Placeholder 2"/>
          <p:cNvSpPr>
            <a:spLocks noGrp="1"/>
          </p:cNvSpPr>
          <p:nvPr>
            <p:ph idx="1"/>
          </p:nvPr>
        </p:nvSpPr>
        <p:spPr>
          <a:xfrm>
            <a:off x="457200" y="1600200"/>
            <a:ext cx="8229600" cy="5015805"/>
          </a:xfrm>
        </p:spPr>
        <p:txBody>
          <a:bodyPr>
            <a:normAutofit fontScale="62500" lnSpcReduction="20000"/>
          </a:bodyPr>
          <a:lstStyle/>
          <a:p>
            <a:pPr marL="514350" indent="-514350">
              <a:buFont typeface="+mj-lt"/>
              <a:buAutoNum type="arabicPeriod"/>
            </a:pPr>
            <a:r>
              <a:rPr lang="en-US" dirty="0" smtClean="0"/>
              <a:t>Transfer Learning / lifelong learning: 2</a:t>
            </a:r>
            <a:endParaRPr lang="en-US" dirty="0"/>
          </a:p>
          <a:p>
            <a:pPr marL="514350" indent="-514350">
              <a:buFont typeface="+mj-lt"/>
              <a:buAutoNum type="arabicPeriod"/>
            </a:pPr>
            <a:r>
              <a:rPr lang="en-US" dirty="0"/>
              <a:t>Learning from </a:t>
            </a:r>
            <a:r>
              <a:rPr lang="en-US" dirty="0" smtClean="0"/>
              <a:t>Demonstration: 1</a:t>
            </a:r>
            <a:endParaRPr lang="en-US" dirty="0"/>
          </a:p>
          <a:p>
            <a:pPr marL="514350" indent="-514350">
              <a:buFont typeface="+mj-lt"/>
              <a:buAutoNum type="arabicPeriod"/>
            </a:pPr>
            <a:r>
              <a:rPr lang="en-US" dirty="0"/>
              <a:t>Multi-agent </a:t>
            </a:r>
            <a:r>
              <a:rPr lang="en-US" dirty="0" smtClean="0"/>
              <a:t>RL: 3</a:t>
            </a:r>
          </a:p>
          <a:p>
            <a:pPr marL="514350" indent="-514350">
              <a:buFont typeface="+mj-lt"/>
              <a:buAutoNum type="arabicPeriod"/>
            </a:pPr>
            <a:r>
              <a:rPr lang="en-US" dirty="0"/>
              <a:t>Options &amp; Option </a:t>
            </a:r>
            <a:r>
              <a:rPr lang="en-US" dirty="0" smtClean="0"/>
              <a:t>Learning: 2</a:t>
            </a:r>
            <a:endParaRPr lang="en-US" dirty="0"/>
          </a:p>
          <a:p>
            <a:pPr marL="514350" indent="-514350">
              <a:buFont typeface="+mj-lt"/>
              <a:buAutoNum type="arabicPeriod"/>
            </a:pPr>
            <a:r>
              <a:rPr lang="en-US" dirty="0" smtClean="0"/>
              <a:t>Game Playing: 2</a:t>
            </a:r>
            <a:endParaRPr lang="en-US" dirty="0"/>
          </a:p>
          <a:p>
            <a:pPr marL="514350" indent="-514350">
              <a:buFont typeface="+mj-lt"/>
              <a:buAutoNum type="arabicPeriod"/>
            </a:pPr>
            <a:r>
              <a:rPr lang="en-US" dirty="0"/>
              <a:t>Inverse Reinforcement Learning (IRL</a:t>
            </a:r>
            <a:r>
              <a:rPr lang="en-US" dirty="0" smtClean="0"/>
              <a:t>): 1</a:t>
            </a:r>
            <a:endParaRPr lang="en-US" dirty="0"/>
          </a:p>
          <a:p>
            <a:pPr marL="514350" indent="-514350">
              <a:buFont typeface="+mj-lt"/>
              <a:buAutoNum type="arabicPeriod"/>
            </a:pPr>
            <a:r>
              <a:rPr lang="en-US" dirty="0"/>
              <a:t>Learning in </a:t>
            </a:r>
            <a:r>
              <a:rPr lang="en-US" dirty="0" smtClean="0"/>
              <a:t>Robotics: 4</a:t>
            </a:r>
            <a:endParaRPr lang="en-US" dirty="0"/>
          </a:p>
          <a:p>
            <a:pPr marL="514350" indent="-514350">
              <a:buFont typeface="+mj-lt"/>
              <a:buAutoNum type="arabicPeriod"/>
            </a:pPr>
            <a:r>
              <a:rPr lang="en-US" dirty="0" smtClean="0"/>
              <a:t>Meta</a:t>
            </a:r>
            <a:r>
              <a:rPr lang="en-US" dirty="0"/>
              <a:t>-RL and empirical evaluation of </a:t>
            </a:r>
            <a:r>
              <a:rPr lang="en-US" dirty="0" smtClean="0"/>
              <a:t>algorithms: 1</a:t>
            </a:r>
            <a:endParaRPr lang="en-US" dirty="0"/>
          </a:p>
          <a:p>
            <a:pPr marL="514350" indent="-514350">
              <a:buFont typeface="+mj-lt"/>
              <a:buAutoNum type="arabicPeriod"/>
            </a:pPr>
            <a:r>
              <a:rPr lang="en-US" dirty="0"/>
              <a:t>Hierarchical </a:t>
            </a:r>
            <a:r>
              <a:rPr lang="en-US" dirty="0" smtClean="0"/>
              <a:t>Methods: 2</a:t>
            </a:r>
          </a:p>
          <a:p>
            <a:pPr marL="514350" indent="-514350">
              <a:buFont typeface="+mj-lt"/>
              <a:buAutoNum type="arabicPeriod"/>
            </a:pPr>
            <a:r>
              <a:rPr lang="en-US" dirty="0" smtClean="0"/>
              <a:t>Case </a:t>
            </a:r>
            <a:r>
              <a:rPr lang="en-US" dirty="0"/>
              <a:t>Studies: Robot soccer, </a:t>
            </a:r>
            <a:r>
              <a:rPr lang="en-US" dirty="0" smtClean="0"/>
              <a:t>Helicopter </a:t>
            </a:r>
            <a:r>
              <a:rPr lang="en-US" dirty="0"/>
              <a:t>Control, etc</a:t>
            </a:r>
            <a:r>
              <a:rPr lang="en-US" dirty="0" smtClean="0"/>
              <a:t>.: 4</a:t>
            </a:r>
            <a:endParaRPr lang="en-US" dirty="0"/>
          </a:p>
          <a:p>
            <a:pPr marL="514350" indent="-514350">
              <a:buFont typeface="+mj-lt"/>
              <a:buAutoNum type="arabicPeriod"/>
            </a:pPr>
            <a:r>
              <a:rPr lang="en-US" dirty="0" smtClean="0"/>
              <a:t>Adaptive </a:t>
            </a:r>
            <a:r>
              <a:rPr lang="en-US" dirty="0"/>
              <a:t>Representations / Representation </a:t>
            </a:r>
            <a:r>
              <a:rPr lang="en-US" dirty="0" smtClean="0"/>
              <a:t>Learning: </a:t>
            </a:r>
            <a:r>
              <a:rPr lang="en-US" dirty="0" smtClean="0">
                <a:sym typeface="Wingdings"/>
              </a:rPr>
              <a:t></a:t>
            </a:r>
            <a:endParaRPr lang="en-US" dirty="0"/>
          </a:p>
          <a:p>
            <a:pPr marL="514350" indent="-514350">
              <a:buFont typeface="+mj-lt"/>
              <a:buAutoNum type="arabicPeriod"/>
            </a:pPr>
            <a:r>
              <a:rPr lang="en-US" dirty="0" smtClean="0"/>
              <a:t>Partially </a:t>
            </a:r>
            <a:r>
              <a:rPr lang="en-US" dirty="0"/>
              <a:t>observable </a:t>
            </a:r>
            <a:r>
              <a:rPr lang="en-US" dirty="0" smtClean="0"/>
              <a:t>environments </a:t>
            </a:r>
            <a:r>
              <a:rPr lang="en-US" dirty="0"/>
              <a:t>and/or </a:t>
            </a:r>
            <a:r>
              <a:rPr lang="en-US" dirty="0" smtClean="0"/>
              <a:t>POMDPs: 1</a:t>
            </a:r>
            <a:endParaRPr lang="en-US" dirty="0"/>
          </a:p>
          <a:p>
            <a:pPr marL="514350" indent="-514350">
              <a:buFont typeface="+mj-lt"/>
              <a:buAutoNum type="arabicPeriod"/>
            </a:pPr>
            <a:r>
              <a:rPr lang="en-US" dirty="0" smtClean="0"/>
              <a:t>Current </a:t>
            </a:r>
            <a:r>
              <a:rPr lang="en-US" dirty="0"/>
              <a:t>Function Approximation </a:t>
            </a:r>
            <a:r>
              <a:rPr lang="en-US" dirty="0" smtClean="0"/>
              <a:t>Choices: 1</a:t>
            </a:r>
            <a:endParaRPr lang="en-US" dirty="0"/>
          </a:p>
          <a:p>
            <a:pPr marL="514350" indent="-514350">
              <a:buFont typeface="+mj-lt"/>
              <a:buAutoNum type="arabicPeriod"/>
            </a:pPr>
            <a:r>
              <a:rPr lang="en-US" dirty="0" smtClean="0"/>
              <a:t>Efficient </a:t>
            </a:r>
            <a:r>
              <a:rPr lang="en-US" dirty="0"/>
              <a:t>Model-Learning </a:t>
            </a:r>
            <a:r>
              <a:rPr lang="en-US" dirty="0" smtClean="0"/>
              <a:t>methods: 3</a:t>
            </a:r>
            <a:endParaRPr lang="en-US" dirty="0"/>
          </a:p>
          <a:p>
            <a:pPr marL="514350" indent="-514350">
              <a:buFont typeface="+mj-lt"/>
              <a:buAutoNum type="arabicPeriod"/>
            </a:pPr>
            <a:r>
              <a:rPr lang="en-US" dirty="0" smtClean="0"/>
              <a:t>Other advanced RL methods (e.g., LSPI, policy gradient, etc.): 3</a:t>
            </a:r>
          </a:p>
          <a:p>
            <a:pPr marL="514350" indent="-514350">
              <a:buFont typeface="+mj-lt"/>
              <a:buAutoNum type="arabicPeriod"/>
            </a:pPr>
            <a:r>
              <a:rPr lang="en-US" dirty="0" smtClean="0"/>
              <a:t>Crowd Sourcing: 1</a:t>
            </a:r>
            <a:endParaRPr lang="en-US" dirty="0"/>
          </a:p>
        </p:txBody>
      </p:sp>
    </p:spTree>
    <p:extLst>
      <p:ext uri="{BB962C8B-B14F-4D97-AF65-F5344CB8AC3E}">
        <p14:creationId xmlns:p14="http://schemas.microsoft.com/office/powerpoint/2010/main" val="14777963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S14</a:t>
            </a:r>
            <a:endParaRPr lang="en-US" dirty="0"/>
          </a:p>
        </p:txBody>
      </p:sp>
      <p:sp>
        <p:nvSpPr>
          <p:cNvPr id="3" name="Content Placeholder 2"/>
          <p:cNvSpPr>
            <a:spLocks noGrp="1"/>
          </p:cNvSpPr>
          <p:nvPr>
            <p:ph idx="1"/>
          </p:nvPr>
        </p:nvSpPr>
        <p:spPr/>
        <p:txBody>
          <a:bodyPr>
            <a:normAutofit/>
          </a:bodyPr>
          <a:lstStyle/>
          <a:p>
            <a:r>
              <a:rPr lang="en-US" dirty="0" smtClean="0"/>
              <a:t>Do you think Matt should do this next year? </a:t>
            </a:r>
          </a:p>
          <a:p>
            <a:endParaRPr lang="en-US" dirty="0"/>
          </a:p>
          <a:p>
            <a:r>
              <a:rPr lang="en-US" dirty="0" smtClean="0"/>
              <a:t>Yes: 7</a:t>
            </a:r>
          </a:p>
          <a:p>
            <a:r>
              <a:rPr lang="en-US" dirty="0" smtClean="0"/>
              <a:t>Maybe: 1</a:t>
            </a:r>
          </a:p>
          <a:p>
            <a:r>
              <a:rPr lang="en-US" dirty="0" smtClean="0"/>
              <a:t>Sure, why not?: 1</a:t>
            </a:r>
          </a:p>
          <a:p>
            <a:r>
              <a:rPr lang="en-US" dirty="0" smtClean="0"/>
              <a:t>No: 0</a:t>
            </a:r>
            <a:endParaRPr lang="en-US" dirty="0"/>
          </a:p>
        </p:txBody>
      </p:sp>
    </p:spTree>
    <p:extLst>
      <p:ext uri="{BB962C8B-B14F-4D97-AF65-F5344CB8AC3E}">
        <p14:creationId xmlns:p14="http://schemas.microsoft.com/office/powerpoint/2010/main" val="21398905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S14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Matt does it next year, how could he change it?</a:t>
            </a:r>
          </a:p>
          <a:p>
            <a:endParaRPr lang="en-US" dirty="0"/>
          </a:p>
          <a:p>
            <a:r>
              <a:rPr lang="en-US" dirty="0" smtClean="0"/>
              <a:t>Require handout with takeaways and resources: 1</a:t>
            </a:r>
          </a:p>
          <a:p>
            <a:r>
              <a:rPr lang="en-US" dirty="0" smtClean="0"/>
              <a:t>Require more discussion / engagement: 3</a:t>
            </a:r>
          </a:p>
          <a:p>
            <a:endParaRPr lang="en-US" dirty="0" smtClean="0"/>
          </a:p>
          <a:p>
            <a:r>
              <a:rPr lang="en-US" dirty="0" smtClean="0"/>
              <a:t>Better scheduling: avoid jumping around, avoid duplication (or group together): 2</a:t>
            </a:r>
          </a:p>
          <a:p>
            <a:r>
              <a:rPr lang="en-US" dirty="0" smtClean="0"/>
              <a:t>Be clear about using examples from exercises: 1</a:t>
            </a:r>
          </a:p>
          <a:p>
            <a:r>
              <a:rPr lang="en-US" dirty="0" smtClean="0"/>
              <a:t>Give a short presentation to Matt a week before. This will improve presentations and get more suggested readings: 1</a:t>
            </a:r>
          </a:p>
          <a:p>
            <a:endParaRPr lang="en-US" dirty="0"/>
          </a:p>
        </p:txBody>
      </p:sp>
    </p:spTree>
    <p:extLst>
      <p:ext uri="{BB962C8B-B14F-4D97-AF65-F5344CB8AC3E}">
        <p14:creationId xmlns:p14="http://schemas.microsoft.com/office/powerpoint/2010/main" val="6506335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Rubric</a:t>
            </a:r>
            <a:endParaRPr lang="en-US" dirty="0"/>
          </a:p>
        </p:txBody>
      </p:sp>
      <p:sp>
        <p:nvSpPr>
          <p:cNvPr id="3" name="Content Placeholder 2"/>
          <p:cNvSpPr>
            <a:spLocks noGrp="1"/>
          </p:cNvSpPr>
          <p:nvPr>
            <p:ph idx="1"/>
          </p:nvPr>
        </p:nvSpPr>
        <p:spPr>
          <a:xfrm>
            <a:off x="457200" y="1600200"/>
            <a:ext cx="8229600" cy="4935944"/>
          </a:xfrm>
        </p:spPr>
        <p:txBody>
          <a:bodyPr>
            <a:normAutofit/>
          </a:bodyPr>
          <a:lstStyle/>
          <a:p>
            <a:pPr marL="0" indent="0">
              <a:buNone/>
            </a:pPr>
            <a:r>
              <a:rPr lang="en-US" sz="2800" dirty="0" smtClean="0"/>
              <a:t>Initial proposal (due next Wednesday, 1-3 paragraphs on Piazza)</a:t>
            </a:r>
          </a:p>
          <a:p>
            <a:pPr marL="0" indent="0">
              <a:buNone/>
            </a:pPr>
            <a:r>
              <a:rPr lang="en-US" sz="2800" dirty="0" smtClean="0"/>
              <a:t>Draft due on final day of class</a:t>
            </a:r>
          </a:p>
          <a:p>
            <a:pPr marL="0" indent="0">
              <a:buNone/>
            </a:pPr>
            <a:r>
              <a:rPr lang="en-US" sz="2800" dirty="0" smtClean="0"/>
              <a:t>Final draft</a:t>
            </a:r>
          </a:p>
          <a:p>
            <a:pPr marL="0" indent="0">
              <a:buNone/>
            </a:pPr>
            <a:endParaRPr lang="en-US" sz="2800" dirty="0"/>
          </a:p>
          <a:p>
            <a:pPr marL="0" indent="0">
              <a:buNone/>
            </a:pPr>
            <a:endParaRPr lang="en-US" sz="2800" dirty="0" smtClean="0"/>
          </a:p>
        </p:txBody>
      </p:sp>
    </p:spTree>
    <p:extLst>
      <p:ext uri="{BB962C8B-B14F-4D97-AF65-F5344CB8AC3E}">
        <p14:creationId xmlns:p14="http://schemas.microsoft.com/office/powerpoint/2010/main" val="41551696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416"/>
            <a:ext cx="8229600" cy="1143000"/>
          </a:xfrm>
        </p:spPr>
        <p:txBody>
          <a:bodyPr/>
          <a:lstStyle/>
          <a:p>
            <a:r>
              <a:rPr lang="en-US" dirty="0" smtClean="0"/>
              <a:t>Final Project Rubric</a:t>
            </a:r>
            <a:endParaRPr lang="en-US" dirty="0"/>
          </a:p>
        </p:txBody>
      </p:sp>
      <p:sp>
        <p:nvSpPr>
          <p:cNvPr id="3" name="Content Placeholder 2"/>
          <p:cNvSpPr>
            <a:spLocks noGrp="1"/>
          </p:cNvSpPr>
          <p:nvPr>
            <p:ph idx="1"/>
          </p:nvPr>
        </p:nvSpPr>
        <p:spPr>
          <a:xfrm>
            <a:off x="457200" y="658863"/>
            <a:ext cx="8229600" cy="4935944"/>
          </a:xfrm>
        </p:spPr>
        <p:txBody>
          <a:bodyPr>
            <a:normAutofit/>
          </a:bodyPr>
          <a:lstStyle/>
          <a:p>
            <a:pPr marL="0" indent="0">
              <a:buNone/>
            </a:pPr>
            <a:r>
              <a:rPr lang="en-US" sz="1800" dirty="0" smtClean="0"/>
              <a:t>Initial proposal (due next Wednesday, 1-3 paragraphs on Piazza)</a:t>
            </a:r>
          </a:p>
          <a:p>
            <a:pPr marL="0" indent="0">
              <a:buNone/>
            </a:pPr>
            <a:r>
              <a:rPr lang="en-US" sz="1800" dirty="0" smtClean="0"/>
              <a:t>Draft due on final day of class</a:t>
            </a:r>
          </a:p>
          <a:p>
            <a:pPr marL="0" indent="0">
              <a:buNone/>
            </a:pPr>
            <a:r>
              <a:rPr lang="en-US" sz="1800" dirty="0" smtClean="0"/>
              <a:t>Final draft</a:t>
            </a:r>
          </a:p>
          <a:p>
            <a:pPr marL="0" indent="0">
              <a:buNone/>
            </a:pPr>
            <a:endParaRPr lang="en-US" sz="2000" dirty="0" smtClean="0"/>
          </a:p>
        </p:txBody>
      </p:sp>
      <p:pic>
        <p:nvPicPr>
          <p:cNvPr id="4" name="Picture 3"/>
          <p:cNvPicPr>
            <a:picLocks noChangeAspect="1"/>
          </p:cNvPicPr>
          <p:nvPr/>
        </p:nvPicPr>
        <p:blipFill>
          <a:blip r:embed="rId2"/>
          <a:stretch>
            <a:fillRect/>
          </a:stretch>
        </p:blipFill>
        <p:spPr>
          <a:xfrm>
            <a:off x="4304735" y="3987363"/>
            <a:ext cx="4839265" cy="2719667"/>
          </a:xfrm>
          <a:prstGeom prst="rect">
            <a:avLst/>
          </a:prstGeom>
        </p:spPr>
      </p:pic>
      <p:sp>
        <p:nvSpPr>
          <p:cNvPr id="5" name="Content Placeholder 2"/>
          <p:cNvSpPr txBox="1">
            <a:spLocks/>
          </p:cNvSpPr>
          <p:nvPr/>
        </p:nvSpPr>
        <p:spPr>
          <a:xfrm>
            <a:off x="257546" y="2027897"/>
            <a:ext cx="8765452" cy="20216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20: </a:t>
            </a:r>
            <a:r>
              <a:rPr lang="en-US" sz="2000" dirty="0" smtClean="0">
                <a:solidFill>
                  <a:srgbClr val="FF0000"/>
                </a:solidFill>
              </a:rPr>
              <a:t>Fully explained </a:t>
            </a:r>
            <a:r>
              <a:rPr lang="en-US" sz="2000" dirty="0" smtClean="0"/>
              <a:t>idea or question addressed (Why is it interesting? What’s the payoff if it works?)</a:t>
            </a:r>
          </a:p>
          <a:p>
            <a:pPr marL="0" indent="0">
              <a:buFont typeface="Arial"/>
              <a:buNone/>
            </a:pPr>
            <a:r>
              <a:rPr lang="en-US" sz="2000" dirty="0" smtClean="0"/>
              <a:t>20: Experiments and/or theoretical work </a:t>
            </a:r>
            <a:r>
              <a:rPr lang="en-US" sz="2000" dirty="0" smtClean="0">
                <a:solidFill>
                  <a:srgbClr val="FF0000"/>
                </a:solidFill>
              </a:rPr>
              <a:t>adequately addresses </a:t>
            </a:r>
            <a:r>
              <a:rPr lang="en-US" sz="2000" dirty="0" smtClean="0"/>
              <a:t>idea/question</a:t>
            </a:r>
          </a:p>
          <a:p>
            <a:pPr marL="0" indent="0">
              <a:buFont typeface="Arial"/>
              <a:buNone/>
            </a:pPr>
            <a:r>
              <a:rPr lang="en-US" sz="2000" dirty="0" smtClean="0"/>
              <a:t>20: </a:t>
            </a:r>
            <a:r>
              <a:rPr lang="en-US" sz="2000" dirty="0" smtClean="0">
                <a:solidFill>
                  <a:srgbClr val="FF0000"/>
                </a:solidFill>
              </a:rPr>
              <a:t>Background &amp; Related Work </a:t>
            </a:r>
            <a:r>
              <a:rPr lang="en-US" sz="2000" dirty="0" smtClean="0"/>
              <a:t>(Is it clear how this work is related to other things in the field? Is it clear what is/isn’t novel?)</a:t>
            </a:r>
          </a:p>
        </p:txBody>
      </p:sp>
      <p:sp>
        <p:nvSpPr>
          <p:cNvPr id="6" name="Rectangle 5"/>
          <p:cNvSpPr/>
          <p:nvPr/>
        </p:nvSpPr>
        <p:spPr>
          <a:xfrm>
            <a:off x="257546" y="3667666"/>
            <a:ext cx="4187512" cy="2554545"/>
          </a:xfrm>
          <a:prstGeom prst="rect">
            <a:avLst/>
          </a:prstGeom>
        </p:spPr>
        <p:txBody>
          <a:bodyPr wrap="square">
            <a:spAutoFit/>
          </a:bodyPr>
          <a:lstStyle/>
          <a:p>
            <a:r>
              <a:rPr lang="en-US" sz="2000" dirty="0"/>
              <a:t>15: Conclusion and </a:t>
            </a:r>
            <a:r>
              <a:rPr lang="en-US" sz="2000" dirty="0">
                <a:solidFill>
                  <a:srgbClr val="FF0000"/>
                </a:solidFill>
              </a:rPr>
              <a:t>discussion of future work </a:t>
            </a:r>
            <a:r>
              <a:rPr lang="en-US" sz="2000" dirty="0"/>
              <a:t>(What are the next steps for you, or others, who are interested in this?)</a:t>
            </a:r>
          </a:p>
          <a:p>
            <a:r>
              <a:rPr lang="en-US" sz="2000" dirty="0"/>
              <a:t>10: </a:t>
            </a:r>
            <a:r>
              <a:rPr lang="en-US" sz="2000" dirty="0">
                <a:solidFill>
                  <a:srgbClr val="FF0000"/>
                </a:solidFill>
              </a:rPr>
              <a:t>Writing quality </a:t>
            </a:r>
            <a:r>
              <a:rPr lang="en-US" sz="2000" dirty="0"/>
              <a:t>(scaled)</a:t>
            </a:r>
          </a:p>
          <a:p>
            <a:r>
              <a:rPr lang="en-US" sz="2000" dirty="0"/>
              <a:t>10: </a:t>
            </a:r>
            <a:r>
              <a:rPr lang="en-US" sz="2000" dirty="0">
                <a:solidFill>
                  <a:srgbClr val="FF0000"/>
                </a:solidFill>
              </a:rPr>
              <a:t>Presentation quality </a:t>
            </a:r>
            <a:r>
              <a:rPr lang="en-US" sz="2000" dirty="0"/>
              <a:t>(Does this look like something you’d submit to a conference?)</a:t>
            </a:r>
            <a:endParaRPr lang="en-US" sz="2000" dirty="0"/>
          </a:p>
        </p:txBody>
      </p:sp>
    </p:spTree>
    <p:extLst>
      <p:ext uri="{BB962C8B-B14F-4D97-AF65-F5344CB8AC3E}">
        <p14:creationId xmlns:p14="http://schemas.microsoft.com/office/powerpoint/2010/main" val="35260980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"Intrinsic motivation occurs when we act </a:t>
            </a:r>
            <a:r>
              <a:rPr lang="en-US" dirty="0" smtClean="0">
                <a:solidFill>
                  <a:srgbClr val="FF0000"/>
                </a:solidFill>
              </a:rPr>
              <a:t>without any obvious external rewards</a:t>
            </a:r>
            <a:r>
              <a:rPr lang="en-US" dirty="0" smtClean="0"/>
              <a:t>. We simply enjoy an activity or see it as an opportunity to explore, learn, and actualize our potentials."</a:t>
            </a:r>
          </a:p>
          <a:p>
            <a:pPr marL="0" indent="0">
              <a:buNone/>
            </a:pPr>
            <a:r>
              <a:rPr lang="en-US" dirty="0" smtClean="0"/>
              <a:t>(Coon &amp; </a:t>
            </a:r>
            <a:r>
              <a:rPr lang="en-US" dirty="0" err="1" smtClean="0"/>
              <a:t>Mitterer</a:t>
            </a:r>
            <a:r>
              <a:rPr lang="en-US" dirty="0" smtClean="0"/>
              <a:t>, 2010)</a:t>
            </a:r>
          </a:p>
          <a:p>
            <a:endParaRPr lang="en-US" dirty="0" smtClean="0"/>
          </a:p>
          <a:p>
            <a:r>
              <a:rPr lang="en-US" dirty="0" smtClean="0"/>
              <a:t>"Intrinsic motivation refers to the reason why we perform certain activities for </a:t>
            </a:r>
            <a:r>
              <a:rPr lang="en-US" dirty="0" smtClean="0">
                <a:solidFill>
                  <a:srgbClr val="FF0000"/>
                </a:solidFill>
              </a:rPr>
              <a:t>inherent satisfaction or pleasure</a:t>
            </a:r>
            <a:r>
              <a:rPr lang="en-US" dirty="0" smtClean="0"/>
              <a:t>; you might say performing one of these activities in reinforcing in-and-of itself."</a:t>
            </a:r>
          </a:p>
          <a:p>
            <a:pPr marL="0" indent="0">
              <a:buNone/>
            </a:pPr>
            <a:r>
              <a:rPr lang="en-US" dirty="0" smtClean="0"/>
              <a:t>(Brown, 2007)</a:t>
            </a:r>
          </a:p>
          <a:p>
            <a:endParaRPr lang="en-US" dirty="0"/>
          </a:p>
        </p:txBody>
      </p:sp>
    </p:spTree>
    <p:extLst>
      <p:ext uri="{BB962C8B-B14F-4D97-AF65-F5344CB8AC3E}">
        <p14:creationId xmlns:p14="http://schemas.microsoft.com/office/powerpoint/2010/main" val="30451501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Intrinsically Motivated Reinforcement Learning. Singh, </a:t>
            </a:r>
            <a:r>
              <a:rPr lang="en-US" dirty="0" err="1" smtClean="0"/>
              <a:t>Barto</a:t>
            </a:r>
            <a:r>
              <a:rPr lang="en-US" dirty="0" smtClean="0"/>
              <a:t>, and </a:t>
            </a:r>
            <a:r>
              <a:rPr lang="en-US" dirty="0" err="1" smtClean="0"/>
              <a:t>Chentanez</a:t>
            </a:r>
            <a:endParaRPr lang="en-US" dirty="0" smtClean="0"/>
          </a:p>
          <a:p>
            <a:endParaRPr lang="en-US" dirty="0"/>
          </a:p>
          <a:p>
            <a:r>
              <a:rPr lang="en-US" i="1" dirty="0" smtClean="0"/>
              <a:t>Slides modified from:</a:t>
            </a:r>
          </a:p>
          <a:p>
            <a:pPr marL="0" indent="0">
              <a:buNone/>
            </a:pPr>
            <a:r>
              <a:rPr lang="en-US" dirty="0" smtClean="0"/>
              <a:t>A. </a:t>
            </a:r>
            <a:r>
              <a:rPr lang="en-US" dirty="0" err="1" smtClean="0"/>
              <a:t>Barto</a:t>
            </a:r>
            <a:r>
              <a:rPr lang="en-US" dirty="0" smtClean="0"/>
              <a:t>, Hierarchical Organization of Behavior, NIPS 2007 Workshop</a:t>
            </a:r>
          </a:p>
          <a:p>
            <a:endParaRPr lang="en-US" dirty="0" smtClean="0"/>
          </a:p>
        </p:txBody>
      </p:sp>
    </p:spTree>
    <p:extLst>
      <p:ext uri="{BB962C8B-B14F-4D97-AF65-F5344CB8AC3E}">
        <p14:creationId xmlns:p14="http://schemas.microsoft.com/office/powerpoint/2010/main" val="29001051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563</TotalTime>
  <Words>1630</Words>
  <Application>Microsoft Macintosh PowerPoint</Application>
  <PresentationFormat>On-screen Show (4:3)</PresentationFormat>
  <Paragraphs>245</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Exercise 4</vt:lpstr>
      <vt:lpstr>Survey: S14</vt:lpstr>
      <vt:lpstr>Survey: S14</vt:lpstr>
      <vt:lpstr>Survey: S14</vt:lpstr>
      <vt:lpstr>Survey: S14</vt:lpstr>
      <vt:lpstr>Final Project Rubric</vt:lpstr>
      <vt:lpstr>Final Project Rubric</vt:lpstr>
      <vt:lpstr>PowerPoint Presentation</vt:lpstr>
      <vt:lpstr>PowerPoint Presentation</vt:lpstr>
      <vt:lpstr>The Usual View of RL</vt:lpstr>
      <vt:lpstr>The Less Misleading View</vt:lpstr>
      <vt:lpstr>Motivation</vt:lpstr>
      <vt:lpstr>Robert White’s famous 1959 paper</vt:lpstr>
      <vt:lpstr>What is Intrinsically Rewarding?</vt:lpstr>
      <vt:lpstr>An Example of Intrinsically Motivated RL</vt:lpstr>
      <vt:lpstr>What are features of IR?</vt:lpstr>
      <vt:lpstr>Where do Options come from?</vt:lpstr>
      <vt:lpstr>Lots of Approaches</vt:lpstr>
      <vt:lpstr>Creating Task-Independent Subgoals</vt:lpstr>
      <vt:lpstr>A not-quite-so-simple example: Playroom</vt:lpstr>
      <vt:lpstr>Playroom cont.</vt:lpstr>
      <vt:lpstr>Skills</vt:lpstr>
      <vt:lpstr>Option Creation and Intrinsic Reward</vt:lpstr>
      <vt:lpstr>Reward for Salient Events</vt:lpstr>
      <vt:lpstr>Speed of Learning Various Skills</vt:lpstr>
      <vt:lpstr>Learning to Make the Monkey Laugh</vt:lpstr>
      <vt:lpstr>Shortcomings</vt:lpstr>
      <vt:lpstr>Connectivity of Playroom States</vt:lpstr>
      <vt:lpstr>Conclusions</vt:lpstr>
      <vt:lpstr>PowerPoint Presentation</vt:lpstr>
      <vt:lpstr>What’s next? Please pick 1-5</vt:lpstr>
    </vt:vector>
  </TitlesOfParts>
  <Company>Lafayette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 Rubric</dc:title>
  <dc:creator>Matthew Taylor</dc:creator>
  <cp:lastModifiedBy>Matthew Taylor</cp:lastModifiedBy>
  <cp:revision>15</cp:revision>
  <dcterms:created xsi:type="dcterms:W3CDTF">2014-04-29T15:14:50Z</dcterms:created>
  <dcterms:modified xsi:type="dcterms:W3CDTF">2015-04-02T19:17:36Z</dcterms:modified>
</cp:coreProperties>
</file>