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88" r:id="rId3"/>
    <p:sldId id="287" r:id="rId4"/>
    <p:sldId id="289" r:id="rId5"/>
    <p:sldId id="290" r:id="rId6"/>
    <p:sldId id="256" r:id="rId7"/>
    <p:sldId id="286" r:id="rId8"/>
    <p:sldId id="259" r:id="rId9"/>
    <p:sldId id="285" r:id="rId10"/>
    <p:sldId id="263" r:id="rId11"/>
    <p:sldId id="264" r:id="rId12"/>
    <p:sldId id="265" r:id="rId13"/>
    <p:sldId id="269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65E94-A74A-984A-A081-1C30FBB95920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CDBF46-2898-A847-A105-ABF2A9411F1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42CDF6-E0F5-2548-8F83-AEC7264DF1C1}" type="parTrans" cxnId="{5C0EB4B9-A1D9-3B43-9675-6916FB536E61}">
      <dgm:prSet/>
      <dgm:spPr/>
      <dgm:t>
        <a:bodyPr/>
        <a:lstStyle/>
        <a:p>
          <a:endParaRPr lang="en-US"/>
        </a:p>
      </dgm:t>
    </dgm:pt>
    <dgm:pt modelId="{15BDC4CB-99CF-464B-9F69-6BFDB61B793B}" type="sibTrans" cxnId="{5C0EB4B9-A1D9-3B43-9675-6916FB536E61}">
      <dgm:prSet/>
      <dgm:spPr>
        <a:gradFill flip="none" rotWithShape="1">
          <a:gsLst>
            <a:gs pos="4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rgbClr val="008000"/>
            </a:gs>
          </a:gsLst>
          <a:lin ang="0" scaled="1"/>
          <a:tileRect/>
        </a:gradFill>
      </dgm:spPr>
      <dgm:t>
        <a:bodyPr/>
        <a:lstStyle/>
        <a:p>
          <a:endParaRPr lang="en-US"/>
        </a:p>
      </dgm:t>
    </dgm:pt>
    <dgm:pt modelId="{DF474399-DC3F-934E-9147-CFF6A525801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7AAF135-BFD1-5F41-A5C0-E25F19D32BB0}" type="parTrans" cxnId="{B1106874-7B2C-0546-B985-AE6CEBD4DFAF}">
      <dgm:prSet/>
      <dgm:spPr/>
      <dgm:t>
        <a:bodyPr/>
        <a:lstStyle/>
        <a:p>
          <a:endParaRPr lang="en-US"/>
        </a:p>
      </dgm:t>
    </dgm:pt>
    <dgm:pt modelId="{7ADB5BB6-5C4A-844C-9041-887BECE24869}" type="sibTrans" cxnId="{B1106874-7B2C-0546-B985-AE6CEBD4DFAF}">
      <dgm:prSet/>
      <dgm:spPr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rgbClr val="FF0000"/>
            </a:gs>
          </a:gsLst>
        </a:gradFill>
      </dgm:spPr>
      <dgm:t>
        <a:bodyPr/>
        <a:lstStyle/>
        <a:p>
          <a:endParaRPr lang="en-US"/>
        </a:p>
      </dgm:t>
    </dgm:pt>
    <dgm:pt modelId="{6EDFCB47-6570-2E41-ADFA-03572FA2165A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A39838D-B773-7448-9F72-168C9B8003E8}" type="parTrans" cxnId="{BA3A96AC-E15E-DF42-9FF8-0F0CB032A884}">
      <dgm:prSet/>
      <dgm:spPr/>
      <dgm:t>
        <a:bodyPr/>
        <a:lstStyle/>
        <a:p>
          <a:endParaRPr lang="en-US"/>
        </a:p>
      </dgm:t>
    </dgm:pt>
    <dgm:pt modelId="{02A82819-7FEC-5546-8146-4CA7720CECEB}" type="sibTrans" cxnId="{BA3A96AC-E15E-DF42-9FF8-0F0CB032A884}">
      <dgm:prSet/>
      <dgm:spPr>
        <a:gradFill flip="none" rotWithShape="1">
          <a:gsLst>
            <a:gs pos="0">
              <a:srgbClr val="FF0000"/>
            </a:gs>
            <a:gs pos="100000">
              <a:srgbClr val="008000"/>
            </a:gs>
          </a:gsLst>
          <a:lin ang="0" scaled="1"/>
          <a:tileRect/>
        </a:gradFill>
      </dgm:spPr>
      <dgm:t>
        <a:bodyPr/>
        <a:lstStyle/>
        <a:p>
          <a:endParaRPr lang="en-US"/>
        </a:p>
      </dgm:t>
    </dgm:pt>
    <dgm:pt modelId="{817D66E3-22C8-D845-AE83-4E44A6929D2B}" type="pres">
      <dgm:prSet presAssocID="{6CA65E94-A74A-984A-A081-1C30FBB9592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392DD4-3EAE-D747-83AE-0B988FE47C4D}" type="pres">
      <dgm:prSet presAssocID="{17CDBF46-2898-A847-A105-ABF2A9411F10}" presName="dummy" presStyleCnt="0"/>
      <dgm:spPr/>
    </dgm:pt>
    <dgm:pt modelId="{28E40C69-03EB-074D-9D73-DC4C57D9ABCC}" type="pres">
      <dgm:prSet presAssocID="{17CDBF46-2898-A847-A105-ABF2A9411F10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91BC6-5D27-F742-95BF-2E4527A829D9}" type="pres">
      <dgm:prSet presAssocID="{15BDC4CB-99CF-464B-9F69-6BFDB61B793B}" presName="sibTrans" presStyleLbl="node1" presStyleIdx="0" presStyleCnt="3"/>
      <dgm:spPr/>
      <dgm:t>
        <a:bodyPr/>
        <a:lstStyle/>
        <a:p>
          <a:endParaRPr lang="en-US"/>
        </a:p>
      </dgm:t>
    </dgm:pt>
    <dgm:pt modelId="{71294B12-AF74-8245-A48C-A929C08723C2}" type="pres">
      <dgm:prSet presAssocID="{DF474399-DC3F-934E-9147-CFF6A5258013}" presName="dummy" presStyleCnt="0"/>
      <dgm:spPr/>
    </dgm:pt>
    <dgm:pt modelId="{0CB28F8A-5A4B-004D-8C4F-DA8C1BAC43A4}" type="pres">
      <dgm:prSet presAssocID="{DF474399-DC3F-934E-9147-CFF6A5258013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1610C-623C-3645-9D02-D24A71E21449}" type="pres">
      <dgm:prSet presAssocID="{7ADB5BB6-5C4A-844C-9041-887BECE24869}" presName="sibTrans" presStyleLbl="node1" presStyleIdx="1" presStyleCnt="3"/>
      <dgm:spPr/>
      <dgm:t>
        <a:bodyPr/>
        <a:lstStyle/>
        <a:p>
          <a:endParaRPr lang="en-US"/>
        </a:p>
      </dgm:t>
    </dgm:pt>
    <dgm:pt modelId="{6D2CA7F5-E9E9-904B-BC72-2C06D20881A5}" type="pres">
      <dgm:prSet presAssocID="{6EDFCB47-6570-2E41-ADFA-03572FA2165A}" presName="dummy" presStyleCnt="0"/>
      <dgm:spPr/>
    </dgm:pt>
    <dgm:pt modelId="{99D93541-7B17-E844-B72F-0A3E4ED904E1}" type="pres">
      <dgm:prSet presAssocID="{6EDFCB47-6570-2E41-ADFA-03572FA2165A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5AB9A-BDD8-5A42-9819-058FAD5CD153}" type="pres">
      <dgm:prSet presAssocID="{02A82819-7FEC-5546-8146-4CA7720CECEB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0EEC973B-F16F-B04F-B3C5-5FEC1C9F72D0}" type="presOf" srcId="{7ADB5BB6-5C4A-844C-9041-887BECE24869}" destId="{8521610C-623C-3645-9D02-D24A71E21449}" srcOrd="0" destOrd="0" presId="urn:microsoft.com/office/officeart/2005/8/layout/cycle1"/>
    <dgm:cxn modelId="{2A3F502F-93B8-C244-B280-56042641C933}" type="presOf" srcId="{17CDBF46-2898-A847-A105-ABF2A9411F10}" destId="{28E40C69-03EB-074D-9D73-DC4C57D9ABCC}" srcOrd="0" destOrd="0" presId="urn:microsoft.com/office/officeart/2005/8/layout/cycle1"/>
    <dgm:cxn modelId="{0359E7B2-EDDD-284B-89E1-4B52197D1420}" type="presOf" srcId="{6EDFCB47-6570-2E41-ADFA-03572FA2165A}" destId="{99D93541-7B17-E844-B72F-0A3E4ED904E1}" srcOrd="0" destOrd="0" presId="urn:microsoft.com/office/officeart/2005/8/layout/cycle1"/>
    <dgm:cxn modelId="{03D5FD40-0039-834E-B68D-25DC1E1FD23C}" type="presOf" srcId="{15BDC4CB-99CF-464B-9F69-6BFDB61B793B}" destId="{99A91BC6-5D27-F742-95BF-2E4527A829D9}" srcOrd="0" destOrd="0" presId="urn:microsoft.com/office/officeart/2005/8/layout/cycle1"/>
    <dgm:cxn modelId="{BA3A96AC-E15E-DF42-9FF8-0F0CB032A884}" srcId="{6CA65E94-A74A-984A-A081-1C30FBB95920}" destId="{6EDFCB47-6570-2E41-ADFA-03572FA2165A}" srcOrd="2" destOrd="0" parTransId="{5A39838D-B773-7448-9F72-168C9B8003E8}" sibTransId="{02A82819-7FEC-5546-8146-4CA7720CECEB}"/>
    <dgm:cxn modelId="{CEB59FAA-05EC-744F-9371-AA1A65FB558A}" type="presOf" srcId="{02A82819-7FEC-5546-8146-4CA7720CECEB}" destId="{8CC5AB9A-BDD8-5A42-9819-058FAD5CD153}" srcOrd="0" destOrd="0" presId="urn:microsoft.com/office/officeart/2005/8/layout/cycle1"/>
    <dgm:cxn modelId="{1D00BFFB-23BE-6B4A-943E-6D0680B18235}" type="presOf" srcId="{6CA65E94-A74A-984A-A081-1C30FBB95920}" destId="{817D66E3-22C8-D845-AE83-4E44A6929D2B}" srcOrd="0" destOrd="0" presId="urn:microsoft.com/office/officeart/2005/8/layout/cycle1"/>
    <dgm:cxn modelId="{5C0EB4B9-A1D9-3B43-9675-6916FB536E61}" srcId="{6CA65E94-A74A-984A-A081-1C30FBB95920}" destId="{17CDBF46-2898-A847-A105-ABF2A9411F10}" srcOrd="0" destOrd="0" parTransId="{7B42CDF6-E0F5-2548-8F83-AEC7264DF1C1}" sibTransId="{15BDC4CB-99CF-464B-9F69-6BFDB61B793B}"/>
    <dgm:cxn modelId="{A063007B-95D1-9C4B-8CEF-8169BB4E2761}" type="presOf" srcId="{DF474399-DC3F-934E-9147-CFF6A5258013}" destId="{0CB28F8A-5A4B-004D-8C4F-DA8C1BAC43A4}" srcOrd="0" destOrd="0" presId="urn:microsoft.com/office/officeart/2005/8/layout/cycle1"/>
    <dgm:cxn modelId="{B1106874-7B2C-0546-B985-AE6CEBD4DFAF}" srcId="{6CA65E94-A74A-984A-A081-1C30FBB95920}" destId="{DF474399-DC3F-934E-9147-CFF6A5258013}" srcOrd="1" destOrd="0" parTransId="{C7AAF135-BFD1-5F41-A5C0-E25F19D32BB0}" sibTransId="{7ADB5BB6-5C4A-844C-9041-887BECE24869}"/>
    <dgm:cxn modelId="{CA4085C1-0085-7D4D-849A-7C563D2E42BA}" type="presParOf" srcId="{817D66E3-22C8-D845-AE83-4E44A6929D2B}" destId="{C8392DD4-3EAE-D747-83AE-0B988FE47C4D}" srcOrd="0" destOrd="0" presId="urn:microsoft.com/office/officeart/2005/8/layout/cycle1"/>
    <dgm:cxn modelId="{F426C097-36FD-F74F-AF20-568D9F1F0E09}" type="presParOf" srcId="{817D66E3-22C8-D845-AE83-4E44A6929D2B}" destId="{28E40C69-03EB-074D-9D73-DC4C57D9ABCC}" srcOrd="1" destOrd="0" presId="urn:microsoft.com/office/officeart/2005/8/layout/cycle1"/>
    <dgm:cxn modelId="{EF532591-6801-B540-9DEC-970A221A5182}" type="presParOf" srcId="{817D66E3-22C8-D845-AE83-4E44A6929D2B}" destId="{99A91BC6-5D27-F742-95BF-2E4527A829D9}" srcOrd="2" destOrd="0" presId="urn:microsoft.com/office/officeart/2005/8/layout/cycle1"/>
    <dgm:cxn modelId="{0FC86AE3-E40E-114A-858C-C28FD213CB62}" type="presParOf" srcId="{817D66E3-22C8-D845-AE83-4E44A6929D2B}" destId="{71294B12-AF74-8245-A48C-A929C08723C2}" srcOrd="3" destOrd="0" presId="urn:microsoft.com/office/officeart/2005/8/layout/cycle1"/>
    <dgm:cxn modelId="{51FDEB85-0FE5-A742-968D-B08C99D43E8E}" type="presParOf" srcId="{817D66E3-22C8-D845-AE83-4E44A6929D2B}" destId="{0CB28F8A-5A4B-004D-8C4F-DA8C1BAC43A4}" srcOrd="4" destOrd="0" presId="urn:microsoft.com/office/officeart/2005/8/layout/cycle1"/>
    <dgm:cxn modelId="{48ADFB8A-C75E-174C-9C39-CDC4BCB77167}" type="presParOf" srcId="{817D66E3-22C8-D845-AE83-4E44A6929D2B}" destId="{8521610C-623C-3645-9D02-D24A71E21449}" srcOrd="5" destOrd="0" presId="urn:microsoft.com/office/officeart/2005/8/layout/cycle1"/>
    <dgm:cxn modelId="{248ECEC1-5C79-5746-AD6B-6D56B6369753}" type="presParOf" srcId="{817D66E3-22C8-D845-AE83-4E44A6929D2B}" destId="{6D2CA7F5-E9E9-904B-BC72-2C06D20881A5}" srcOrd="6" destOrd="0" presId="urn:microsoft.com/office/officeart/2005/8/layout/cycle1"/>
    <dgm:cxn modelId="{98AB05AF-7426-024D-9BC5-E285FB387176}" type="presParOf" srcId="{817D66E3-22C8-D845-AE83-4E44A6929D2B}" destId="{99D93541-7B17-E844-B72F-0A3E4ED904E1}" srcOrd="7" destOrd="0" presId="urn:microsoft.com/office/officeart/2005/8/layout/cycle1"/>
    <dgm:cxn modelId="{0A5AD714-39B0-B344-A2DB-2B5C403943F8}" type="presParOf" srcId="{817D66E3-22C8-D845-AE83-4E44A6929D2B}" destId="{8CC5AB9A-BDD8-5A42-9819-058FAD5CD153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40C69-03EB-074D-9D73-DC4C57D9ABCC}">
      <dsp:nvSpPr>
        <dsp:cNvPr id="0" name=""/>
        <dsp:cNvSpPr/>
      </dsp:nvSpPr>
      <dsp:spPr>
        <a:xfrm>
          <a:off x="3794530" y="269301"/>
          <a:ext cx="1380139" cy="138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3794530" y="269301"/>
        <a:ext cx="1380139" cy="1380139"/>
      </dsp:txXfrm>
    </dsp:sp>
    <dsp:sp modelId="{99A91BC6-5D27-F742-95BF-2E4527A829D9}">
      <dsp:nvSpPr>
        <dsp:cNvPr id="0" name=""/>
        <dsp:cNvSpPr/>
      </dsp:nvSpPr>
      <dsp:spPr>
        <a:xfrm>
          <a:off x="1695152" y="-1491"/>
          <a:ext cx="3260343" cy="3260343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gradFill flip="none" rotWithShape="1">
          <a:gsLst>
            <a:gs pos="4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rgbClr val="008000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B28F8A-5A4B-004D-8C4F-DA8C1BAC43A4}">
      <dsp:nvSpPr>
        <dsp:cNvPr id="0" name=""/>
        <dsp:cNvSpPr/>
      </dsp:nvSpPr>
      <dsp:spPr>
        <a:xfrm>
          <a:off x="2635254" y="2277227"/>
          <a:ext cx="1380139" cy="138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2635254" y="2277227"/>
        <a:ext cx="1380139" cy="1380139"/>
      </dsp:txXfrm>
    </dsp:sp>
    <dsp:sp modelId="{8521610C-623C-3645-9D02-D24A71E21449}">
      <dsp:nvSpPr>
        <dsp:cNvPr id="0" name=""/>
        <dsp:cNvSpPr/>
      </dsp:nvSpPr>
      <dsp:spPr>
        <a:xfrm>
          <a:off x="1695152" y="-1491"/>
          <a:ext cx="3260343" cy="3260343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rgbClr val="FF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D93541-7B17-E844-B72F-0A3E4ED904E1}">
      <dsp:nvSpPr>
        <dsp:cNvPr id="0" name=""/>
        <dsp:cNvSpPr/>
      </dsp:nvSpPr>
      <dsp:spPr>
        <a:xfrm>
          <a:off x="1475977" y="269301"/>
          <a:ext cx="1380139" cy="138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1475977" y="269301"/>
        <a:ext cx="1380139" cy="1380139"/>
      </dsp:txXfrm>
    </dsp:sp>
    <dsp:sp modelId="{8CC5AB9A-BDD8-5A42-9819-058FAD5CD153}">
      <dsp:nvSpPr>
        <dsp:cNvPr id="0" name=""/>
        <dsp:cNvSpPr/>
      </dsp:nvSpPr>
      <dsp:spPr>
        <a:xfrm>
          <a:off x="1695152" y="-1491"/>
          <a:ext cx="3260343" cy="3260343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gradFill flip="none" rotWithShape="1">
          <a:gsLst>
            <a:gs pos="0">
              <a:srgbClr val="FF0000"/>
            </a:gs>
            <a:gs pos="100000">
              <a:srgbClr val="008000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B132C-D4F1-2549-B951-54A3A6398AFC}" type="datetimeFigureOut">
              <a:rPr lang="en-US" smtClean="0"/>
              <a:t>2/6/15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9A301-E9F1-C74A-BC47-367D3FEA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1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</a:t>
            </a:r>
            <a:r>
              <a:rPr lang="en-US" baseline="0" dirty="0" smtClean="0"/>
              <a:t> listen to myself talk forever</a:t>
            </a:r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part: agent to agent, but could be agent to human?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part: human to agent, but could be agent to agent?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0CC0-9D3A-4983-8165-27434AC1928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3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</a:t>
            </a:r>
            <a:r>
              <a:rPr lang="en-US" baseline="0" dirty="0" smtClean="0"/>
              <a:t> listen to myself talk forever</a:t>
            </a:r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part: agent to agent, but could be agent to human?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part: human to agent, but could be agent to agent?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0CC0-9D3A-4983-8165-27434AC1928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4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0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3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9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9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1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5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2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0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7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2A58-0782-9244-96F5-1A7D48AEAD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E175-DC0E-BF41-BA12-B8C202BD9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diagramData" Target="../diagrams/data1.xml"/><Relationship Id="rId7" Type="http://schemas.openxmlformats.org/officeDocument/2006/relationships/diagramLayout" Target="../diagrams/layout1.xml"/><Relationship Id="rId8" Type="http://schemas.openxmlformats.org/officeDocument/2006/relationships/diagramQuickStyle" Target="../diagrams/quickStyle1.xml"/><Relationship Id="rId9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</a:p>
          <a:p>
            <a:r>
              <a:rPr lang="en-US" dirty="0" smtClean="0"/>
              <a:t>Programming Assignments?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5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40" y="3844776"/>
            <a:ext cx="8229600" cy="2654336"/>
          </a:xfrm>
        </p:spPr>
        <p:txBody>
          <a:bodyPr/>
          <a:lstStyle/>
          <a:p>
            <a:r>
              <a:rPr lang="en-US" dirty="0" smtClean="0"/>
              <a:t>Existence and uniqueness guaranteed when</a:t>
            </a:r>
          </a:p>
          <a:p>
            <a:pPr lvl="1"/>
            <a:r>
              <a:rPr lang="en-US" dirty="0" err="1" smtClean="0"/>
              <a:t>γ</a:t>
            </a:r>
            <a:r>
              <a:rPr lang="en-US" dirty="0" smtClean="0"/>
              <a:t> &lt; 1 or </a:t>
            </a:r>
          </a:p>
          <a:p>
            <a:pPr lvl="1"/>
            <a:r>
              <a:rPr lang="en-US" dirty="0" smtClean="0"/>
              <a:t>eventual termination is guaranteed from all states under π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908660"/>
              </p:ext>
            </p:extLst>
          </p:nvPr>
        </p:nvGraphicFramePr>
        <p:xfrm>
          <a:off x="1712750" y="1524678"/>
          <a:ext cx="5057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2514600" imgH="368300" progId="Equation.3">
                  <p:embed/>
                </p:oleObj>
              </mc:Choice>
              <mc:Fallback>
                <p:oleObj name="Equation" r:id="rId3" imgW="25146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2750" y="1524678"/>
                        <a:ext cx="5057775" cy="73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90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Evaluation: Value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40" y="3844776"/>
            <a:ext cx="8229600" cy="2654336"/>
          </a:xfrm>
        </p:spPr>
        <p:txBody>
          <a:bodyPr>
            <a:normAutofit/>
          </a:bodyPr>
          <a:lstStyle/>
          <a:p>
            <a:r>
              <a:rPr lang="en-US" dirty="0" smtClean="0"/>
              <a:t>Iterative Policy Evaluation</a:t>
            </a:r>
          </a:p>
          <a:p>
            <a:pPr lvl="1"/>
            <a:r>
              <a:rPr lang="en-US" dirty="0" smtClean="0"/>
              <a:t>Full backup: go through each state and consider </a:t>
            </a:r>
            <a:r>
              <a:rPr lang="en-US" dirty="0" smtClean="0">
                <a:solidFill>
                  <a:srgbClr val="FF0000"/>
                </a:solidFill>
              </a:rPr>
              <a:t>each possible subsequent state</a:t>
            </a:r>
          </a:p>
          <a:p>
            <a:pPr lvl="1"/>
            <a:r>
              <a:rPr lang="en-US" dirty="0" smtClean="0"/>
              <a:t>Two copies of V or “in place” backup?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548286"/>
              </p:ext>
            </p:extLst>
          </p:nvPr>
        </p:nvGraphicFramePr>
        <p:xfrm>
          <a:off x="1611313" y="2551113"/>
          <a:ext cx="52609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2616200" imgH="381000" progId="Equation.3">
                  <p:embed/>
                </p:oleObj>
              </mc:Choice>
              <mc:Fallback>
                <p:oleObj name="Equation" r:id="rId3" imgW="2616200" imgH="38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1313" y="2551113"/>
                        <a:ext cx="5260975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796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Evaluation: Algorithm</a:t>
            </a:r>
            <a:endParaRPr lang="en-US" dirty="0"/>
          </a:p>
        </p:txBody>
      </p:sp>
      <p:pic>
        <p:nvPicPr>
          <p:cNvPr id="4" name="Picture 3" descr="pseudotmp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38" y="1854538"/>
            <a:ext cx="7095133" cy="396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2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policy so that action for each state maximizes V(s’)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each state, π’(s)=?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776154"/>
              </p:ext>
            </p:extLst>
          </p:nvPr>
        </p:nvGraphicFramePr>
        <p:xfrm>
          <a:off x="1073325" y="2865640"/>
          <a:ext cx="5057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2514600" imgH="368300" progId="Equation.3">
                  <p:embed/>
                </p:oleObj>
              </mc:Choice>
              <mc:Fallback>
                <p:oleObj name="Equation" r:id="rId3" imgW="25146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3325" y="2865640"/>
                        <a:ext cx="5057775" cy="73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11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policy so that action for each state maximizes V(s’)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each state, π’(s)=?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484248"/>
              </p:ext>
            </p:extLst>
          </p:nvPr>
        </p:nvGraphicFramePr>
        <p:xfrm>
          <a:off x="1073325" y="5114198"/>
          <a:ext cx="4802187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3" imgW="2387600" imgH="368300" progId="Equation.3">
                  <p:embed/>
                </p:oleObj>
              </mc:Choice>
              <mc:Fallback>
                <p:oleObj name="Equation" r:id="rId3" imgW="23876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3325" y="5114198"/>
                        <a:ext cx="4802187" cy="73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516139"/>
              </p:ext>
            </p:extLst>
          </p:nvPr>
        </p:nvGraphicFramePr>
        <p:xfrm>
          <a:off x="1073325" y="2865640"/>
          <a:ext cx="5057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5" imgW="2514600" imgH="368300" progId="Equation.3">
                  <p:embed/>
                </p:oleObj>
              </mc:Choice>
              <mc:Fallback>
                <p:oleObj name="Equation" r:id="rId5" imgW="25146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3325" y="2865640"/>
                        <a:ext cx="5057775" cy="73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3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68"/>
            <a:ext cx="8229600" cy="6598244"/>
          </a:xfrm>
        </p:spPr>
        <p:txBody>
          <a:bodyPr>
            <a:normAutofit/>
          </a:bodyPr>
          <a:lstStyle/>
          <a:p>
            <a:r>
              <a:rPr lang="en-US" dirty="0" err="1" smtClean="0"/>
              <a:t>CptS</a:t>
            </a:r>
            <a:r>
              <a:rPr lang="en-US" dirty="0" smtClean="0"/>
              <a:t> 450/516</a:t>
            </a:r>
          </a:p>
          <a:p>
            <a:r>
              <a:rPr lang="en-US" dirty="0" smtClean="0"/>
              <a:t>Singularity</a:t>
            </a:r>
          </a:p>
          <a:p>
            <a:r>
              <a:rPr lang="en-US" dirty="0" err="1" smtClean="0"/>
              <a:t>Weka</a:t>
            </a:r>
            <a:r>
              <a:rPr lang="en-US" dirty="0" smtClean="0"/>
              <a:t> / Torch / RL-Glue/Burlap/</a:t>
            </a:r>
            <a:r>
              <a:rPr lang="en-US" dirty="0" err="1" smtClean="0"/>
              <a:t>RLPy</a:t>
            </a:r>
            <a:endParaRPr lang="en-US" dirty="0" smtClean="0"/>
          </a:p>
          <a:p>
            <a:r>
              <a:rPr lang="en-US" dirty="0" smtClean="0"/>
              <a:t>Finite MDP = ?</a:t>
            </a:r>
          </a:p>
          <a:p>
            <a:r>
              <a:rPr lang="en-US" dirty="0" smtClean="0"/>
              <a:t>Start arbitrarily, moving towards the “truth”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6215"/>
            <a:ext cx="9144000" cy="593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726139"/>
            <a:ext cx="76327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8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tmp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66" y="451432"/>
            <a:ext cx="6524230" cy="324428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840696"/>
              </p:ext>
            </p:extLst>
          </p:nvPr>
        </p:nvGraphicFramePr>
        <p:xfrm>
          <a:off x="518606" y="4141134"/>
          <a:ext cx="5987674" cy="113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4" imgW="1943100" imgH="368300" progId="Equation.3">
                  <p:embed/>
                </p:oleObj>
              </mc:Choice>
              <mc:Fallback>
                <p:oleObj name="Equation" r:id="rId4" imgW="19431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606" y="4141134"/>
                        <a:ext cx="5987674" cy="1133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64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09378" y="1305451"/>
            <a:ext cx="6650648" cy="3657600"/>
            <a:chOff x="457200" y="1600200"/>
            <a:chExt cx="8229600" cy="4525963"/>
          </a:xfrm>
        </p:grpSpPr>
        <p:pic>
          <p:nvPicPr>
            <p:cNvPr id="12" name="Picture 12" descr="qri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9294" y="4199815"/>
              <a:ext cx="985411" cy="1749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33" descr="ers7lr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32379" y="1811865"/>
              <a:ext cx="160833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08261" y="1994132"/>
              <a:ext cx="2133600" cy="1422400"/>
            </a:xfrm>
            <a:prstGeom prst="rect">
              <a:avLst/>
            </a:prstGeom>
          </p:spPr>
        </p:pic>
        <p:graphicFrame>
          <p:nvGraphicFramePr>
            <p:cNvPr id="11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6202816"/>
                </p:ext>
              </p:extLst>
            </p:nvPr>
          </p:nvGraphicFramePr>
          <p:xfrm>
            <a:off x="457200" y="1600200"/>
            <a:ext cx="8229600" cy="45259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8746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3368" y="152400"/>
            <a:ext cx="8915400" cy="62484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Transfer Learning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Transfer Learning with Probabilistic Mapping Selection 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 smtClean="0"/>
              <a:t>A. </a:t>
            </a:r>
            <a:r>
              <a:rPr lang="en-US" sz="2000" dirty="0" err="1" smtClean="0"/>
              <a:t>Fachantidis</a:t>
            </a:r>
            <a:r>
              <a:rPr lang="en-US" sz="2000" dirty="0" smtClean="0"/>
              <a:t>, I. </a:t>
            </a:r>
            <a:r>
              <a:rPr lang="en-US" sz="2000" dirty="0" err="1" smtClean="0"/>
              <a:t>Partalas</a:t>
            </a:r>
            <a:r>
              <a:rPr lang="en-US" sz="2000" dirty="0" smtClean="0"/>
              <a:t>, M. E. Taylor, I. </a:t>
            </a:r>
            <a:r>
              <a:rPr lang="en-US" sz="2000" dirty="0" err="1" smtClean="0"/>
              <a:t>Vlahavas</a:t>
            </a:r>
            <a:endParaRPr lang="en-US" sz="2000" dirty="0"/>
          </a:p>
          <a:p>
            <a:pPr lvl="1"/>
            <a:r>
              <a:rPr lang="en-US" sz="2000" dirty="0" smtClean="0"/>
              <a:t>in </a:t>
            </a:r>
            <a:r>
              <a:rPr lang="en-US" sz="2000" i="1" dirty="0" smtClean="0"/>
              <a:t>Adaptive Behavior</a:t>
            </a:r>
            <a:r>
              <a:rPr lang="en-US" sz="2000" dirty="0" smtClean="0"/>
              <a:t>, 2014</a:t>
            </a:r>
          </a:p>
          <a:p>
            <a:r>
              <a:rPr lang="en-US" sz="2000" dirty="0" smtClean="0"/>
              <a:t>Agents Teaching Agents</a:t>
            </a:r>
          </a:p>
          <a:p>
            <a:pPr lvl="1"/>
            <a:r>
              <a:rPr lang="en-US" sz="2000" dirty="0">
                <a:solidFill>
                  <a:srgbClr val="3366FF"/>
                </a:solidFill>
              </a:rPr>
              <a:t>Reinforcement Learning Agents Providing Advice in Complex Video Games </a:t>
            </a:r>
            <a:endParaRPr lang="en-US" sz="2000" dirty="0" smtClean="0">
              <a:solidFill>
                <a:srgbClr val="3366FF"/>
              </a:solidFill>
            </a:endParaRPr>
          </a:p>
          <a:p>
            <a:pPr lvl="1"/>
            <a:r>
              <a:rPr lang="en-US" sz="2000" dirty="0" smtClean="0"/>
              <a:t>M</a:t>
            </a:r>
            <a:r>
              <a:rPr lang="en-US" sz="2000" dirty="0"/>
              <a:t>. E. Taylor, N. </a:t>
            </a:r>
            <a:r>
              <a:rPr lang="en-US" sz="2000" dirty="0" err="1"/>
              <a:t>Carboni</a:t>
            </a:r>
            <a:r>
              <a:rPr lang="en-US" sz="2000" dirty="0"/>
              <a:t>, A. </a:t>
            </a:r>
            <a:r>
              <a:rPr lang="en-US" sz="2000" dirty="0" err="1"/>
              <a:t>Fachantidis</a:t>
            </a:r>
            <a:r>
              <a:rPr lang="en-US" sz="2000" dirty="0"/>
              <a:t>, I. </a:t>
            </a:r>
            <a:r>
              <a:rPr lang="en-US" sz="2000" dirty="0" err="1"/>
              <a:t>Vlahavas</a:t>
            </a:r>
            <a:r>
              <a:rPr lang="en-US" sz="2000" dirty="0"/>
              <a:t> and L. Torrey </a:t>
            </a:r>
            <a:endParaRPr lang="en-US" sz="2000" dirty="0" smtClean="0"/>
          </a:p>
          <a:p>
            <a:pPr lvl="1"/>
            <a:r>
              <a:rPr lang="en-US" sz="2000" dirty="0" smtClean="0"/>
              <a:t>in </a:t>
            </a:r>
            <a:r>
              <a:rPr lang="en-US" sz="2000" i="1" dirty="0"/>
              <a:t>Journal of Connection Science</a:t>
            </a:r>
            <a:r>
              <a:rPr lang="en-US" sz="2000" dirty="0"/>
              <a:t>, 2014</a:t>
            </a:r>
            <a:endParaRPr lang="en-US" sz="2000" dirty="0" smtClean="0"/>
          </a:p>
          <a:p>
            <a:r>
              <a:rPr lang="en-US" sz="2000" dirty="0" smtClean="0"/>
              <a:t>Agents Teaching Humans</a:t>
            </a:r>
          </a:p>
          <a:p>
            <a:pPr lvl="1"/>
            <a:r>
              <a:rPr lang="en-US" sz="2000" dirty="0">
                <a:solidFill>
                  <a:srgbClr val="3366FF"/>
                </a:solidFill>
              </a:rPr>
              <a:t>Agents Teaching Humans in Reinforcement Learning </a:t>
            </a:r>
            <a:r>
              <a:rPr lang="en-US" sz="2000" dirty="0" smtClean="0">
                <a:solidFill>
                  <a:srgbClr val="3366FF"/>
                </a:solidFill>
              </a:rPr>
              <a:t>Tasks</a:t>
            </a:r>
          </a:p>
          <a:p>
            <a:pPr lvl="1"/>
            <a:r>
              <a:rPr lang="en-US" sz="2000" dirty="0" smtClean="0"/>
              <a:t>Y. </a:t>
            </a:r>
            <a:r>
              <a:rPr lang="en-US" sz="2000" dirty="0"/>
              <a:t>Zhan, </a:t>
            </a:r>
            <a:r>
              <a:rPr lang="en-US" sz="2000" dirty="0" smtClean="0"/>
              <a:t>A. </a:t>
            </a:r>
            <a:r>
              <a:rPr lang="en-US" sz="2000" dirty="0" err="1" smtClean="0"/>
              <a:t>Fachantidis</a:t>
            </a:r>
            <a:r>
              <a:rPr lang="en-US" sz="2000" dirty="0"/>
              <a:t>, </a:t>
            </a:r>
            <a:r>
              <a:rPr lang="en-US" sz="2000" dirty="0" smtClean="0"/>
              <a:t>I. </a:t>
            </a:r>
            <a:r>
              <a:rPr lang="en-US" sz="2000" dirty="0" err="1" smtClean="0"/>
              <a:t>Vlahavas</a:t>
            </a:r>
            <a:r>
              <a:rPr lang="en-US" sz="2000" dirty="0"/>
              <a:t>, and </a:t>
            </a:r>
            <a:r>
              <a:rPr lang="en-US" sz="2000" dirty="0" smtClean="0"/>
              <a:t>M. E</a:t>
            </a:r>
            <a:r>
              <a:rPr lang="en-US" sz="2000" dirty="0"/>
              <a:t>. </a:t>
            </a:r>
            <a:r>
              <a:rPr lang="en-US" sz="2000" dirty="0" smtClean="0"/>
              <a:t>Taylor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i="1" dirty="0" smtClean="0"/>
              <a:t>Adaptive </a:t>
            </a:r>
            <a:r>
              <a:rPr lang="en-US" sz="2000" i="1" dirty="0"/>
              <a:t>and Learning Agents workshop (at </a:t>
            </a:r>
            <a:r>
              <a:rPr lang="en-US" sz="2000" i="1" dirty="0" smtClean="0"/>
              <a:t>AAMAS)</a:t>
            </a:r>
            <a:r>
              <a:rPr lang="en-US" sz="2000" dirty="0"/>
              <a:t>, </a:t>
            </a:r>
            <a:r>
              <a:rPr lang="en-US" sz="2000" dirty="0" smtClean="0"/>
              <a:t>2014</a:t>
            </a:r>
          </a:p>
          <a:p>
            <a:r>
              <a:rPr lang="en-US" sz="2000" dirty="0" smtClean="0"/>
              <a:t>Humans Teaching Agents</a:t>
            </a:r>
          </a:p>
          <a:p>
            <a:pPr lvl="1"/>
            <a:r>
              <a:rPr lang="en" sz="2000" dirty="0">
                <a:solidFill>
                  <a:srgbClr val="3366FF"/>
                </a:solidFill>
              </a:rPr>
              <a:t>Generating Real-Time Crowd Advice to Improve Reinforcement Learning </a:t>
            </a:r>
            <a:r>
              <a:rPr lang="en" sz="2000" dirty="0" smtClean="0">
                <a:solidFill>
                  <a:srgbClr val="3366FF"/>
                </a:solidFill>
              </a:rPr>
              <a:t>Agents</a:t>
            </a:r>
          </a:p>
          <a:p>
            <a:pPr lvl="1"/>
            <a:r>
              <a:rPr lang="en" sz="2000" dirty="0" smtClean="0"/>
              <a:t>G. V</a:t>
            </a:r>
            <a:r>
              <a:rPr lang="en" sz="2000" dirty="0"/>
              <a:t>. de la Cruz Jr</a:t>
            </a:r>
            <a:r>
              <a:rPr lang="en" sz="2000" dirty="0" smtClean="0"/>
              <a:t>., B. Peng, W. L. Lasecki, M. E. Taylor</a:t>
            </a:r>
          </a:p>
          <a:p>
            <a:pPr lvl="1"/>
            <a:r>
              <a:rPr lang="en" sz="2000" dirty="0" smtClean="0"/>
              <a:t>in </a:t>
            </a:r>
            <a:r>
              <a:rPr lang="en" sz="2000" i="1" dirty="0" smtClean="0"/>
              <a:t>Workshop on </a:t>
            </a:r>
            <a:r>
              <a:rPr lang="en-US" sz="2000" i="1" dirty="0"/>
              <a:t>Learning for General Competency in Video </a:t>
            </a:r>
            <a:r>
              <a:rPr lang="en-US" sz="2000" i="1" dirty="0" smtClean="0"/>
              <a:t>Games: tomorrow</a:t>
            </a:r>
            <a:endParaRPr lang="en" sz="20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76200"/>
            <a:ext cx="185783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8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Sutton &amp; </a:t>
            </a:r>
            <a:r>
              <a:rPr lang="en-US" dirty="0" err="1" smtClean="0"/>
              <a:t>Barto</a:t>
            </a:r>
            <a:r>
              <a:rPr lang="en-US" dirty="0" smtClean="0"/>
              <a:t>, 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1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</a:p>
          <a:p>
            <a:pPr lvl="1"/>
            <a:r>
              <a:rPr lang="en-US" dirty="0" smtClean="0"/>
              <a:t>V, V*</a:t>
            </a:r>
          </a:p>
          <a:p>
            <a:pPr lvl="1"/>
            <a:r>
              <a:rPr lang="en-US" dirty="0" smtClean="0"/>
              <a:t>Q, Q*</a:t>
            </a:r>
          </a:p>
          <a:p>
            <a:pPr lvl="1"/>
            <a:r>
              <a:rPr lang="en-US" dirty="0" smtClean="0"/>
              <a:t>π, π*</a:t>
            </a:r>
          </a:p>
          <a:p>
            <a:pPr lvl="1"/>
            <a:endParaRPr lang="en-US" dirty="0"/>
          </a:p>
          <a:p>
            <a:r>
              <a:rPr lang="en-US" dirty="0" smtClean="0"/>
              <a:t>Bellman Equation </a:t>
            </a:r>
            <a:r>
              <a:rPr lang="en-US" dirty="0"/>
              <a:t>vs. </a:t>
            </a:r>
            <a:r>
              <a:rPr lang="en-US" dirty="0" smtClean="0"/>
              <a:t>Update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Given 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</a:t>
            </a:r>
            <a:r>
              <a:rPr lang="en-US" dirty="0"/>
              <a:t>MDPs</a:t>
            </a:r>
          </a:p>
          <a:p>
            <a:r>
              <a:rPr lang="en-US" dirty="0" smtClean="0"/>
              <a:t>Exploration / Exploitation?</a:t>
            </a:r>
          </a:p>
          <a:p>
            <a:r>
              <a:rPr lang="en-US" dirty="0" smtClean="0"/>
              <a:t>Where </a:t>
            </a:r>
            <a:r>
              <a:rPr lang="en-US" dirty="0"/>
              <a:t>would Dynamic Programming be used?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8356"/>
            <a:ext cx="8229600" cy="5557808"/>
          </a:xfrm>
        </p:spPr>
        <p:txBody>
          <a:bodyPr/>
          <a:lstStyle/>
          <a:p>
            <a:r>
              <a:rPr lang="en-US" dirty="0" smtClean="0"/>
              <a:t>“DP </a:t>
            </a:r>
            <a:r>
              <a:rPr lang="en-US" dirty="0"/>
              <a:t>may not be practical for very large problems...” </a:t>
            </a:r>
            <a:r>
              <a:rPr lang="en-US" dirty="0" smtClean="0"/>
              <a:t>&amp; “</a:t>
            </a:r>
            <a:r>
              <a:rPr lang="en-US" dirty="0"/>
              <a:t>For the largest problems, only DP methods are </a:t>
            </a:r>
            <a:r>
              <a:rPr lang="en-US" dirty="0" smtClean="0"/>
              <a:t>feasible”</a:t>
            </a:r>
          </a:p>
          <a:p>
            <a:pPr lvl="1"/>
            <a:r>
              <a:rPr lang="en-US" dirty="0" smtClean="0"/>
              <a:t>Curse of Dimensionality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u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515" y="1864667"/>
            <a:ext cx="3291485" cy="49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78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451</Words>
  <Application>Microsoft Macintosh PowerPoint</Application>
  <PresentationFormat>On-screen Show (4:3)</PresentationFormat>
  <Paragraphs>68</Paragraphs>
  <Slides>14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Sutton &amp; Barto, Chapter 4</vt:lpstr>
      <vt:lpstr>PowerPoint Presentation</vt:lpstr>
      <vt:lpstr>Solutions Given a Model</vt:lpstr>
      <vt:lpstr>PowerPoint Presentation</vt:lpstr>
      <vt:lpstr>Value Function</vt:lpstr>
      <vt:lpstr>Policy Evaluation: Value Iteration</vt:lpstr>
      <vt:lpstr>Policy Evaluation: Algorithm</vt:lpstr>
      <vt:lpstr>Policy Improvement</vt:lpstr>
      <vt:lpstr>Policy Improvement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Sutton &amp; Barto, Chapter 4</dc:title>
  <dc:creator>Matthew Taylor</dc:creator>
  <cp:lastModifiedBy>Matthew Taylor</cp:lastModifiedBy>
  <cp:revision>21</cp:revision>
  <dcterms:created xsi:type="dcterms:W3CDTF">2014-01-28T15:11:05Z</dcterms:created>
  <dcterms:modified xsi:type="dcterms:W3CDTF">2015-02-06T16:49:02Z</dcterms:modified>
</cp:coreProperties>
</file>