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03" r:id="rId2"/>
    <p:sldId id="258" r:id="rId3"/>
    <p:sldId id="304" r:id="rId4"/>
    <p:sldId id="284" r:id="rId5"/>
    <p:sldId id="266" r:id="rId6"/>
    <p:sldId id="267" r:id="rId7"/>
    <p:sldId id="275" r:id="rId8"/>
    <p:sldId id="276" r:id="rId9"/>
    <p:sldId id="271" r:id="rId10"/>
    <p:sldId id="272" r:id="rId11"/>
    <p:sldId id="273" r:id="rId12"/>
    <p:sldId id="274" r:id="rId13"/>
    <p:sldId id="277" r:id="rId14"/>
    <p:sldId id="278" r:id="rId15"/>
    <p:sldId id="279" r:id="rId16"/>
    <p:sldId id="283" r:id="rId17"/>
    <p:sldId id="280" r:id="rId18"/>
    <p:sldId id="281" r:id="rId19"/>
    <p:sldId id="294" r:id="rId20"/>
    <p:sldId id="295" r:id="rId21"/>
    <p:sldId id="296" r:id="rId22"/>
    <p:sldId id="297" r:id="rId23"/>
    <p:sldId id="298" r:id="rId24"/>
    <p:sldId id="299" r:id="rId25"/>
    <p:sldId id="300" r:id="rId26"/>
    <p:sldId id="301"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7959" autoAdjust="0"/>
  </p:normalViewPr>
  <p:slideViewPr>
    <p:cSldViewPr snapToGrid="0" snapToObjects="1">
      <p:cViewPr varScale="1">
        <p:scale>
          <a:sx n="143" d="100"/>
          <a:sy n="143" d="100"/>
        </p:scale>
        <p:origin x="-104" y="-17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 Id="rId2"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emf"/><Relationship Id="rId2"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1" Type="http://schemas.openxmlformats.org/officeDocument/2006/relationships/image" Target="../media/image21.emf"/><Relationship Id="rId2" Type="http://schemas.openxmlformats.org/officeDocument/2006/relationships/image" Target="../media/image2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5.emf"/><Relationship Id="rId2"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7B132C-D4F1-2549-B951-54A3A6398AFC}" type="datetimeFigureOut">
              <a:rPr lang="en-US" smtClean="0"/>
              <a:t>2/6/15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69A301-E9F1-C74A-BC47-367D3FEA5419}" type="slidenum">
              <a:rPr lang="en-US" smtClean="0"/>
              <a:t>‹#›</a:t>
            </a:fld>
            <a:endParaRPr lang="en-US"/>
          </a:p>
        </p:txBody>
      </p:sp>
    </p:spTree>
    <p:extLst>
      <p:ext uri="{BB962C8B-B14F-4D97-AF65-F5344CB8AC3E}">
        <p14:creationId xmlns:p14="http://schemas.microsoft.com/office/powerpoint/2010/main" val="1056817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p>
            <a:fld id="{2E942A58-0782-9244-96F5-1A7D48AEAD94}"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AE175-DC0E-BF41-BA12-B8C202BD9D2C}" type="slidenum">
              <a:rPr lang="en-US" smtClean="0"/>
              <a:t>‹#›</a:t>
            </a:fld>
            <a:endParaRPr lang="en-US"/>
          </a:p>
        </p:txBody>
      </p:sp>
    </p:spTree>
    <p:extLst>
      <p:ext uri="{BB962C8B-B14F-4D97-AF65-F5344CB8AC3E}">
        <p14:creationId xmlns:p14="http://schemas.microsoft.com/office/powerpoint/2010/main" val="193564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2E942A58-0782-9244-96F5-1A7D48AEAD94}"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AE175-DC0E-BF41-BA12-B8C202BD9D2C}" type="slidenum">
              <a:rPr lang="en-US" smtClean="0"/>
              <a:t>‹#›</a:t>
            </a:fld>
            <a:endParaRPr lang="en-US"/>
          </a:p>
        </p:txBody>
      </p:sp>
    </p:spTree>
    <p:extLst>
      <p:ext uri="{BB962C8B-B14F-4D97-AF65-F5344CB8AC3E}">
        <p14:creationId xmlns:p14="http://schemas.microsoft.com/office/powerpoint/2010/main" val="3895700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x-non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2E942A58-0782-9244-96F5-1A7D48AEAD94}"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AE175-DC0E-BF41-BA12-B8C202BD9D2C}" type="slidenum">
              <a:rPr lang="en-US" smtClean="0"/>
              <a:t>‹#›</a:t>
            </a:fld>
            <a:endParaRPr lang="en-US"/>
          </a:p>
        </p:txBody>
      </p:sp>
    </p:spTree>
    <p:extLst>
      <p:ext uri="{BB962C8B-B14F-4D97-AF65-F5344CB8AC3E}">
        <p14:creationId xmlns:p14="http://schemas.microsoft.com/office/powerpoint/2010/main" val="1834234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10"/>
          </p:nvPr>
        </p:nvSpPr>
        <p:spPr/>
        <p:txBody>
          <a:bodyPr/>
          <a:lstStyle/>
          <a:p>
            <a:fld id="{2E942A58-0782-9244-96F5-1A7D48AEAD94}"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AE175-DC0E-BF41-BA12-B8C202BD9D2C}" type="slidenum">
              <a:rPr lang="en-US" smtClean="0"/>
              <a:t>‹#›</a:t>
            </a:fld>
            <a:endParaRPr lang="en-US"/>
          </a:p>
        </p:txBody>
      </p:sp>
    </p:spTree>
    <p:extLst>
      <p:ext uri="{BB962C8B-B14F-4D97-AF65-F5344CB8AC3E}">
        <p14:creationId xmlns:p14="http://schemas.microsoft.com/office/powerpoint/2010/main" val="2654899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x-non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p>
            <a:fld id="{2E942A58-0782-9244-96F5-1A7D48AEAD94}" type="datetimeFigureOut">
              <a:rPr lang="en-US" smtClean="0"/>
              <a:t>2/6/15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CAE175-DC0E-BF41-BA12-B8C202BD9D2C}" type="slidenum">
              <a:rPr lang="en-US" smtClean="0"/>
              <a:t>‹#›</a:t>
            </a:fld>
            <a:endParaRPr lang="en-US"/>
          </a:p>
        </p:txBody>
      </p:sp>
    </p:spTree>
    <p:extLst>
      <p:ext uri="{BB962C8B-B14F-4D97-AF65-F5344CB8AC3E}">
        <p14:creationId xmlns:p14="http://schemas.microsoft.com/office/powerpoint/2010/main" val="148709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Date Placeholder 4"/>
          <p:cNvSpPr>
            <a:spLocks noGrp="1"/>
          </p:cNvSpPr>
          <p:nvPr>
            <p:ph type="dt" sz="half" idx="10"/>
          </p:nvPr>
        </p:nvSpPr>
        <p:spPr/>
        <p:txBody>
          <a:bodyPr/>
          <a:lstStyle/>
          <a:p>
            <a:fld id="{2E942A58-0782-9244-96F5-1A7D48AEAD94}" type="datetimeFigureOut">
              <a:rPr lang="en-US" smtClean="0"/>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AE175-DC0E-BF41-BA12-B8C202BD9D2C}" type="slidenum">
              <a:rPr lang="en-US" smtClean="0"/>
              <a:t>‹#›</a:t>
            </a:fld>
            <a:endParaRPr lang="en-US"/>
          </a:p>
        </p:txBody>
      </p:sp>
    </p:spTree>
    <p:extLst>
      <p:ext uri="{BB962C8B-B14F-4D97-AF65-F5344CB8AC3E}">
        <p14:creationId xmlns:p14="http://schemas.microsoft.com/office/powerpoint/2010/main" val="3258311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x-non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7" name="Date Placeholder 6"/>
          <p:cNvSpPr>
            <a:spLocks noGrp="1"/>
          </p:cNvSpPr>
          <p:nvPr>
            <p:ph type="dt" sz="half" idx="10"/>
          </p:nvPr>
        </p:nvSpPr>
        <p:spPr/>
        <p:txBody>
          <a:bodyPr/>
          <a:lstStyle/>
          <a:p>
            <a:fld id="{2E942A58-0782-9244-96F5-1A7D48AEAD94}" type="datetimeFigureOut">
              <a:rPr lang="en-US" smtClean="0"/>
              <a:t>2/6/15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CAE175-DC0E-BF41-BA12-B8C202BD9D2C}" type="slidenum">
              <a:rPr lang="en-US" smtClean="0"/>
              <a:t>‹#›</a:t>
            </a:fld>
            <a:endParaRPr lang="en-US"/>
          </a:p>
        </p:txBody>
      </p:sp>
    </p:spTree>
    <p:extLst>
      <p:ext uri="{BB962C8B-B14F-4D97-AF65-F5344CB8AC3E}">
        <p14:creationId xmlns:p14="http://schemas.microsoft.com/office/powerpoint/2010/main" val="224275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lang="en-US"/>
          </a:p>
        </p:txBody>
      </p:sp>
      <p:sp>
        <p:nvSpPr>
          <p:cNvPr id="3" name="Date Placeholder 2"/>
          <p:cNvSpPr>
            <a:spLocks noGrp="1"/>
          </p:cNvSpPr>
          <p:nvPr>
            <p:ph type="dt" sz="half" idx="10"/>
          </p:nvPr>
        </p:nvSpPr>
        <p:spPr/>
        <p:txBody>
          <a:bodyPr/>
          <a:lstStyle/>
          <a:p>
            <a:fld id="{2E942A58-0782-9244-96F5-1A7D48AEAD94}" type="datetimeFigureOut">
              <a:rPr lang="en-US" smtClean="0"/>
              <a:t>2/6/15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CAE175-DC0E-BF41-BA12-B8C202BD9D2C}" type="slidenum">
              <a:rPr lang="en-US" smtClean="0"/>
              <a:t>‹#›</a:t>
            </a:fld>
            <a:endParaRPr lang="en-US"/>
          </a:p>
        </p:txBody>
      </p:sp>
    </p:spTree>
    <p:extLst>
      <p:ext uri="{BB962C8B-B14F-4D97-AF65-F5344CB8AC3E}">
        <p14:creationId xmlns:p14="http://schemas.microsoft.com/office/powerpoint/2010/main" val="1358921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942A58-0782-9244-96F5-1A7D48AEAD94}" type="datetimeFigureOut">
              <a:rPr lang="en-US" smtClean="0"/>
              <a:t>2/6/15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CAE175-DC0E-BF41-BA12-B8C202BD9D2C}" type="slidenum">
              <a:rPr lang="en-US" smtClean="0"/>
              <a:t>‹#›</a:t>
            </a:fld>
            <a:endParaRPr lang="en-US"/>
          </a:p>
        </p:txBody>
      </p:sp>
    </p:spTree>
    <p:extLst>
      <p:ext uri="{BB962C8B-B14F-4D97-AF65-F5344CB8AC3E}">
        <p14:creationId xmlns:p14="http://schemas.microsoft.com/office/powerpoint/2010/main" val="217526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x-non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2E942A58-0782-9244-96F5-1A7D48AEAD94}" type="datetimeFigureOut">
              <a:rPr lang="en-US" smtClean="0"/>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AE175-DC0E-BF41-BA12-B8C202BD9D2C}" type="slidenum">
              <a:rPr lang="en-US" smtClean="0"/>
              <a:t>‹#›</a:t>
            </a:fld>
            <a:endParaRPr lang="en-US"/>
          </a:p>
        </p:txBody>
      </p:sp>
    </p:spTree>
    <p:extLst>
      <p:ext uri="{BB962C8B-B14F-4D97-AF65-F5344CB8AC3E}">
        <p14:creationId xmlns:p14="http://schemas.microsoft.com/office/powerpoint/2010/main" val="1780701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x-non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4"/>
          <p:cNvSpPr>
            <a:spLocks noGrp="1"/>
          </p:cNvSpPr>
          <p:nvPr>
            <p:ph type="dt" sz="half" idx="10"/>
          </p:nvPr>
        </p:nvSpPr>
        <p:spPr/>
        <p:txBody>
          <a:bodyPr/>
          <a:lstStyle/>
          <a:p>
            <a:fld id="{2E942A58-0782-9244-96F5-1A7D48AEAD94}" type="datetimeFigureOut">
              <a:rPr lang="en-US" smtClean="0"/>
              <a:t>2/6/15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CAE175-DC0E-BF41-BA12-B8C202BD9D2C}" type="slidenum">
              <a:rPr lang="en-US" smtClean="0"/>
              <a:t>‹#›</a:t>
            </a:fld>
            <a:endParaRPr lang="en-US"/>
          </a:p>
        </p:txBody>
      </p:sp>
    </p:spTree>
    <p:extLst>
      <p:ext uri="{BB962C8B-B14F-4D97-AF65-F5344CB8AC3E}">
        <p14:creationId xmlns:p14="http://schemas.microsoft.com/office/powerpoint/2010/main" val="341477496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x-non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942A58-0782-9244-96F5-1A7D48AEAD94}" type="datetimeFigureOut">
              <a:rPr lang="en-US" smtClean="0"/>
              <a:t>2/6/15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CAE175-DC0E-BF41-BA12-B8C202BD9D2C}" type="slidenum">
              <a:rPr lang="en-US" smtClean="0"/>
              <a:t>‹#›</a:t>
            </a:fld>
            <a:endParaRPr lang="en-US"/>
          </a:p>
        </p:txBody>
      </p:sp>
    </p:spTree>
    <p:extLst>
      <p:ext uri="{BB962C8B-B14F-4D97-AF65-F5344CB8AC3E}">
        <p14:creationId xmlns:p14="http://schemas.microsoft.com/office/powerpoint/2010/main" val="40302119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21.emf"/><Relationship Id="rId5" Type="http://schemas.openxmlformats.org/officeDocument/2006/relationships/oleObject" Target="../embeddings/oleObject6.bin"/><Relationship Id="rId6" Type="http://schemas.openxmlformats.org/officeDocument/2006/relationships/image" Target="../media/image22.emf"/><Relationship Id="rId7" Type="http://schemas.openxmlformats.org/officeDocument/2006/relationships/oleObject" Target="../embeddings/oleObject7.bin"/><Relationship Id="rId8" Type="http://schemas.openxmlformats.org/officeDocument/2006/relationships/image" Target="../media/image23.emf"/><Relationship Id="rId9" Type="http://schemas.openxmlformats.org/officeDocument/2006/relationships/oleObject" Target="../embeddings/oleObject8.bin"/><Relationship Id="rId10" Type="http://schemas.openxmlformats.org/officeDocument/2006/relationships/image" Target="../media/image24.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25.emf"/><Relationship Id="rId5" Type="http://schemas.openxmlformats.org/officeDocument/2006/relationships/oleObject" Target="../embeddings/oleObject10.bin"/><Relationship Id="rId6" Type="http://schemas.openxmlformats.org/officeDocument/2006/relationships/image" Target="../media/image26.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1.bin"/><Relationship Id="rId4" Type="http://schemas.openxmlformats.org/officeDocument/2006/relationships/image" Target="../media/image27.e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 Id="rId3"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4.emf"/><Relationship Id="rId5" Type="http://schemas.openxmlformats.org/officeDocument/2006/relationships/oleObject" Target="../embeddings/oleObject2.bin"/><Relationship Id="rId6" Type="http://schemas.openxmlformats.org/officeDocument/2006/relationships/image" Target="../media/image5.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emf"/><Relationship Id="rId5" Type="http://schemas.openxmlformats.org/officeDocument/2006/relationships/oleObject" Target="../embeddings/oleObject4.bin"/><Relationship Id="rId6" Type="http://schemas.openxmlformats.org/officeDocument/2006/relationships/image" Target="../media/image9.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303220" y="1915554"/>
            <a:ext cx="6840780" cy="4557773"/>
            <a:chOff x="2303220" y="1915554"/>
            <a:chExt cx="6840780" cy="4557773"/>
          </a:xfrm>
        </p:grpSpPr>
        <p:pic>
          <p:nvPicPr>
            <p:cNvPr id="4" name="Picture 3"/>
            <p:cNvPicPr>
              <a:picLocks noChangeAspect="1"/>
            </p:cNvPicPr>
            <p:nvPr/>
          </p:nvPicPr>
          <p:blipFill>
            <a:blip r:embed="rId2"/>
            <a:stretch>
              <a:fillRect/>
            </a:stretch>
          </p:blipFill>
          <p:spPr>
            <a:xfrm>
              <a:off x="2303220" y="1915554"/>
              <a:ext cx="6840780" cy="4557773"/>
            </a:xfrm>
            <a:prstGeom prst="rect">
              <a:avLst/>
            </a:prstGeom>
          </p:spPr>
        </p:pic>
        <p:sp>
          <p:nvSpPr>
            <p:cNvPr id="5" name="Rectangle 4"/>
            <p:cNvSpPr/>
            <p:nvPr/>
          </p:nvSpPr>
          <p:spPr>
            <a:xfrm>
              <a:off x="2303220" y="1915554"/>
              <a:ext cx="1204995" cy="455777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1"/>
            <a:ext cx="2978144" cy="4385910"/>
          </a:xfrm>
        </p:spPr>
        <p:txBody>
          <a:bodyPr/>
          <a:lstStyle/>
          <a:p>
            <a:r>
              <a:rPr lang="en-US" dirty="0" smtClean="0"/>
              <a:t>Salem, OR</a:t>
            </a:r>
          </a:p>
          <a:p>
            <a:r>
              <a:rPr lang="en-US" dirty="0" smtClean="0"/>
              <a:t>4</a:t>
            </a:r>
            <a:r>
              <a:rPr lang="en-US" baseline="30000" dirty="0" smtClean="0"/>
              <a:t>th</a:t>
            </a:r>
            <a:r>
              <a:rPr lang="en-US" dirty="0" smtClean="0"/>
              <a:t> owl attack in month</a:t>
            </a:r>
            <a:endParaRPr lang="en-US" dirty="0"/>
          </a:p>
        </p:txBody>
      </p:sp>
    </p:spTree>
    <p:extLst>
      <p:ext uri="{BB962C8B-B14F-4D97-AF65-F5344CB8AC3E}">
        <p14:creationId xmlns:p14="http://schemas.microsoft.com/office/powerpoint/2010/main" val="18657403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81000" y="0"/>
            <a:ext cx="8367505" cy="6858000"/>
          </a:xfrm>
          <a:prstGeom prst="rect">
            <a:avLst/>
          </a:prstGeom>
        </p:spPr>
      </p:pic>
    </p:spTree>
    <p:extLst>
      <p:ext uri="{BB962C8B-B14F-4D97-AF65-F5344CB8AC3E}">
        <p14:creationId xmlns:p14="http://schemas.microsoft.com/office/powerpoint/2010/main" val="41008500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17500" y="0"/>
            <a:ext cx="8488639" cy="6858000"/>
          </a:xfrm>
          <a:prstGeom prst="rect">
            <a:avLst/>
          </a:prstGeom>
        </p:spPr>
      </p:pic>
    </p:spTree>
    <p:extLst>
      <p:ext uri="{BB962C8B-B14F-4D97-AF65-F5344CB8AC3E}">
        <p14:creationId xmlns:p14="http://schemas.microsoft.com/office/powerpoint/2010/main" val="104353715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241300" y="0"/>
            <a:ext cx="8649899" cy="6858000"/>
          </a:xfrm>
          <a:prstGeom prst="rect">
            <a:avLst/>
          </a:prstGeom>
        </p:spPr>
      </p:pic>
    </p:spTree>
    <p:extLst>
      <p:ext uri="{BB962C8B-B14F-4D97-AF65-F5344CB8AC3E}">
        <p14:creationId xmlns:p14="http://schemas.microsoft.com/office/powerpoint/2010/main" val="352172156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Gambler’s problem</a:t>
            </a:r>
            <a:endParaRPr lang="en-US" dirty="0"/>
          </a:p>
        </p:txBody>
      </p:sp>
      <p:sp>
        <p:nvSpPr>
          <p:cNvPr id="3" name="Content Placeholder 2"/>
          <p:cNvSpPr>
            <a:spLocks noGrp="1"/>
          </p:cNvSpPr>
          <p:nvPr>
            <p:ph idx="1"/>
          </p:nvPr>
        </p:nvSpPr>
        <p:spPr>
          <a:xfrm>
            <a:off x="26003" y="1207336"/>
            <a:ext cx="8229600" cy="2730447"/>
          </a:xfrm>
        </p:spPr>
        <p:txBody>
          <a:bodyPr>
            <a:normAutofit fontScale="92500" lnSpcReduction="20000"/>
          </a:bodyPr>
          <a:lstStyle/>
          <a:p>
            <a:r>
              <a:rPr lang="en-US" dirty="0" smtClean="0"/>
              <a:t>Series of coin flips. Heads: win as many dollars as staked. Tails: lose it.</a:t>
            </a:r>
          </a:p>
          <a:p>
            <a:r>
              <a:rPr lang="en-US" dirty="0" smtClean="0"/>
              <a:t>On each flip, decide proportion of capital to stake, in integers</a:t>
            </a:r>
          </a:p>
          <a:p>
            <a:r>
              <a:rPr lang="en-US" dirty="0" smtClean="0"/>
              <a:t>Ends on $0 or $100</a:t>
            </a:r>
          </a:p>
          <a:p>
            <a:r>
              <a:rPr lang="en-US" dirty="0" smtClean="0"/>
              <a:t>Example: </a:t>
            </a:r>
            <a:r>
              <a:rPr lang="en-US" dirty="0" err="1" smtClean="0"/>
              <a:t>prob</a:t>
            </a:r>
            <a:r>
              <a:rPr lang="en-US" dirty="0" smtClean="0"/>
              <a:t> of heads = 0.4</a:t>
            </a:r>
            <a:endParaRPr lang="en-US" dirty="0"/>
          </a:p>
        </p:txBody>
      </p:sp>
      <p:pic>
        <p:nvPicPr>
          <p:cNvPr id="4" name="Picture 3" descr="figtmp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37315" y="3782463"/>
            <a:ext cx="5306685" cy="5508670"/>
          </a:xfrm>
          <a:prstGeom prst="rect">
            <a:avLst/>
          </a:prstGeom>
        </p:spPr>
      </p:pic>
    </p:spTree>
    <p:extLst>
      <p:ext uri="{BB962C8B-B14F-4D97-AF65-F5344CB8AC3E}">
        <p14:creationId xmlns:p14="http://schemas.microsoft.com/office/powerpoint/2010/main" val="50860095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380115" y="931911"/>
            <a:ext cx="5306685" cy="5508670"/>
            <a:chOff x="3380115" y="931911"/>
            <a:chExt cx="5306685" cy="5508670"/>
          </a:xfrm>
        </p:grpSpPr>
        <p:pic>
          <p:nvPicPr>
            <p:cNvPr id="4" name="Picture 3" descr="figtmp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0115" y="931911"/>
              <a:ext cx="5306685" cy="5508670"/>
            </a:xfrm>
            <a:prstGeom prst="rect">
              <a:avLst/>
            </a:prstGeom>
          </p:spPr>
        </p:pic>
        <p:sp>
          <p:nvSpPr>
            <p:cNvPr id="5" name="Rectangle 4"/>
            <p:cNvSpPr/>
            <p:nvPr/>
          </p:nvSpPr>
          <p:spPr>
            <a:xfrm>
              <a:off x="3380115" y="931911"/>
              <a:ext cx="5306685" cy="33987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Gambler’s problem</a:t>
            </a:r>
            <a:endParaRPr lang="en-US" dirty="0"/>
          </a:p>
        </p:txBody>
      </p:sp>
      <p:sp>
        <p:nvSpPr>
          <p:cNvPr id="3" name="Content Placeholder 2"/>
          <p:cNvSpPr>
            <a:spLocks noGrp="1"/>
          </p:cNvSpPr>
          <p:nvPr>
            <p:ph idx="1"/>
          </p:nvPr>
        </p:nvSpPr>
        <p:spPr>
          <a:xfrm>
            <a:off x="26003" y="1207336"/>
            <a:ext cx="8229600" cy="2730447"/>
          </a:xfrm>
        </p:spPr>
        <p:txBody>
          <a:bodyPr>
            <a:normAutofit fontScale="92500" lnSpcReduction="20000"/>
          </a:bodyPr>
          <a:lstStyle/>
          <a:p>
            <a:r>
              <a:rPr lang="en-US" dirty="0" smtClean="0"/>
              <a:t>Series of coin flips. Heads: win as many dollars as staked. Tails: lose it.</a:t>
            </a:r>
          </a:p>
          <a:p>
            <a:r>
              <a:rPr lang="en-US" dirty="0" smtClean="0"/>
              <a:t>On each flip, decide proportion of capital to stake, in integers</a:t>
            </a:r>
          </a:p>
          <a:p>
            <a:r>
              <a:rPr lang="en-US" dirty="0" smtClean="0"/>
              <a:t>Ends on $0 or $100</a:t>
            </a:r>
          </a:p>
          <a:p>
            <a:r>
              <a:rPr lang="en-US" dirty="0" smtClean="0"/>
              <a:t>Example: </a:t>
            </a:r>
            <a:r>
              <a:rPr lang="en-US" dirty="0" err="1" smtClean="0"/>
              <a:t>prob</a:t>
            </a:r>
            <a:r>
              <a:rPr lang="en-US" dirty="0" smtClean="0"/>
              <a:t> of heads = 0.4</a:t>
            </a:r>
            <a:endParaRPr lang="en-US" dirty="0"/>
          </a:p>
        </p:txBody>
      </p:sp>
    </p:spTree>
    <p:extLst>
      <p:ext uri="{BB962C8B-B14F-4D97-AF65-F5344CB8AC3E}">
        <p14:creationId xmlns:p14="http://schemas.microsoft.com/office/powerpoint/2010/main" val="82445961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DP</a:t>
            </a:r>
            <a:endParaRPr lang="en-US" dirty="0"/>
          </a:p>
        </p:txBody>
      </p:sp>
      <p:sp>
        <p:nvSpPr>
          <p:cNvPr id="3" name="Content Placeholder 2"/>
          <p:cNvSpPr>
            <a:spLocks noGrp="1"/>
          </p:cNvSpPr>
          <p:nvPr>
            <p:ph idx="1"/>
          </p:nvPr>
        </p:nvSpPr>
        <p:spPr/>
        <p:txBody>
          <a:bodyPr>
            <a:normAutofit/>
          </a:bodyPr>
          <a:lstStyle/>
          <a:p>
            <a:r>
              <a:rPr lang="en-US" dirty="0" smtClean="0"/>
              <a:t>Can backup states in any order</a:t>
            </a:r>
          </a:p>
          <a:p>
            <a:r>
              <a:rPr lang="en-US" dirty="0" smtClean="0"/>
              <a:t>But must continue to back up all values, eventually</a:t>
            </a:r>
          </a:p>
          <a:p>
            <a:r>
              <a:rPr lang="en-US" dirty="0" smtClean="0"/>
              <a:t>Where should we focus our attention?</a:t>
            </a:r>
          </a:p>
          <a:p>
            <a:endParaRPr lang="en-US" dirty="0"/>
          </a:p>
        </p:txBody>
      </p:sp>
    </p:spTree>
    <p:extLst>
      <p:ext uri="{BB962C8B-B14F-4D97-AF65-F5344CB8AC3E}">
        <p14:creationId xmlns:p14="http://schemas.microsoft.com/office/powerpoint/2010/main" val="46838981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Asynchronous DP</a:t>
            </a:r>
            <a:endParaRPr lang="en-US" dirty="0"/>
          </a:p>
        </p:txBody>
      </p:sp>
      <p:sp>
        <p:nvSpPr>
          <p:cNvPr id="3" name="Content Placeholder 2"/>
          <p:cNvSpPr>
            <a:spLocks noGrp="1"/>
          </p:cNvSpPr>
          <p:nvPr>
            <p:ph idx="1"/>
          </p:nvPr>
        </p:nvSpPr>
        <p:spPr/>
        <p:txBody>
          <a:bodyPr>
            <a:normAutofit lnSpcReduction="10000"/>
          </a:bodyPr>
          <a:lstStyle/>
          <a:p>
            <a:r>
              <a:rPr lang="en-US" dirty="0" smtClean="0"/>
              <a:t>Can backup states in any order</a:t>
            </a:r>
          </a:p>
          <a:p>
            <a:r>
              <a:rPr lang="en-US" dirty="0" smtClean="0"/>
              <a:t>But must continue to back up all values, eventually</a:t>
            </a:r>
          </a:p>
          <a:p>
            <a:r>
              <a:rPr lang="en-US" dirty="0" smtClean="0"/>
              <a:t>Where should we focus our attention?</a:t>
            </a:r>
          </a:p>
          <a:p>
            <a:endParaRPr lang="en-US" dirty="0"/>
          </a:p>
          <a:p>
            <a:r>
              <a:rPr lang="en-US" dirty="0" smtClean="0"/>
              <a:t>Changes to V</a:t>
            </a:r>
          </a:p>
          <a:p>
            <a:r>
              <a:rPr lang="en-US" dirty="0" smtClean="0"/>
              <a:t>Changes to Q</a:t>
            </a:r>
          </a:p>
          <a:p>
            <a:r>
              <a:rPr lang="en-US" dirty="0" smtClean="0"/>
              <a:t>Changes to π</a:t>
            </a:r>
            <a:endParaRPr lang="en-US" dirty="0"/>
          </a:p>
        </p:txBody>
      </p:sp>
    </p:spTree>
    <p:extLst>
      <p:ext uri="{BB962C8B-B14F-4D97-AF65-F5344CB8AC3E}">
        <p14:creationId xmlns:p14="http://schemas.microsoft.com/office/powerpoint/2010/main" val="314350122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Policy Iteration</a:t>
            </a:r>
            <a:endParaRPr lang="en-US" dirty="0"/>
          </a:p>
        </p:txBody>
      </p:sp>
      <p:pic>
        <p:nvPicPr>
          <p:cNvPr id="4" name="Picture 3" descr="figtmp18.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3238500" cy="4648200"/>
          </a:xfrm>
          <a:prstGeom prst="rect">
            <a:avLst/>
          </a:prstGeom>
        </p:spPr>
      </p:pic>
      <p:pic>
        <p:nvPicPr>
          <p:cNvPr id="5" name="Picture 4" descr="imgtmp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9756" y="3510207"/>
            <a:ext cx="4025900" cy="2298700"/>
          </a:xfrm>
          <a:prstGeom prst="rect">
            <a:avLst/>
          </a:prstGeom>
        </p:spPr>
      </p:pic>
    </p:spTree>
    <p:extLst>
      <p:ext uri="{BB962C8B-B14F-4D97-AF65-F5344CB8AC3E}">
        <p14:creationId xmlns:p14="http://schemas.microsoft.com/office/powerpoint/2010/main" val="315766469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Generalized Policy Iteration</a:t>
            </a:r>
            <a:endParaRPr lang="en-US" dirty="0"/>
          </a:p>
        </p:txBody>
      </p:sp>
      <p:sp>
        <p:nvSpPr>
          <p:cNvPr id="3" name="Content Placeholder 2"/>
          <p:cNvSpPr>
            <a:spLocks noGrp="1"/>
          </p:cNvSpPr>
          <p:nvPr>
            <p:ph idx="1"/>
          </p:nvPr>
        </p:nvSpPr>
        <p:spPr/>
        <p:txBody>
          <a:bodyPr/>
          <a:lstStyle/>
          <a:p>
            <a:r>
              <a:rPr lang="en-US" dirty="0" smtClean="0"/>
              <a:t>V stabilizes when consistent with π</a:t>
            </a:r>
          </a:p>
          <a:p>
            <a:r>
              <a:rPr lang="en-US" dirty="0" smtClean="0"/>
              <a:t>π stabilizes when greedy with respect to V</a:t>
            </a:r>
            <a:endParaRPr lang="en-US" dirty="0"/>
          </a:p>
        </p:txBody>
      </p:sp>
    </p:spTree>
    <p:extLst>
      <p:ext uri="{BB962C8B-B14F-4D97-AF65-F5344CB8AC3E}">
        <p14:creationId xmlns:p14="http://schemas.microsoft.com/office/powerpoint/2010/main" val="16151141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3956" y="-217720"/>
            <a:ext cx="8229600" cy="1143000"/>
          </a:xfrm>
        </p:spPr>
        <p:txBody>
          <a:bodyPr/>
          <a:lstStyle/>
          <a:p>
            <a:r>
              <a:rPr lang="en-US" dirty="0" smtClean="0"/>
              <a:t>Aside</a:t>
            </a:r>
            <a:endParaRPr lang="en-US" dirty="0"/>
          </a:p>
        </p:txBody>
      </p:sp>
      <p:sp>
        <p:nvSpPr>
          <p:cNvPr id="3" name="Content Placeholder 2"/>
          <p:cNvSpPr>
            <a:spLocks noGrp="1"/>
          </p:cNvSpPr>
          <p:nvPr>
            <p:ph idx="1"/>
          </p:nvPr>
        </p:nvSpPr>
        <p:spPr>
          <a:xfrm>
            <a:off x="0" y="925280"/>
            <a:ext cx="8229600" cy="4525963"/>
          </a:xfrm>
        </p:spPr>
        <p:txBody>
          <a:bodyPr/>
          <a:lstStyle/>
          <a:p>
            <a:r>
              <a:rPr lang="en-US" dirty="0" smtClean="0"/>
              <a:t>Variable discretization</a:t>
            </a:r>
          </a:p>
          <a:p>
            <a:pPr lvl="1"/>
            <a:r>
              <a:rPr lang="en-US" dirty="0" smtClean="0"/>
              <a:t>When to Split</a:t>
            </a:r>
          </a:p>
          <a:p>
            <a:pPr lvl="2"/>
            <a:r>
              <a:rPr lang="en-US" dirty="0" smtClean="0"/>
              <a:t>Track Bellman Error: look for plateaus</a:t>
            </a:r>
          </a:p>
          <a:p>
            <a:pPr lvl="1"/>
            <a:r>
              <a:rPr lang="en-US" dirty="0"/>
              <a:t>Where to Split</a:t>
            </a:r>
          </a:p>
          <a:p>
            <a:pPr lvl="2"/>
            <a:r>
              <a:rPr lang="en-US" dirty="0" smtClean="0"/>
              <a:t>Which direction?</a:t>
            </a:r>
          </a:p>
          <a:p>
            <a:pPr lvl="2"/>
            <a:r>
              <a:rPr lang="en-US" dirty="0" smtClean="0"/>
              <a:t>Value Criterion: Maximize the difference in values of </a:t>
            </a:r>
            <a:r>
              <a:rPr lang="en-US" dirty="0" err="1" smtClean="0"/>
              <a:t>subtiles</a:t>
            </a:r>
            <a:r>
              <a:rPr lang="en-US" dirty="0" smtClean="0"/>
              <a:t> = minimize error in V</a:t>
            </a:r>
          </a:p>
          <a:p>
            <a:pPr lvl="2"/>
            <a:r>
              <a:rPr lang="en-US" dirty="0" smtClean="0"/>
              <a:t>Policy Criterion: Would the split change policy?</a:t>
            </a:r>
            <a:endParaRPr lang="en-US" dirty="0"/>
          </a:p>
        </p:txBody>
      </p:sp>
      <p:pic>
        <p:nvPicPr>
          <p:cNvPr id="4" name="Picture 3"/>
          <p:cNvPicPr>
            <a:picLocks noChangeAspect="1"/>
          </p:cNvPicPr>
          <p:nvPr/>
        </p:nvPicPr>
        <p:blipFill>
          <a:blip r:embed="rId2"/>
          <a:stretch>
            <a:fillRect/>
          </a:stretch>
        </p:blipFill>
        <p:spPr>
          <a:xfrm>
            <a:off x="3855278" y="5026387"/>
            <a:ext cx="5288722" cy="2010333"/>
          </a:xfrm>
          <a:prstGeom prst="rect">
            <a:avLst/>
          </a:prstGeom>
        </p:spPr>
      </p:pic>
    </p:spTree>
    <p:extLst>
      <p:ext uri="{BB962C8B-B14F-4D97-AF65-F5344CB8AC3E}">
        <p14:creationId xmlns:p14="http://schemas.microsoft.com/office/powerpoint/2010/main" val="7392895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Any Questions?</a:t>
            </a:r>
          </a:p>
          <a:p>
            <a:r>
              <a:rPr lang="en-US" dirty="0" smtClean="0"/>
              <a:t>Programming Assignments?</a:t>
            </a:r>
          </a:p>
          <a:p>
            <a:pPr marL="0" indent="0">
              <a:buNone/>
            </a:pPr>
            <a:endParaRPr lang="en-US" dirty="0"/>
          </a:p>
        </p:txBody>
      </p:sp>
    </p:spTree>
    <p:extLst>
      <p:ext uri="{BB962C8B-B14F-4D97-AF65-F5344CB8AC3E}">
        <p14:creationId xmlns:p14="http://schemas.microsoft.com/office/powerpoint/2010/main" val="38606597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3856534"/>
            <a:ext cx="9144000" cy="3001466"/>
          </a:xfrm>
          <a:prstGeom prst="rect">
            <a:avLst/>
          </a:prstGeom>
        </p:spPr>
      </p:pic>
      <p:pic>
        <p:nvPicPr>
          <p:cNvPr id="7" name="Picture 6"/>
          <p:cNvPicPr>
            <a:picLocks noChangeAspect="1"/>
          </p:cNvPicPr>
          <p:nvPr/>
        </p:nvPicPr>
        <p:blipFill>
          <a:blip r:embed="rId3"/>
          <a:stretch>
            <a:fillRect/>
          </a:stretch>
        </p:blipFill>
        <p:spPr>
          <a:xfrm>
            <a:off x="215900" y="0"/>
            <a:ext cx="8699500" cy="3835400"/>
          </a:xfrm>
          <a:prstGeom prst="rect">
            <a:avLst/>
          </a:prstGeom>
        </p:spPr>
      </p:pic>
    </p:spTree>
    <p:extLst>
      <p:ext uri="{BB962C8B-B14F-4D97-AF65-F5344CB8AC3E}">
        <p14:creationId xmlns:p14="http://schemas.microsoft.com/office/powerpoint/2010/main" val="19395366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6416"/>
            <a:ext cx="8229600" cy="5859747"/>
          </a:xfrm>
        </p:spPr>
        <p:txBody>
          <a:bodyPr>
            <a:normAutofit/>
          </a:bodyPr>
          <a:lstStyle/>
          <a:p>
            <a:r>
              <a:rPr lang="en-US" dirty="0" smtClean="0"/>
              <a:t>Optimal value function satisfies the fixed-point equation for all states x:</a:t>
            </a:r>
          </a:p>
          <a:p>
            <a:endParaRPr lang="en-US" dirty="0"/>
          </a:p>
          <a:p>
            <a:endParaRPr lang="en-US" dirty="0" smtClean="0"/>
          </a:p>
          <a:p>
            <a:r>
              <a:rPr lang="en-US" dirty="0" smtClean="0"/>
              <a:t>Define Bellman optimality operator:</a:t>
            </a:r>
          </a:p>
          <a:p>
            <a:endParaRPr lang="en-US" dirty="0"/>
          </a:p>
          <a:p>
            <a:endParaRPr lang="en-US" dirty="0" smtClean="0"/>
          </a:p>
          <a:p>
            <a:endParaRPr lang="en-US" dirty="0" smtClean="0"/>
          </a:p>
          <a:p>
            <a:r>
              <a:rPr lang="en-US" dirty="0" smtClean="0"/>
              <a:t>Now, V* can be defined compactly:</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27587534"/>
              </p:ext>
            </p:extLst>
          </p:nvPr>
        </p:nvGraphicFramePr>
        <p:xfrm>
          <a:off x="1957179" y="1420188"/>
          <a:ext cx="5076825" cy="692150"/>
        </p:xfrm>
        <a:graphic>
          <a:graphicData uri="http://schemas.openxmlformats.org/presentationml/2006/ole">
            <mc:AlternateContent xmlns:mc="http://schemas.openxmlformats.org/markup-compatibility/2006">
              <mc:Choice xmlns:v="urn:schemas-microsoft-com:vml" Requires="v">
                <p:oleObj spid="_x0000_s10287" name="Equation" r:id="rId3" imgW="2705100" imgH="368300" progId="Equation.3">
                  <p:embed/>
                </p:oleObj>
              </mc:Choice>
              <mc:Fallback>
                <p:oleObj name="Equation" r:id="rId3" imgW="2705100" imgH="368300" progId="Equation.3">
                  <p:embed/>
                  <p:pic>
                    <p:nvPicPr>
                      <p:cNvPr id="0" name=""/>
                      <p:cNvPicPr/>
                      <p:nvPr/>
                    </p:nvPicPr>
                    <p:blipFill>
                      <a:blip r:embed="rId4"/>
                      <a:stretch>
                        <a:fillRect/>
                      </a:stretch>
                    </p:blipFill>
                    <p:spPr>
                      <a:xfrm>
                        <a:off x="1957179" y="1420188"/>
                        <a:ext cx="5076825" cy="69215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28415840"/>
              </p:ext>
            </p:extLst>
          </p:nvPr>
        </p:nvGraphicFramePr>
        <p:xfrm>
          <a:off x="3046413" y="3074988"/>
          <a:ext cx="2501900" cy="592137"/>
        </p:xfrm>
        <a:graphic>
          <a:graphicData uri="http://schemas.openxmlformats.org/presentationml/2006/ole">
            <mc:AlternateContent xmlns:mc="http://schemas.openxmlformats.org/markup-compatibility/2006">
              <mc:Choice xmlns:v="urn:schemas-microsoft-com:vml" Requires="v">
                <p:oleObj spid="_x0000_s10288" name="Equation" r:id="rId5" imgW="965200" imgH="228600" progId="Equation.3">
                  <p:embed/>
                </p:oleObj>
              </mc:Choice>
              <mc:Fallback>
                <p:oleObj name="Equation" r:id="rId5" imgW="965200" imgH="228600" progId="Equation.3">
                  <p:embed/>
                  <p:pic>
                    <p:nvPicPr>
                      <p:cNvPr id="0" name=""/>
                      <p:cNvPicPr/>
                      <p:nvPr/>
                    </p:nvPicPr>
                    <p:blipFill>
                      <a:blip r:embed="rId6"/>
                      <a:stretch>
                        <a:fillRect/>
                      </a:stretch>
                    </p:blipFill>
                    <p:spPr>
                      <a:xfrm>
                        <a:off x="3046413" y="3074988"/>
                        <a:ext cx="2501900" cy="592137"/>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012540767"/>
              </p:ext>
            </p:extLst>
          </p:nvPr>
        </p:nvGraphicFramePr>
        <p:xfrm>
          <a:off x="1762678" y="3987362"/>
          <a:ext cx="5457825" cy="692150"/>
        </p:xfrm>
        <a:graphic>
          <a:graphicData uri="http://schemas.openxmlformats.org/presentationml/2006/ole">
            <mc:AlternateContent xmlns:mc="http://schemas.openxmlformats.org/markup-compatibility/2006">
              <mc:Choice xmlns:v="urn:schemas-microsoft-com:vml" Requires="v">
                <p:oleObj spid="_x0000_s10289" name="Equation" r:id="rId7" imgW="2908300" imgH="368300" progId="Equation.3">
                  <p:embed/>
                </p:oleObj>
              </mc:Choice>
              <mc:Fallback>
                <p:oleObj name="Equation" r:id="rId7" imgW="2908300" imgH="368300" progId="Equation.3">
                  <p:embed/>
                  <p:pic>
                    <p:nvPicPr>
                      <p:cNvPr id="0" name=""/>
                      <p:cNvPicPr/>
                      <p:nvPr/>
                    </p:nvPicPr>
                    <p:blipFill>
                      <a:blip r:embed="rId8"/>
                      <a:stretch>
                        <a:fillRect/>
                      </a:stretch>
                    </p:blipFill>
                    <p:spPr>
                      <a:xfrm>
                        <a:off x="1762678" y="3987362"/>
                        <a:ext cx="5457825" cy="6921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49098426"/>
              </p:ext>
            </p:extLst>
          </p:nvPr>
        </p:nvGraphicFramePr>
        <p:xfrm>
          <a:off x="3133725" y="5778500"/>
          <a:ext cx="1974850" cy="461963"/>
        </p:xfrm>
        <a:graphic>
          <a:graphicData uri="http://schemas.openxmlformats.org/presentationml/2006/ole">
            <mc:AlternateContent xmlns:mc="http://schemas.openxmlformats.org/markup-compatibility/2006">
              <mc:Choice xmlns:v="urn:schemas-microsoft-com:vml" Requires="v">
                <p:oleObj spid="_x0000_s10290" name="Equation" r:id="rId9" imgW="762000" imgH="177800" progId="Equation.3">
                  <p:embed/>
                </p:oleObj>
              </mc:Choice>
              <mc:Fallback>
                <p:oleObj name="Equation" r:id="rId9" imgW="762000" imgH="177800" progId="Equation.3">
                  <p:embed/>
                  <p:pic>
                    <p:nvPicPr>
                      <p:cNvPr id="0" name=""/>
                      <p:cNvPicPr/>
                      <p:nvPr/>
                    </p:nvPicPr>
                    <p:blipFill>
                      <a:blip r:embed="rId10"/>
                      <a:stretch>
                        <a:fillRect/>
                      </a:stretch>
                    </p:blipFill>
                    <p:spPr>
                      <a:xfrm>
                        <a:off x="3133725" y="5778500"/>
                        <a:ext cx="1974850" cy="461963"/>
                      </a:xfrm>
                      <a:prstGeom prst="rect">
                        <a:avLst/>
                      </a:prstGeom>
                    </p:spPr>
                  </p:pic>
                </p:oleObj>
              </mc:Fallback>
            </mc:AlternateContent>
          </a:graphicData>
        </a:graphic>
      </p:graphicFrame>
    </p:spTree>
    <p:extLst>
      <p:ext uri="{BB962C8B-B14F-4D97-AF65-F5344CB8AC3E}">
        <p14:creationId xmlns:p14="http://schemas.microsoft.com/office/powerpoint/2010/main" val="22425497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T* is a maximum-norm contraction. </a:t>
            </a:r>
          </a:p>
          <a:p>
            <a:pPr marL="0" indent="0">
              <a:buNone/>
            </a:pPr>
            <a:r>
              <a:rPr lang="en-US" dirty="0"/>
              <a:t>T</a:t>
            </a:r>
            <a:r>
              <a:rPr lang="en-US" dirty="0" smtClean="0"/>
              <a:t>he fixed-point equation, T*V=V, has a unique solution</a:t>
            </a:r>
          </a:p>
          <a:p>
            <a:pPr marL="0" indent="0">
              <a:buNone/>
            </a:pPr>
            <a:endParaRPr lang="en-US" dirty="0"/>
          </a:p>
          <a:p>
            <a:pPr marL="0" indent="0">
              <a:buNone/>
            </a:pPr>
            <a:r>
              <a:rPr lang="en-US" dirty="0" smtClean="0"/>
              <a:t>Or, let T* map </a:t>
            </a:r>
            <a:r>
              <a:rPr lang="en-US" dirty="0" err="1" smtClean="0"/>
              <a:t>Reals</a:t>
            </a:r>
            <a:r>
              <a:rPr lang="en-US" dirty="0" smtClean="0"/>
              <a:t> in X×A to the same, and:</a:t>
            </a:r>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09255549"/>
              </p:ext>
            </p:extLst>
          </p:nvPr>
        </p:nvGraphicFramePr>
        <p:xfrm>
          <a:off x="587549" y="4804374"/>
          <a:ext cx="7464224" cy="895789"/>
        </p:xfrm>
        <a:graphic>
          <a:graphicData uri="http://schemas.openxmlformats.org/presentationml/2006/ole">
            <mc:AlternateContent xmlns:mc="http://schemas.openxmlformats.org/markup-compatibility/2006">
              <mc:Choice xmlns:v="urn:schemas-microsoft-com:vml" Requires="v">
                <p:oleObj spid="_x0000_s11289" name="Equation" r:id="rId3" imgW="3073400" imgH="368300" progId="Equation.3">
                  <p:embed/>
                </p:oleObj>
              </mc:Choice>
              <mc:Fallback>
                <p:oleObj name="Equation" r:id="rId3" imgW="3073400" imgH="368300" progId="Equation.3">
                  <p:embed/>
                  <p:pic>
                    <p:nvPicPr>
                      <p:cNvPr id="0" name=""/>
                      <p:cNvPicPr/>
                      <p:nvPr/>
                    </p:nvPicPr>
                    <p:blipFill>
                      <a:blip r:embed="rId4"/>
                      <a:stretch>
                        <a:fillRect/>
                      </a:stretch>
                    </p:blipFill>
                    <p:spPr>
                      <a:xfrm>
                        <a:off x="587549" y="4804374"/>
                        <a:ext cx="7464224" cy="89578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10842834"/>
              </p:ext>
            </p:extLst>
          </p:nvPr>
        </p:nvGraphicFramePr>
        <p:xfrm>
          <a:off x="5936673" y="5889247"/>
          <a:ext cx="2043401" cy="473832"/>
        </p:xfrm>
        <a:graphic>
          <a:graphicData uri="http://schemas.openxmlformats.org/presentationml/2006/ole">
            <mc:AlternateContent xmlns:mc="http://schemas.openxmlformats.org/markup-compatibility/2006">
              <mc:Choice xmlns:v="urn:schemas-microsoft-com:vml" Requires="v">
                <p:oleObj spid="_x0000_s11290" name="Equation" r:id="rId5" imgW="876300" imgH="203200" progId="Equation.3">
                  <p:embed/>
                </p:oleObj>
              </mc:Choice>
              <mc:Fallback>
                <p:oleObj name="Equation" r:id="rId5" imgW="876300" imgH="203200" progId="Equation.3">
                  <p:embed/>
                  <p:pic>
                    <p:nvPicPr>
                      <p:cNvPr id="0" name=""/>
                      <p:cNvPicPr/>
                      <p:nvPr/>
                    </p:nvPicPr>
                    <p:blipFill>
                      <a:blip r:embed="rId6"/>
                      <a:stretch>
                        <a:fillRect/>
                      </a:stretch>
                    </p:blipFill>
                    <p:spPr>
                      <a:xfrm>
                        <a:off x="5936673" y="5889247"/>
                        <a:ext cx="2043401" cy="473832"/>
                      </a:xfrm>
                      <a:prstGeom prst="rect">
                        <a:avLst/>
                      </a:prstGeom>
                    </p:spPr>
                  </p:pic>
                </p:oleObj>
              </mc:Fallback>
            </mc:AlternateContent>
          </a:graphicData>
        </a:graphic>
      </p:graphicFrame>
    </p:spTree>
    <p:extLst>
      <p:ext uri="{BB962C8B-B14F-4D97-AF65-F5344CB8AC3E}">
        <p14:creationId xmlns:p14="http://schemas.microsoft.com/office/powerpoint/2010/main" val="13293261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600200"/>
            <a:ext cx="8229600" cy="4855955"/>
          </a:xfrm>
        </p:spPr>
        <p:txBody>
          <a:bodyPr>
            <a:normAutofit/>
          </a:bodyPr>
          <a:lstStyle/>
          <a:p>
            <a:r>
              <a:rPr lang="en-US" dirty="0" smtClean="0"/>
              <a:t>Value iteration:</a:t>
            </a:r>
          </a:p>
          <a:p>
            <a:r>
              <a:rPr lang="en-US" dirty="0" smtClean="0"/>
              <a:t>V</a:t>
            </a:r>
            <a:r>
              <a:rPr lang="en-US" baseline="-25000" dirty="0" smtClean="0"/>
              <a:t>k+1</a:t>
            </a:r>
            <a:r>
              <a:rPr lang="en-US" dirty="0" smtClean="0"/>
              <a:t>=T*</a:t>
            </a:r>
            <a:r>
              <a:rPr lang="en-US" dirty="0" err="1" smtClean="0"/>
              <a:t>V</a:t>
            </a:r>
            <a:r>
              <a:rPr lang="en-US" baseline="-25000" dirty="0" err="1" smtClean="0"/>
              <a:t>k</a:t>
            </a:r>
            <a:r>
              <a:rPr lang="en-US" dirty="0" smtClean="0"/>
              <a:t>, k≥0</a:t>
            </a:r>
            <a:endParaRPr lang="en-US" dirty="0"/>
          </a:p>
          <a:p>
            <a:r>
              <a:rPr lang="en-US" dirty="0" smtClean="0"/>
              <a:t>Q</a:t>
            </a:r>
            <a:r>
              <a:rPr lang="en-US" baseline="-25000" dirty="0" smtClean="0"/>
              <a:t>k</a:t>
            </a:r>
            <a:r>
              <a:rPr lang="en-US" baseline="-25000" dirty="0"/>
              <a:t>+1</a:t>
            </a:r>
            <a:r>
              <a:rPr lang="en-US" dirty="0"/>
              <a:t>=T</a:t>
            </a:r>
            <a:r>
              <a:rPr lang="en-US" dirty="0" smtClean="0"/>
              <a:t>*</a:t>
            </a:r>
            <a:r>
              <a:rPr lang="en-US" dirty="0" err="1" smtClean="0"/>
              <a:t>Q</a:t>
            </a:r>
            <a:r>
              <a:rPr lang="en-US" baseline="-25000" dirty="0" err="1" smtClean="0"/>
              <a:t>k</a:t>
            </a:r>
            <a:r>
              <a:rPr lang="en-US" dirty="0"/>
              <a:t>, k≥</a:t>
            </a:r>
            <a:r>
              <a:rPr lang="en-US" dirty="0" smtClean="0"/>
              <a:t>0</a:t>
            </a:r>
          </a:p>
          <a:p>
            <a:endParaRPr lang="en-US" dirty="0"/>
          </a:p>
          <a:p>
            <a:r>
              <a:rPr lang="en-US" dirty="0" smtClean="0"/>
              <a:t>This “Q-iteration” converges asymptotically:</a:t>
            </a:r>
          </a:p>
          <a:p>
            <a:endParaRPr lang="en-US" dirty="0" smtClean="0"/>
          </a:p>
          <a:p>
            <a:pPr marL="0" indent="0">
              <a:buNone/>
            </a:pPr>
            <a:r>
              <a:rPr lang="en-US" dirty="0" smtClean="0"/>
              <a:t>(uniform norm/supremum norm/Chebyshev norm)</a:t>
            </a:r>
            <a:endParaRPr lang="en-US" dirty="0"/>
          </a:p>
          <a:p>
            <a:endParaRPr lang="en-US"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1568906252"/>
              </p:ext>
            </p:extLst>
          </p:nvPr>
        </p:nvGraphicFramePr>
        <p:xfrm>
          <a:off x="3143886" y="4680048"/>
          <a:ext cx="3620916" cy="541712"/>
        </p:xfrm>
        <a:graphic>
          <a:graphicData uri="http://schemas.openxmlformats.org/presentationml/2006/ole">
            <mc:AlternateContent xmlns:mc="http://schemas.openxmlformats.org/markup-compatibility/2006">
              <mc:Choice xmlns:v="urn:schemas-microsoft-com:vml" Requires="v">
                <p:oleObj spid="_x0000_s12302" name="Equation" r:id="rId3" imgW="1612900" imgH="241300" progId="Equation.3">
                  <p:embed/>
                </p:oleObj>
              </mc:Choice>
              <mc:Fallback>
                <p:oleObj name="Equation" r:id="rId3" imgW="1612900" imgH="241300" progId="Equation.3">
                  <p:embed/>
                  <p:pic>
                    <p:nvPicPr>
                      <p:cNvPr id="0" name=""/>
                      <p:cNvPicPr/>
                      <p:nvPr/>
                    </p:nvPicPr>
                    <p:blipFill>
                      <a:blip r:embed="rId4"/>
                      <a:stretch>
                        <a:fillRect/>
                      </a:stretch>
                    </p:blipFill>
                    <p:spPr>
                      <a:xfrm>
                        <a:off x="3143886" y="4680048"/>
                        <a:ext cx="3620916" cy="541712"/>
                      </a:xfrm>
                      <a:prstGeom prst="rect">
                        <a:avLst/>
                      </a:prstGeom>
                    </p:spPr>
                  </p:pic>
                </p:oleObj>
              </mc:Fallback>
            </mc:AlternateContent>
          </a:graphicData>
        </a:graphic>
      </p:graphicFrame>
    </p:spTree>
    <p:extLst>
      <p:ext uri="{BB962C8B-B14F-4D97-AF65-F5344CB8AC3E}">
        <p14:creationId xmlns:p14="http://schemas.microsoft.com/office/powerpoint/2010/main" val="345763088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Also, for Q-iteration, we can bound the </a:t>
            </a:r>
            <a:r>
              <a:rPr lang="en-US" dirty="0" err="1" smtClean="0"/>
              <a:t>suboptimality</a:t>
            </a:r>
            <a:r>
              <a:rPr lang="en-US" dirty="0" smtClean="0"/>
              <a:t> for a set </a:t>
            </a:r>
            <a:r>
              <a:rPr lang="en-US" dirty="0" smtClean="0">
                <a:solidFill>
                  <a:srgbClr val="FF0000"/>
                </a:solidFill>
              </a:rPr>
              <a:t>number of iterations </a:t>
            </a:r>
            <a:r>
              <a:rPr lang="en-US" dirty="0" smtClean="0"/>
              <a:t>based on the </a:t>
            </a:r>
            <a:r>
              <a:rPr lang="en-US" dirty="0" smtClean="0">
                <a:solidFill>
                  <a:srgbClr val="FF0000"/>
                </a:solidFill>
              </a:rPr>
              <a:t>discount factor </a:t>
            </a:r>
            <a:r>
              <a:rPr lang="en-US" dirty="0" smtClean="0"/>
              <a:t>and </a:t>
            </a:r>
            <a:r>
              <a:rPr lang="en-US" dirty="0" smtClean="0">
                <a:solidFill>
                  <a:srgbClr val="FF0000"/>
                </a:solidFill>
              </a:rPr>
              <a:t>maximum possible reward</a:t>
            </a:r>
            <a:endParaRPr lang="en-US" dirty="0">
              <a:solidFill>
                <a:srgbClr val="FF0000"/>
              </a:solidFill>
            </a:endParaRPr>
          </a:p>
        </p:txBody>
      </p:sp>
    </p:spTree>
    <p:extLst>
      <p:ext uri="{BB962C8B-B14F-4D97-AF65-F5344CB8AC3E}">
        <p14:creationId xmlns:p14="http://schemas.microsoft.com/office/powerpoint/2010/main" val="405650635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983"/>
            <a:ext cx="8229600" cy="1143000"/>
          </a:xfrm>
        </p:spPr>
        <p:txBody>
          <a:bodyPr/>
          <a:lstStyle/>
          <a:p>
            <a:r>
              <a:rPr lang="en-US" dirty="0" smtClean="0"/>
              <a:t>Monte Carlo</a:t>
            </a:r>
            <a:endParaRPr lang="en-US" dirty="0"/>
          </a:p>
        </p:txBody>
      </p:sp>
      <p:sp>
        <p:nvSpPr>
          <p:cNvPr id="3" name="Content Placeholder 2"/>
          <p:cNvSpPr>
            <a:spLocks noGrp="1"/>
          </p:cNvSpPr>
          <p:nvPr>
            <p:ph idx="1"/>
          </p:nvPr>
        </p:nvSpPr>
        <p:spPr>
          <a:xfrm>
            <a:off x="457200" y="996323"/>
            <a:ext cx="8229600" cy="4525963"/>
          </a:xfrm>
        </p:spPr>
        <p:txBody>
          <a:bodyPr>
            <a:normAutofit/>
          </a:bodyPr>
          <a:lstStyle/>
          <a:p>
            <a:r>
              <a:rPr lang="en-US" sz="2800" dirty="0" smtClean="0"/>
              <a:t>Administrative area in the Principality of Monaco</a:t>
            </a:r>
          </a:p>
          <a:p>
            <a:r>
              <a:rPr lang="en-US" sz="2800" dirty="0" smtClean="0"/>
              <a:t>Founded in 1866, named “Mount Charles” after then-reigning price, Charles III of Monaco</a:t>
            </a:r>
          </a:p>
          <a:p>
            <a:r>
              <a:rPr lang="en-US" sz="2800" dirty="0" smtClean="0"/>
              <a:t>1</a:t>
            </a:r>
            <a:r>
              <a:rPr lang="en-US" sz="2800" baseline="30000" dirty="0" smtClean="0"/>
              <a:t>st</a:t>
            </a:r>
            <a:r>
              <a:rPr lang="en-US" sz="2800" dirty="0" smtClean="0"/>
              <a:t> casino opened in 1862, not a success</a:t>
            </a:r>
            <a:endParaRPr lang="en-US" sz="2800" dirty="0"/>
          </a:p>
        </p:txBody>
      </p:sp>
      <p:pic>
        <p:nvPicPr>
          <p:cNvPr id="5" name="Picture 4" descr="300px-Whole_Monac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9662" y="3858512"/>
            <a:ext cx="3550604" cy="2662954"/>
          </a:xfrm>
          <a:prstGeom prst="rect">
            <a:avLst/>
          </a:prstGeom>
        </p:spPr>
      </p:pic>
      <p:pic>
        <p:nvPicPr>
          <p:cNvPr id="6" name="Picture 5" descr="France_location_map-Regions_and_departements.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64600"/>
            <a:ext cx="2173267" cy="2086336"/>
          </a:xfrm>
          <a:prstGeom prst="rect">
            <a:avLst/>
          </a:prstGeom>
        </p:spPr>
      </p:pic>
      <p:cxnSp>
        <p:nvCxnSpPr>
          <p:cNvPr id="8" name="Straight Arrow Connector 7"/>
          <p:cNvCxnSpPr/>
          <p:nvPr/>
        </p:nvCxnSpPr>
        <p:spPr>
          <a:xfrm flipH="1">
            <a:off x="2273512" y="5172227"/>
            <a:ext cx="3099436" cy="93617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604947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02"/>
            <a:ext cx="8229600" cy="1143000"/>
          </a:xfrm>
        </p:spPr>
        <p:txBody>
          <a:bodyPr/>
          <a:lstStyle/>
          <a:p>
            <a:r>
              <a:rPr lang="en-US" dirty="0" smtClean="0"/>
              <a:t>Monte Carlo Methods</a:t>
            </a:r>
            <a:endParaRPr lang="en-US" dirty="0"/>
          </a:p>
        </p:txBody>
      </p:sp>
      <p:sp>
        <p:nvSpPr>
          <p:cNvPr id="3" name="Content Placeholder 2"/>
          <p:cNvSpPr>
            <a:spLocks noGrp="1"/>
          </p:cNvSpPr>
          <p:nvPr>
            <p:ph idx="1"/>
          </p:nvPr>
        </p:nvSpPr>
        <p:spPr>
          <a:xfrm>
            <a:off x="217415" y="1129522"/>
            <a:ext cx="8229600" cy="5728478"/>
          </a:xfrm>
        </p:spPr>
        <p:txBody>
          <a:bodyPr>
            <a:normAutofit fontScale="85000" lnSpcReduction="20000"/>
          </a:bodyPr>
          <a:lstStyle/>
          <a:p>
            <a:r>
              <a:rPr lang="en-US" sz="2800" dirty="0" smtClean="0"/>
              <a:t>Computational Algorithms: repeated random sampling</a:t>
            </a:r>
          </a:p>
          <a:p>
            <a:r>
              <a:rPr lang="en-US" sz="2800" dirty="0" smtClean="0"/>
              <a:t>Useful when difficult / impossible to obtain a closed-form expression, or if deterministic algorithms won’t cut it</a:t>
            </a:r>
          </a:p>
          <a:p>
            <a:r>
              <a:rPr lang="en-US" sz="2800" dirty="0" smtClean="0"/>
              <a:t>Modern version: 1940s for nuclear weapons program at Los Alamos (radiation shielding and neutron penetration)</a:t>
            </a:r>
          </a:p>
          <a:p>
            <a:r>
              <a:rPr lang="en-US" sz="2800" dirty="0" smtClean="0"/>
              <a:t>Monte Carlo = code name (mathematician’s uncle gambled there)</a:t>
            </a:r>
          </a:p>
          <a:p>
            <a:r>
              <a:rPr lang="en-US" sz="2800" dirty="0" smtClean="0"/>
              <a:t>Soon after, John von Neumann programmed ENIAC to carry out these calculations</a:t>
            </a:r>
          </a:p>
          <a:p>
            <a:endParaRPr lang="en-US" sz="2800" dirty="0"/>
          </a:p>
          <a:p>
            <a:r>
              <a:rPr lang="en-US" sz="2800" dirty="0" smtClean="0"/>
              <a:t>Physical Sciences</a:t>
            </a:r>
          </a:p>
          <a:p>
            <a:r>
              <a:rPr lang="en-US" sz="2800" dirty="0" smtClean="0"/>
              <a:t>Engineering</a:t>
            </a:r>
          </a:p>
          <a:p>
            <a:r>
              <a:rPr lang="en-US" sz="2800" dirty="0" smtClean="0"/>
              <a:t>Applied Statistics</a:t>
            </a:r>
          </a:p>
          <a:p>
            <a:r>
              <a:rPr lang="en-US" sz="2800" dirty="0" smtClean="0"/>
              <a:t>Computer Graphics, AI</a:t>
            </a:r>
          </a:p>
          <a:p>
            <a:r>
              <a:rPr lang="en-US" sz="2800" dirty="0" smtClean="0"/>
              <a:t>Finance/Business</a:t>
            </a:r>
          </a:p>
          <a:p>
            <a:r>
              <a:rPr lang="en-US" sz="2800" dirty="0" smtClean="0"/>
              <a:t>Etc.</a:t>
            </a:r>
            <a:endParaRPr lang="en-US" sz="2800" dirty="0"/>
          </a:p>
        </p:txBody>
      </p:sp>
      <p:pic>
        <p:nvPicPr>
          <p:cNvPr id="4" name="Picture 3" descr="220px-Pi_30K.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9458" y="4064000"/>
            <a:ext cx="2794000" cy="2794000"/>
          </a:xfrm>
          <a:prstGeom prst="rect">
            <a:avLst/>
          </a:prstGeom>
        </p:spPr>
      </p:pic>
    </p:spTree>
    <p:extLst>
      <p:ext uri="{BB962C8B-B14F-4D97-AF65-F5344CB8AC3E}">
        <p14:creationId xmlns:p14="http://schemas.microsoft.com/office/powerpoint/2010/main" val="228191659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4894"/>
            <a:ext cx="8229600" cy="1143000"/>
          </a:xfrm>
        </p:spPr>
        <p:txBody>
          <a:bodyPr/>
          <a:lstStyle/>
          <a:p>
            <a:r>
              <a:rPr lang="en-US" dirty="0" smtClean="0"/>
              <a:t>Policy Iteration</a:t>
            </a:r>
            <a:endParaRPr lang="en-US" dirty="0"/>
          </a:p>
        </p:txBody>
      </p:sp>
      <p:pic>
        <p:nvPicPr>
          <p:cNvPr id="4" name="Picture 3" descr="imgtmp3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219" y="665797"/>
            <a:ext cx="6451600" cy="292100"/>
          </a:xfrm>
          <a:prstGeom prst="rect">
            <a:avLst/>
          </a:prstGeom>
        </p:spPr>
      </p:pic>
      <p:pic>
        <p:nvPicPr>
          <p:cNvPr id="5" name="Picture 4" descr="pseudotmp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7446" y="1086386"/>
            <a:ext cx="5516553" cy="5638650"/>
          </a:xfrm>
          <a:prstGeom prst="rect">
            <a:avLst/>
          </a:prstGeom>
        </p:spPr>
      </p:pic>
      <p:sp>
        <p:nvSpPr>
          <p:cNvPr id="6" name="TextBox 5"/>
          <p:cNvSpPr txBox="1"/>
          <p:nvPr/>
        </p:nvSpPr>
        <p:spPr>
          <a:xfrm>
            <a:off x="0" y="2099066"/>
            <a:ext cx="2747567" cy="461665"/>
          </a:xfrm>
          <a:prstGeom prst="rect">
            <a:avLst/>
          </a:prstGeom>
          <a:noFill/>
        </p:spPr>
        <p:txBody>
          <a:bodyPr wrap="none" rtlCol="0">
            <a:spAutoFit/>
          </a:bodyPr>
          <a:lstStyle/>
          <a:p>
            <a:r>
              <a:rPr lang="en-US" sz="2400" dirty="0" smtClean="0"/>
              <a:t>Convergence in limit</a:t>
            </a:r>
          </a:p>
        </p:txBody>
      </p:sp>
    </p:spTree>
    <p:extLst>
      <p:ext uri="{BB962C8B-B14F-4D97-AF65-F5344CB8AC3E}">
        <p14:creationId xmlns:p14="http://schemas.microsoft.com/office/powerpoint/2010/main" val="31296772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Policy Iteration:</a:t>
            </a:r>
            <a:br>
              <a:rPr lang="en-US" dirty="0" smtClean="0"/>
            </a:br>
            <a:r>
              <a:rPr lang="en-US" sz="4000" dirty="0" smtClean="0"/>
              <a:t>Policy Evaluation + Policy Improvement</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331790825"/>
              </p:ext>
            </p:extLst>
          </p:nvPr>
        </p:nvGraphicFramePr>
        <p:xfrm>
          <a:off x="2148753" y="3275469"/>
          <a:ext cx="4802187" cy="739775"/>
        </p:xfrm>
        <a:graphic>
          <a:graphicData uri="http://schemas.openxmlformats.org/presentationml/2006/ole">
            <mc:AlternateContent xmlns:mc="http://schemas.openxmlformats.org/markup-compatibility/2006">
              <mc:Choice xmlns:v="urn:schemas-microsoft-com:vml" Requires="v">
                <p:oleObj spid="_x0000_s6189" name="Equation" r:id="rId3" imgW="2387600" imgH="368300" progId="Equation.3">
                  <p:embed/>
                </p:oleObj>
              </mc:Choice>
              <mc:Fallback>
                <p:oleObj name="Equation" r:id="rId3" imgW="2387600" imgH="368300" progId="Equation.3">
                  <p:embed/>
                  <p:pic>
                    <p:nvPicPr>
                      <p:cNvPr id="0" name=""/>
                      <p:cNvPicPr/>
                      <p:nvPr/>
                    </p:nvPicPr>
                    <p:blipFill>
                      <a:blip r:embed="rId4"/>
                      <a:stretch>
                        <a:fillRect/>
                      </a:stretch>
                    </p:blipFill>
                    <p:spPr>
                      <a:xfrm>
                        <a:off x="2148753" y="3275469"/>
                        <a:ext cx="4802187" cy="739775"/>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328994637"/>
              </p:ext>
            </p:extLst>
          </p:nvPr>
        </p:nvGraphicFramePr>
        <p:xfrm>
          <a:off x="2148753" y="2142624"/>
          <a:ext cx="5260975" cy="765175"/>
        </p:xfrm>
        <a:graphic>
          <a:graphicData uri="http://schemas.openxmlformats.org/presentationml/2006/ole">
            <mc:AlternateContent xmlns:mc="http://schemas.openxmlformats.org/markup-compatibility/2006">
              <mc:Choice xmlns:v="urn:schemas-microsoft-com:vml" Requires="v">
                <p:oleObj spid="_x0000_s6190" name="Equation" r:id="rId5" imgW="2616200" imgH="381000" progId="Equation.3">
                  <p:embed/>
                </p:oleObj>
              </mc:Choice>
              <mc:Fallback>
                <p:oleObj name="Equation" r:id="rId5" imgW="2616200" imgH="381000" progId="Equation.3">
                  <p:embed/>
                  <p:pic>
                    <p:nvPicPr>
                      <p:cNvPr id="0" name=""/>
                      <p:cNvPicPr/>
                      <p:nvPr/>
                    </p:nvPicPr>
                    <p:blipFill>
                      <a:blip r:embed="rId6"/>
                      <a:stretch>
                        <a:fillRect/>
                      </a:stretch>
                    </p:blipFill>
                    <p:spPr>
                      <a:xfrm>
                        <a:off x="2148753" y="2142624"/>
                        <a:ext cx="5260975" cy="765175"/>
                      </a:xfrm>
                      <a:prstGeom prst="rect">
                        <a:avLst/>
                      </a:prstGeom>
                    </p:spPr>
                  </p:pic>
                </p:oleObj>
              </mc:Fallback>
            </mc:AlternateContent>
          </a:graphicData>
        </a:graphic>
      </p:graphicFrame>
    </p:spTree>
    <p:extLst>
      <p:ext uri="{BB962C8B-B14F-4D97-AF65-F5344CB8AC3E}">
        <p14:creationId xmlns:p14="http://schemas.microsoft.com/office/powerpoint/2010/main" val="38263797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611" y="274638"/>
            <a:ext cx="4690697" cy="1143000"/>
          </a:xfrm>
        </p:spPr>
        <p:txBody>
          <a:bodyPr>
            <a:normAutofit fontScale="90000"/>
          </a:bodyPr>
          <a:lstStyle/>
          <a:p>
            <a:r>
              <a:rPr lang="en-US" dirty="0" smtClean="0"/>
              <a:t>Policy Improvement: </a:t>
            </a:r>
            <a:br>
              <a:rPr lang="en-US" dirty="0" smtClean="0"/>
            </a:br>
            <a:r>
              <a:rPr lang="en-US" dirty="0" smtClean="0"/>
              <a:t>Examples</a:t>
            </a:r>
            <a:endParaRPr lang="en-US" dirty="0"/>
          </a:p>
        </p:txBody>
      </p:sp>
      <p:sp>
        <p:nvSpPr>
          <p:cNvPr id="3" name="Content Placeholder 2"/>
          <p:cNvSpPr>
            <a:spLocks noGrp="1"/>
          </p:cNvSpPr>
          <p:nvPr>
            <p:ph idx="1"/>
          </p:nvPr>
        </p:nvSpPr>
        <p:spPr>
          <a:xfrm>
            <a:off x="457200" y="5226013"/>
            <a:ext cx="8229600" cy="900150"/>
          </a:xfrm>
        </p:spPr>
        <p:txBody>
          <a:bodyPr>
            <a:normAutofit fontScale="85000" lnSpcReduction="20000"/>
          </a:bodyPr>
          <a:lstStyle/>
          <a:p>
            <a:pPr marL="0" indent="0">
              <a:buNone/>
            </a:pPr>
            <a:r>
              <a:rPr lang="en-US" dirty="0" smtClean="0"/>
              <a:t>(Actions Deterministic,</a:t>
            </a:r>
          </a:p>
          <a:p>
            <a:pPr marL="0" indent="0">
              <a:buNone/>
            </a:pPr>
            <a:r>
              <a:rPr lang="en-US" dirty="0" smtClean="0"/>
              <a:t>Goal state(s) shaded)</a:t>
            </a:r>
            <a:endParaRPr lang="en-US" dirty="0"/>
          </a:p>
        </p:txBody>
      </p:sp>
      <p:pic>
        <p:nvPicPr>
          <p:cNvPr id="4" name="Picture 3" descr="figtmp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7887" y="274638"/>
            <a:ext cx="3986614" cy="6137177"/>
          </a:xfrm>
          <a:prstGeom prst="rect">
            <a:avLst/>
          </a:prstGeom>
        </p:spPr>
      </p:pic>
      <p:pic>
        <p:nvPicPr>
          <p:cNvPr id="5" name="Picture 4" descr="imgtmp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331" y="2373149"/>
            <a:ext cx="4609229" cy="1518951"/>
          </a:xfrm>
          <a:prstGeom prst="rect">
            <a:avLst/>
          </a:prstGeom>
        </p:spPr>
      </p:pic>
    </p:spTree>
    <p:extLst>
      <p:ext uri="{BB962C8B-B14F-4D97-AF65-F5344CB8AC3E}">
        <p14:creationId xmlns:p14="http://schemas.microsoft.com/office/powerpoint/2010/main" val="18003187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82233" y="-5469574"/>
            <a:ext cx="5189901" cy="7989571"/>
            <a:chOff x="1068050" y="1417638"/>
            <a:chExt cx="3416250" cy="5259132"/>
          </a:xfrm>
        </p:grpSpPr>
        <p:pic>
          <p:nvPicPr>
            <p:cNvPr id="4" name="Picture 3" descr="figtmp1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8050" y="1417638"/>
              <a:ext cx="3416250" cy="5259132"/>
            </a:xfrm>
            <a:prstGeom prst="rect">
              <a:avLst/>
            </a:prstGeom>
          </p:spPr>
        </p:pic>
        <p:sp>
          <p:nvSpPr>
            <p:cNvPr id="5" name="Rectangle 4"/>
            <p:cNvSpPr/>
            <p:nvPr/>
          </p:nvSpPr>
          <p:spPr>
            <a:xfrm>
              <a:off x="1068050" y="1417638"/>
              <a:ext cx="3416250" cy="452101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p:txBody>
          <a:bodyPr/>
          <a:lstStyle/>
          <a:p>
            <a:r>
              <a:rPr lang="en-US" dirty="0" smtClean="0"/>
              <a:t>Policy Improvement: Examples</a:t>
            </a:r>
            <a:endParaRPr lang="en-US" dirty="0"/>
          </a:p>
        </p:txBody>
      </p:sp>
      <p:sp>
        <p:nvSpPr>
          <p:cNvPr id="3" name="Content Placeholder 2"/>
          <p:cNvSpPr>
            <a:spLocks noGrp="1"/>
          </p:cNvSpPr>
          <p:nvPr>
            <p:ph idx="1"/>
          </p:nvPr>
        </p:nvSpPr>
        <p:spPr>
          <a:xfrm>
            <a:off x="457200" y="2887098"/>
            <a:ext cx="8229600" cy="3239065"/>
          </a:xfrm>
        </p:spPr>
        <p:txBody>
          <a:bodyPr>
            <a:normAutofit fontScale="77500" lnSpcReduction="20000"/>
          </a:bodyPr>
          <a:lstStyle/>
          <a:p>
            <a:r>
              <a:rPr lang="en-US" dirty="0" smtClean="0"/>
              <a:t>4.1: If policy is </a:t>
            </a:r>
            <a:r>
              <a:rPr lang="en-US" dirty="0" err="1" smtClean="0"/>
              <a:t>equiprobably</a:t>
            </a:r>
            <a:r>
              <a:rPr lang="en-US" dirty="0" smtClean="0"/>
              <a:t> random actions, what is the action-value for Q(11,down)? What about Q(7, down)?</a:t>
            </a:r>
          </a:p>
          <a:p>
            <a:endParaRPr lang="en-US" dirty="0" smtClean="0"/>
          </a:p>
          <a:p>
            <a:r>
              <a:rPr lang="en-US" dirty="0" smtClean="0"/>
              <a:t>4.2a: A state (15) is added just below state 13. Its actions, left, up, right, and down, take the agent to states 12, 13, 14, and 15, respectively. Transitions from original states are unchanged. What is V(15) for </a:t>
            </a:r>
            <a:r>
              <a:rPr lang="en-US" dirty="0" err="1" smtClean="0"/>
              <a:t>equiprobable</a:t>
            </a:r>
            <a:r>
              <a:rPr lang="en-US" dirty="0" smtClean="0"/>
              <a:t> random policy? </a:t>
            </a:r>
          </a:p>
          <a:p>
            <a:r>
              <a:rPr lang="en-US" dirty="0" smtClean="0"/>
              <a:t>4.2b: Now, assume dynamics of state 13 are also changed so that down takes the agent to 15. Now, what is V(15)?</a:t>
            </a:r>
          </a:p>
          <a:p>
            <a:endParaRPr lang="en-US" dirty="0"/>
          </a:p>
        </p:txBody>
      </p:sp>
      <p:pic>
        <p:nvPicPr>
          <p:cNvPr id="7" name="Picture 6" descr="imgtmp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0762" y="1296466"/>
            <a:ext cx="3771357" cy="1242834"/>
          </a:xfrm>
          <a:prstGeom prst="rect">
            <a:avLst/>
          </a:prstGeom>
        </p:spPr>
      </p:pic>
    </p:spTree>
    <p:extLst>
      <p:ext uri="{BB962C8B-B14F-4D97-AF65-F5344CB8AC3E}">
        <p14:creationId xmlns:p14="http://schemas.microsoft.com/office/powerpoint/2010/main" val="6860416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Iteration: Update</a:t>
            </a:r>
            <a:endParaRPr lang="en-US" dirty="0"/>
          </a:p>
        </p:txBody>
      </p:sp>
      <p:sp>
        <p:nvSpPr>
          <p:cNvPr id="3" name="Content Placeholder 2"/>
          <p:cNvSpPr>
            <a:spLocks noGrp="1"/>
          </p:cNvSpPr>
          <p:nvPr>
            <p:ph idx="1"/>
          </p:nvPr>
        </p:nvSpPr>
        <p:spPr>
          <a:xfrm>
            <a:off x="537128" y="1791687"/>
            <a:ext cx="8229600" cy="2398517"/>
          </a:xfrm>
        </p:spPr>
        <p:txBody>
          <a:bodyPr/>
          <a:lstStyle/>
          <a:p>
            <a:r>
              <a:rPr lang="en-US" dirty="0" smtClean="0"/>
              <a:t>Turn Bellman optimality equation </a:t>
            </a:r>
          </a:p>
          <a:p>
            <a:endParaRPr lang="en-US" dirty="0"/>
          </a:p>
          <a:p>
            <a:endParaRPr lang="en-US" dirty="0" smtClean="0"/>
          </a:p>
          <a:p>
            <a:pPr marL="0" indent="0">
              <a:buNone/>
            </a:pPr>
            <a:r>
              <a:rPr lang="en-US" dirty="0" smtClean="0"/>
              <a:t>into an update rule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977542236"/>
              </p:ext>
            </p:extLst>
          </p:nvPr>
        </p:nvGraphicFramePr>
        <p:xfrm>
          <a:off x="1629692" y="4704276"/>
          <a:ext cx="4673600" cy="765175"/>
        </p:xfrm>
        <a:graphic>
          <a:graphicData uri="http://schemas.openxmlformats.org/presentationml/2006/ole">
            <mc:AlternateContent xmlns:mc="http://schemas.openxmlformats.org/markup-compatibility/2006">
              <mc:Choice xmlns:v="urn:schemas-microsoft-com:vml" Requires="v">
                <p:oleObj spid="_x0000_s5170" name="Equation" r:id="rId3" imgW="2324100" imgH="381000" progId="Equation.3">
                  <p:embed/>
                </p:oleObj>
              </mc:Choice>
              <mc:Fallback>
                <p:oleObj name="Equation" r:id="rId3" imgW="2324100" imgH="381000" progId="Equation.3">
                  <p:embed/>
                  <p:pic>
                    <p:nvPicPr>
                      <p:cNvPr id="0" name=""/>
                      <p:cNvPicPr/>
                      <p:nvPr/>
                    </p:nvPicPr>
                    <p:blipFill>
                      <a:blip r:embed="rId4"/>
                      <a:stretch>
                        <a:fillRect/>
                      </a:stretch>
                    </p:blipFill>
                    <p:spPr>
                      <a:xfrm>
                        <a:off x="1629692" y="4704276"/>
                        <a:ext cx="4673600" cy="76517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844889398"/>
              </p:ext>
            </p:extLst>
          </p:nvPr>
        </p:nvGraphicFramePr>
        <p:xfrm>
          <a:off x="1905000" y="2609192"/>
          <a:ext cx="3908425" cy="739775"/>
        </p:xfrm>
        <a:graphic>
          <a:graphicData uri="http://schemas.openxmlformats.org/presentationml/2006/ole">
            <mc:AlternateContent xmlns:mc="http://schemas.openxmlformats.org/markup-compatibility/2006">
              <mc:Choice xmlns:v="urn:schemas-microsoft-com:vml" Requires="v">
                <p:oleObj spid="_x0000_s5171" name="Equation" r:id="rId5" imgW="1943100" imgH="368300" progId="Equation.3">
                  <p:embed/>
                </p:oleObj>
              </mc:Choice>
              <mc:Fallback>
                <p:oleObj name="Equation" r:id="rId5" imgW="1943100" imgH="368300" progId="Equation.3">
                  <p:embed/>
                  <p:pic>
                    <p:nvPicPr>
                      <p:cNvPr id="0" name=""/>
                      <p:cNvPicPr/>
                      <p:nvPr/>
                    </p:nvPicPr>
                    <p:blipFill>
                      <a:blip r:embed="rId6"/>
                      <a:stretch>
                        <a:fillRect/>
                      </a:stretch>
                    </p:blipFill>
                    <p:spPr>
                      <a:xfrm>
                        <a:off x="1905000" y="2609192"/>
                        <a:ext cx="3908425" cy="739775"/>
                      </a:xfrm>
                      <a:prstGeom prst="rect">
                        <a:avLst/>
                      </a:prstGeom>
                    </p:spPr>
                  </p:pic>
                </p:oleObj>
              </mc:Fallback>
            </mc:AlternateContent>
          </a:graphicData>
        </a:graphic>
      </p:graphicFrame>
    </p:spTree>
    <p:extLst>
      <p:ext uri="{BB962C8B-B14F-4D97-AF65-F5344CB8AC3E}">
        <p14:creationId xmlns:p14="http://schemas.microsoft.com/office/powerpoint/2010/main" val="311500989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Iteration: algorithm</a:t>
            </a:r>
            <a:endParaRPr lang="en-US" dirty="0"/>
          </a:p>
        </p:txBody>
      </p:sp>
      <p:pic>
        <p:nvPicPr>
          <p:cNvPr id="6" name="Picture 5" descr="pseudotmp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35398"/>
            <a:ext cx="5515379" cy="3654081"/>
          </a:xfrm>
          <a:prstGeom prst="rect">
            <a:avLst/>
          </a:prstGeom>
        </p:spPr>
      </p:pic>
      <p:sp>
        <p:nvSpPr>
          <p:cNvPr id="4" name="Content Placeholder 2"/>
          <p:cNvSpPr>
            <a:spLocks noGrp="1"/>
          </p:cNvSpPr>
          <p:nvPr>
            <p:ph idx="1"/>
          </p:nvPr>
        </p:nvSpPr>
        <p:spPr>
          <a:xfrm>
            <a:off x="2344558" y="5683548"/>
            <a:ext cx="6799442" cy="2165440"/>
          </a:xfrm>
        </p:spPr>
        <p:txBody>
          <a:bodyPr/>
          <a:lstStyle/>
          <a:p>
            <a:r>
              <a:rPr lang="en-US" dirty="0" smtClean="0"/>
              <a:t>Why focus on deterministic policies?</a:t>
            </a:r>
          </a:p>
        </p:txBody>
      </p:sp>
    </p:spTree>
    <p:extLst>
      <p:ext uri="{BB962C8B-B14F-4D97-AF65-F5344CB8AC3E}">
        <p14:creationId xmlns:p14="http://schemas.microsoft.com/office/powerpoint/2010/main" val="18458155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Picture 5"/>
          <p:cNvPicPr>
            <a:picLocks noChangeAspect="1"/>
          </p:cNvPicPr>
          <p:nvPr/>
        </p:nvPicPr>
        <p:blipFill>
          <a:blip r:embed="rId2"/>
          <a:stretch>
            <a:fillRect/>
          </a:stretch>
        </p:blipFill>
        <p:spPr>
          <a:xfrm>
            <a:off x="50800" y="0"/>
            <a:ext cx="9017176" cy="6858000"/>
          </a:xfrm>
          <a:prstGeom prst="rect">
            <a:avLst/>
          </a:prstGeom>
        </p:spPr>
      </p:pic>
    </p:spTree>
    <p:extLst>
      <p:ext uri="{BB962C8B-B14F-4D97-AF65-F5344CB8AC3E}">
        <p14:creationId xmlns:p14="http://schemas.microsoft.com/office/powerpoint/2010/main" val="31830388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600</TotalTime>
  <Words>665</Words>
  <Application>Microsoft Macintosh PowerPoint</Application>
  <PresentationFormat>On-screen Show (4:3)</PresentationFormat>
  <Paragraphs>93</Paragraphs>
  <Slides>26</Slides>
  <Notes>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Office Theme</vt:lpstr>
      <vt:lpstr>Equation</vt:lpstr>
      <vt:lpstr>PowerPoint Presentation</vt:lpstr>
      <vt:lpstr>PowerPoint Presentation</vt:lpstr>
      <vt:lpstr>Policy Iteration</vt:lpstr>
      <vt:lpstr>Policy Iteration: Policy Evaluation + Policy Improvement</vt:lpstr>
      <vt:lpstr>Policy Improvement:  Examples</vt:lpstr>
      <vt:lpstr>Policy Improvement: Examples</vt:lpstr>
      <vt:lpstr>Value Iteration: Update</vt:lpstr>
      <vt:lpstr>Value Iteration: algorithm</vt:lpstr>
      <vt:lpstr>PowerPoint Presentation</vt:lpstr>
      <vt:lpstr>PowerPoint Presentation</vt:lpstr>
      <vt:lpstr>PowerPoint Presentation</vt:lpstr>
      <vt:lpstr>PowerPoint Presentation</vt:lpstr>
      <vt:lpstr>Gambler’s problem</vt:lpstr>
      <vt:lpstr>Gambler’s problem</vt:lpstr>
      <vt:lpstr>Asynchronous DP</vt:lpstr>
      <vt:lpstr>Asynchronous DP</vt:lpstr>
      <vt:lpstr>Generalized Policy Iteration</vt:lpstr>
      <vt:lpstr>Generalized Policy Iteration</vt:lpstr>
      <vt:lpstr>Aside</vt:lpstr>
      <vt:lpstr>PowerPoint Presentation</vt:lpstr>
      <vt:lpstr>PowerPoint Presentation</vt:lpstr>
      <vt:lpstr>PowerPoint Presentation</vt:lpstr>
      <vt:lpstr>PowerPoint Presentation</vt:lpstr>
      <vt:lpstr>PowerPoint Presentation</vt:lpstr>
      <vt:lpstr>Monte Carlo</vt:lpstr>
      <vt:lpstr>Monte Carlo Methods</vt:lpstr>
    </vt:vector>
  </TitlesOfParts>
  <Company>Lafayette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Sutton &amp; Barto, Chapter 4</dc:title>
  <dc:creator>Matthew Taylor</dc:creator>
  <cp:lastModifiedBy>Matthew Taylor</cp:lastModifiedBy>
  <cp:revision>22</cp:revision>
  <dcterms:created xsi:type="dcterms:W3CDTF">2014-01-28T15:11:05Z</dcterms:created>
  <dcterms:modified xsi:type="dcterms:W3CDTF">2015-02-06T19:14:49Z</dcterms:modified>
</cp:coreProperties>
</file>