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62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8" r:id="rId11"/>
    <p:sldId id="298" r:id="rId12"/>
    <p:sldId id="272" r:id="rId13"/>
    <p:sldId id="280" r:id="rId14"/>
    <p:sldId id="281" r:id="rId15"/>
    <p:sldId id="282" r:id="rId16"/>
    <p:sldId id="283" r:id="rId17"/>
    <p:sldId id="297" r:id="rId18"/>
    <p:sldId id="28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9172" autoAdjust="0"/>
    <p:restoredTop sz="99821" autoAdjust="0"/>
  </p:normalViewPr>
  <p:slideViewPr>
    <p:cSldViewPr>
      <p:cViewPr varScale="1">
        <p:scale>
          <a:sx n="158" d="100"/>
          <a:sy n="158" d="100"/>
        </p:scale>
        <p:origin x="-120" y="-14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D09FDD-30D5-4C70-9FDC-9AD62E5AD187}" type="datetimeFigureOut">
              <a:rPr lang="en-US" smtClean="0"/>
              <a:t>2/17/15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54B6C-4089-4C2A-8920-A7F189F84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43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Learn about deterministic</a:t>
            </a:r>
            <a:r>
              <a:rPr lang="en-US" baseline="0" dirty="0" smtClean="0"/>
              <a:t> policy while exploring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54B6C-4089-4C2A-8920-A7F189F8400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715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2/17/15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2/17/15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2/17/15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2/17/15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2/17/15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2/17/15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2/17/15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2/17/15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2/17/15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2/17/15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2/17/15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2/17/15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D53C406F-A7E7-47DA-9FE1-6771CEBB572B}" type="datetimeFigureOut">
              <a:rPr lang="en-US" smtClean="0"/>
              <a:pPr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8704B-88A3-4061-B4A3-57E438D2F1A5}" type="datetimeFigureOut">
              <a:rPr lang="en-US" smtClean="0"/>
              <a:pPr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ecs.wsu.edu/~taylorm/14_580/go.pdf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519" y="1719577"/>
            <a:ext cx="2159000" cy="4838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Visit MC for V</a:t>
            </a:r>
            <a:r>
              <a:rPr lang="en-US" baseline="30000" dirty="0" smtClean="0"/>
              <a:t>π</a:t>
            </a:r>
            <a:endParaRPr lang="en-US" baseline="30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39695" y="1417638"/>
            <a:ext cx="7802389" cy="432807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70482" y="6087731"/>
            <a:ext cx="2786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What about </a:t>
            </a:r>
            <a:r>
              <a:rPr lang="en-US" sz="2400" dirty="0" smtClean="0">
                <a:solidFill>
                  <a:srgbClr val="FF0000"/>
                </a:solidFill>
              </a:rPr>
              <a:t>control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3825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322295"/>
              </p:ext>
            </p:extLst>
          </p:nvPr>
        </p:nvGraphicFramePr>
        <p:xfrm>
          <a:off x="838200" y="1752600"/>
          <a:ext cx="3962400" cy="24688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0600"/>
                <a:gridCol w="990600"/>
                <a:gridCol w="990600"/>
                <a:gridCol w="990600"/>
              </a:tblGrid>
              <a:tr h="328507"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</a:p>
                    <a:p>
                      <a:r>
                        <a:rPr lang="en-US" dirty="0" smtClean="0"/>
                        <a:t>0,0,.6,.7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0,0,0,.8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0,0,0,.9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+1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00"/>
                    </a:solidFill>
                  </a:tcPr>
                </a:tc>
              </a:tr>
              <a:tr h="3285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 0,0,0,0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0,0,0,-1.1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-1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000000"/>
                    </a:solidFill>
                  </a:tcPr>
                </a:tc>
              </a:tr>
              <a:tr h="3285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 0,0,0,0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0,0,0,0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-1.2,0,0,0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 0,0,0,0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7234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 policy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only learn from tail?</a:t>
            </a:r>
          </a:p>
          <a:p>
            <a:r>
              <a:rPr lang="en-US" dirty="0" smtClean="0"/>
              <a:t>Policy followed must infinite number of returns suitable for (c), e.g., </a:t>
            </a:r>
            <a:r>
              <a:rPr lang="en-US" dirty="0" err="1" smtClean="0"/>
              <a:t>ε</a:t>
            </a:r>
            <a:r>
              <a:rPr lang="en-US" dirty="0" smtClean="0"/>
              <a:t>-soft</a:t>
            </a:r>
          </a:p>
        </p:txBody>
      </p:sp>
    </p:spTree>
    <p:extLst>
      <p:ext uri="{BB962C8B-B14F-4D97-AF65-F5344CB8AC3E}">
        <p14:creationId xmlns:p14="http://schemas.microsoft.com/office/powerpoint/2010/main" val="315461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>
          <a:xfrm>
            <a:off x="498422" y="-3347208"/>
            <a:ext cx="16376755" cy="6490920"/>
            <a:chOff x="880634" y="160607"/>
            <a:chExt cx="16376755" cy="649092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9441" y="160607"/>
              <a:ext cx="7266182" cy="6490920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1278850" y="5843398"/>
              <a:ext cx="3783265" cy="8081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80634" y="160607"/>
              <a:ext cx="16376755" cy="34626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5583"/>
            <a:ext cx="8229600" cy="379058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Example: we’re considering some </a:t>
            </a:r>
            <a:r>
              <a:rPr lang="en-US" sz="2000" dirty="0" err="1" smtClean="0"/>
              <a:t>s,a</a:t>
            </a:r>
            <a:r>
              <a:rPr lang="en-US" sz="2000" dirty="0" smtClean="0"/>
              <a:t> and we eventually get return of 100. Say π’ is unlikely to reach this goal state: π’ is 0.01 on one of the steps to the goal (the rest are 1)</a:t>
            </a:r>
          </a:p>
          <a:p>
            <a:pPr lvl="1"/>
            <a:r>
              <a:rPr lang="en-US" sz="2000" dirty="0" smtClean="0"/>
              <a:t>w = 100, N = 100*100, D = 100</a:t>
            </a:r>
          </a:p>
          <a:p>
            <a:pPr lvl="1"/>
            <a:r>
              <a:rPr lang="en-US" sz="2000" dirty="0" smtClean="0"/>
              <a:t>Q = N/D = 100</a:t>
            </a:r>
          </a:p>
          <a:p>
            <a:r>
              <a:rPr lang="en-US" sz="2000" dirty="0" smtClean="0"/>
              <a:t>Consider a different </a:t>
            </a:r>
            <a:r>
              <a:rPr lang="en-US" sz="2000" dirty="0" err="1" smtClean="0"/>
              <a:t>s’,a</a:t>
            </a:r>
            <a:r>
              <a:rPr lang="en-US" sz="2000" dirty="0" smtClean="0"/>
              <a:t>’, where we get a return of 100 but the goal state is always reached (π’ = 1.0 for all steps in the trajectory)</a:t>
            </a:r>
          </a:p>
          <a:p>
            <a:pPr lvl="1"/>
            <a:r>
              <a:rPr lang="en-US" sz="2000" dirty="0" smtClean="0"/>
              <a:t>W = 1, N = 100, D = 1</a:t>
            </a:r>
          </a:p>
          <a:p>
            <a:pPr lvl="1"/>
            <a:r>
              <a:rPr lang="en-US" sz="2000" dirty="0" smtClean="0"/>
              <a:t>Q = N/D = 100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23934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>
          <a:xfrm>
            <a:off x="498422" y="-3347208"/>
            <a:ext cx="16376755" cy="6490920"/>
            <a:chOff x="880634" y="160607"/>
            <a:chExt cx="16376755" cy="649092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9441" y="160607"/>
              <a:ext cx="7266182" cy="6490920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1278850" y="5843398"/>
              <a:ext cx="3783265" cy="8081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80634" y="160607"/>
              <a:ext cx="16376755" cy="34626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5583"/>
            <a:ext cx="8229600" cy="3790580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Example: we’re considering some </a:t>
            </a:r>
            <a:r>
              <a:rPr lang="en-US" sz="2000" dirty="0" err="1" smtClean="0"/>
              <a:t>s,a</a:t>
            </a:r>
            <a:r>
              <a:rPr lang="en-US" sz="2000" dirty="0" smtClean="0"/>
              <a:t> and we eventually get return of 100. Say π’ is unlikely to reach this goal state: π’ is 0.01 on one of the steps to the goal (the rest are 1)</a:t>
            </a:r>
          </a:p>
          <a:p>
            <a:pPr lvl="1"/>
            <a:r>
              <a:rPr lang="en-US" sz="2000" dirty="0" smtClean="0"/>
              <a:t>w = 100, N = 100*100, D = 100</a:t>
            </a:r>
          </a:p>
          <a:p>
            <a:pPr lvl="1"/>
            <a:r>
              <a:rPr lang="en-US" sz="2000" dirty="0" smtClean="0"/>
              <a:t>Q = N/D = 100</a:t>
            </a:r>
          </a:p>
          <a:p>
            <a:r>
              <a:rPr lang="en-US" sz="2000" dirty="0" smtClean="0"/>
              <a:t>Consider a different </a:t>
            </a:r>
            <a:r>
              <a:rPr lang="en-US" sz="2000" dirty="0" err="1" smtClean="0"/>
              <a:t>s’,a</a:t>
            </a:r>
            <a:r>
              <a:rPr lang="en-US" sz="2000" dirty="0" smtClean="0"/>
              <a:t>’, where we get a return of 100 but the goal state is always reached (π’ = 1.0 for all steps in the trajectory)</a:t>
            </a:r>
          </a:p>
          <a:p>
            <a:pPr lvl="1"/>
            <a:r>
              <a:rPr lang="en-US" sz="2000" dirty="0" smtClean="0"/>
              <a:t>W = 1, N = 100, D = 1</a:t>
            </a:r>
          </a:p>
          <a:p>
            <a:pPr lvl="1"/>
            <a:r>
              <a:rPr lang="en-US" sz="2000" dirty="0" smtClean="0"/>
              <a:t>Q = N/D = 100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Second: the difference here is how updates for these different </a:t>
            </a:r>
            <a:r>
              <a:rPr lang="en-US" sz="2000" dirty="0" err="1" smtClean="0"/>
              <a:t>s,a</a:t>
            </a:r>
            <a:r>
              <a:rPr lang="en-US" sz="2000" dirty="0" smtClean="0"/>
              <a:t> pairs will be calculated </a:t>
            </a:r>
            <a:r>
              <a:rPr lang="en-US" sz="2000" dirty="0" smtClean="0">
                <a:solidFill>
                  <a:srgbClr val="FF0000"/>
                </a:solidFill>
              </a:rPr>
              <a:t>in the future</a:t>
            </a:r>
            <a:r>
              <a:rPr lang="en-US" sz="2000" dirty="0" smtClean="0"/>
              <a:t>. We have to weight the updates based on how likely we are to experience them </a:t>
            </a:r>
            <a:r>
              <a:rPr lang="en-US" sz="2000" dirty="0" smtClean="0">
                <a:solidFill>
                  <a:srgbClr val="FF0000"/>
                </a:solidFill>
              </a:rPr>
              <a:t>based on the sampling policy</a:t>
            </a:r>
            <a:r>
              <a:rPr lang="en-US" sz="2000" dirty="0" smtClean="0"/>
              <a:t>.</a:t>
            </a:r>
            <a:endParaRPr lang="en-US" sz="2000" i="1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06842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617" y="1600200"/>
            <a:ext cx="8854261" cy="4525963"/>
          </a:xfrm>
        </p:spPr>
        <p:txBody>
          <a:bodyPr/>
          <a:lstStyle/>
          <a:p>
            <a:r>
              <a:rPr lang="en-US" dirty="0">
                <a:hlinkClick r:id="rId2"/>
              </a:rPr>
              <a:t>http://www.eecs.wsu.edu/~taylorm/14_580/</a:t>
            </a:r>
            <a:r>
              <a:rPr lang="en-US" dirty="0" smtClean="0">
                <a:hlinkClick r:id="rId2"/>
              </a:rPr>
              <a:t>go.pdf</a:t>
            </a:r>
            <a:endParaRPr lang="en-US" dirty="0" smtClean="0"/>
          </a:p>
          <a:p>
            <a:r>
              <a:rPr lang="en-US" dirty="0"/>
              <a:t>Achieving Master Level Play in 9×9 Computer </a:t>
            </a:r>
            <a:r>
              <a:rPr lang="en-US" dirty="0" smtClean="0"/>
              <a:t>Go</a:t>
            </a:r>
          </a:p>
          <a:p>
            <a:endParaRPr lang="en-US" dirty="0"/>
          </a:p>
          <a:p>
            <a:r>
              <a:rPr lang="en-US" dirty="0" smtClean="0"/>
              <a:t>5 Minutes: </a:t>
            </a:r>
          </a:p>
          <a:p>
            <a:pPr lvl="1"/>
            <a:r>
              <a:rPr lang="en-US" dirty="0" smtClean="0"/>
              <a:t>Summary of paper? </a:t>
            </a:r>
          </a:p>
          <a:p>
            <a:pPr lvl="1"/>
            <a:r>
              <a:rPr lang="en-US" dirty="0" smtClean="0"/>
              <a:t>What’s interesting?</a:t>
            </a:r>
          </a:p>
          <a:p>
            <a:pPr lvl="1"/>
            <a:r>
              <a:rPr lang="en-US" dirty="0" smtClean="0"/>
              <a:t>How could you improve their idea?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36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42900"/>
            <a:ext cx="9144000" cy="6154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53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7800"/>
            <a:ext cx="9144000" cy="648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669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92100"/>
            <a:ext cx="9144000" cy="6256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83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8917" y="1892691"/>
            <a:ext cx="8397883" cy="47117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 for Control (Exploring Starts)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0462" y="2735208"/>
            <a:ext cx="1786338" cy="3390955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88917" y="1892691"/>
            <a:ext cx="7641730" cy="4711700"/>
            <a:chOff x="288917" y="1892691"/>
            <a:chExt cx="7641730" cy="471170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8917" y="1892691"/>
              <a:ext cx="7327900" cy="4711700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5452875" y="1892691"/>
              <a:ext cx="2477772" cy="16595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92739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"/>
            <a:ext cx="8229600" cy="6705600"/>
          </a:xfrm>
        </p:spPr>
        <p:txBody>
          <a:bodyPr>
            <a:normAutofit/>
          </a:bodyPr>
          <a:lstStyle/>
          <a:p>
            <a:r>
              <a:rPr lang="en-US" dirty="0" smtClean="0"/>
              <a:t>Policy, Q(up), Q(down), Q(left), Q(right)</a:t>
            </a:r>
          </a:p>
          <a:p>
            <a:r>
              <a:rPr lang="en-US" dirty="0" smtClean="0"/>
              <a:t>Deterministic transitions</a:t>
            </a:r>
          </a:p>
          <a:p>
            <a:r>
              <a:rPr lang="en-US" dirty="0" smtClean="0"/>
              <a:t>Step reward = -0.1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Returns = </a:t>
            </a:r>
            <a:r>
              <a:rPr lang="en-US" dirty="0" smtClean="0"/>
              <a:t>{(7,U) = -1.2, (8, R) = -1.1}</a:t>
            </a:r>
          </a:p>
          <a:p>
            <a:r>
              <a:rPr lang="en-US" dirty="0" smtClean="0"/>
              <a:t>7, U</a:t>
            </a:r>
          </a:p>
          <a:p>
            <a:r>
              <a:rPr lang="en-US" dirty="0" smtClean="0"/>
              <a:t>3, L</a:t>
            </a:r>
            <a:endParaRPr lang="en-US" dirty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020173"/>
              </p:ext>
            </p:extLst>
          </p:nvPr>
        </p:nvGraphicFramePr>
        <p:xfrm>
          <a:off x="838200" y="1752600"/>
          <a:ext cx="3962400" cy="24688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0600"/>
                <a:gridCol w="990600"/>
                <a:gridCol w="990600"/>
                <a:gridCol w="990600"/>
              </a:tblGrid>
              <a:tr h="328507"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</a:p>
                    <a:p>
                      <a:r>
                        <a:rPr lang="en-US" dirty="0" smtClean="0"/>
                        <a:t>0,0,.6,.7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0,0,0,.8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0,0,0,.9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+1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00"/>
                    </a:solidFill>
                  </a:tcPr>
                </a:tc>
              </a:tr>
              <a:tr h="3285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 0,0,0,0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0,0,0,-1.1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-1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000000"/>
                    </a:solidFill>
                  </a:tcPr>
                </a:tc>
              </a:tr>
              <a:tr h="3285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 0,0,0,0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0,0,0,0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-1.2,0,0,0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 0,0,0,0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/>
          <a:srcRect l="902" t="35528"/>
          <a:stretch/>
        </p:blipFill>
        <p:spPr>
          <a:xfrm>
            <a:off x="4724400" y="2209800"/>
            <a:ext cx="4306772" cy="1801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891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 for Control, On-Policy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 policy: </a:t>
            </a:r>
          </a:p>
          <a:p>
            <a:pPr lvl="1"/>
            <a:r>
              <a:rPr lang="en-US" dirty="0" smtClean="0"/>
              <a:t>π(</a:t>
            </a:r>
            <a:r>
              <a:rPr lang="en-US" dirty="0" err="1" smtClean="0"/>
              <a:t>s,a</a:t>
            </a:r>
            <a:r>
              <a:rPr lang="en-US" dirty="0" smtClean="0"/>
              <a:t>) &gt; 0 for all </a:t>
            </a:r>
            <a:r>
              <a:rPr lang="en-US" dirty="0" err="1" smtClean="0"/>
              <a:t>s,a</a:t>
            </a:r>
            <a:endParaRPr lang="en-US" dirty="0" smtClean="0"/>
          </a:p>
          <a:p>
            <a:pPr lvl="1"/>
            <a:r>
              <a:rPr lang="en-US" dirty="0" err="1" smtClean="0"/>
              <a:t>ε</a:t>
            </a:r>
            <a:r>
              <a:rPr lang="en-US" dirty="0" smtClean="0"/>
              <a:t>-greedy</a:t>
            </a:r>
          </a:p>
          <a:p>
            <a:pPr lvl="1"/>
            <a:endParaRPr lang="en-US" dirty="0"/>
          </a:p>
          <a:p>
            <a:r>
              <a:rPr lang="en-US" dirty="0" smtClean="0"/>
              <a:t>Can prove version of policy improvement for soft policies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792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 for Control, On-Policy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8900" y="1628663"/>
            <a:ext cx="6426200" cy="500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922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Off-Policy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Why</a:t>
            </a:r>
            <a:r>
              <a:rPr lang="en-US" dirty="0" smtClean="0"/>
              <a:t> consider off-policy methods?</a:t>
            </a:r>
          </a:p>
        </p:txBody>
      </p:sp>
    </p:spTree>
    <p:extLst>
      <p:ext uri="{BB962C8B-B14F-4D97-AF65-F5344CB8AC3E}">
        <p14:creationId xmlns:p14="http://schemas.microsoft.com/office/powerpoint/2010/main" val="1005910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 Policy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505428" cy="85971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Learn about π while following π’</a:t>
            </a:r>
          </a:p>
          <a:p>
            <a:pPr lvl="1"/>
            <a:r>
              <a:rPr lang="en-US" dirty="0" smtClean="0"/>
              <a:t>Behavior policy vs. Estimation policy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8809" y="2441368"/>
            <a:ext cx="9055191" cy="22830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70668" y="5205973"/>
            <a:ext cx="1587500" cy="762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28800" y="5257800"/>
            <a:ext cx="8763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278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9441" y="160607"/>
            <a:ext cx="7266182" cy="649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486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>
          <a:xfrm>
            <a:off x="498422" y="-3347208"/>
            <a:ext cx="16376755" cy="6490920"/>
            <a:chOff x="880634" y="160607"/>
            <a:chExt cx="16376755" cy="649092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9441" y="160607"/>
              <a:ext cx="7266182" cy="6490920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1278850" y="5843398"/>
              <a:ext cx="3783265" cy="8081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80634" y="160607"/>
              <a:ext cx="16376755" cy="34626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5583"/>
            <a:ext cx="8229600" cy="379058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π’ = policy followed, π = policy evaluating</a:t>
            </a:r>
          </a:p>
          <a:p>
            <a:r>
              <a:rPr lang="en-US" dirty="0"/>
              <a:t>π</a:t>
            </a:r>
            <a:r>
              <a:rPr lang="en-US" dirty="0" smtClean="0"/>
              <a:t>’(</a:t>
            </a:r>
            <a:r>
              <a:rPr lang="en-US" dirty="0" err="1" smtClean="0"/>
              <a:t>s,a</a:t>
            </a:r>
            <a:r>
              <a:rPr lang="en-US" dirty="0" smtClean="0"/>
              <a:t>): probability that </a:t>
            </a:r>
            <a:r>
              <a:rPr lang="en-US" dirty="0"/>
              <a:t>π</a:t>
            </a:r>
            <a:r>
              <a:rPr lang="en-US" dirty="0" smtClean="0"/>
              <a:t>’ will take action a</a:t>
            </a:r>
          </a:p>
          <a:p>
            <a:r>
              <a:rPr lang="en-US" dirty="0" smtClean="0"/>
              <a:t>π(</a:t>
            </a:r>
            <a:r>
              <a:rPr lang="en-US" dirty="0" err="1" smtClean="0"/>
              <a:t>s,a</a:t>
            </a:r>
            <a:r>
              <a:rPr lang="en-US" dirty="0" smtClean="0"/>
              <a:t>)=1 b/c π is deterministic, and wouldn’t consider </a:t>
            </a:r>
            <a:r>
              <a:rPr lang="en-US" dirty="0" err="1" smtClean="0"/>
              <a:t>s,a</a:t>
            </a:r>
            <a:r>
              <a:rPr lang="en-US" dirty="0" smtClean="0"/>
              <a:t> if π didn’t select</a:t>
            </a:r>
          </a:p>
          <a:p>
            <a:endParaRPr lang="en-US" dirty="0"/>
          </a:p>
          <a:p>
            <a:r>
              <a:rPr lang="en-US" dirty="0" smtClean="0"/>
              <a:t>First, we’re looking at tail of episode </a:t>
            </a:r>
            <a:r>
              <a:rPr lang="en-US" dirty="0" smtClean="0">
                <a:solidFill>
                  <a:srgbClr val="FF0000"/>
                </a:solidFill>
              </a:rPr>
              <a:t>including</a:t>
            </a:r>
            <a:r>
              <a:rPr lang="en-US" dirty="0" smtClean="0"/>
              <a:t> the exploration action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52610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2006</TotalTime>
  <Words>633</Words>
  <Application>Microsoft Macintosh PowerPoint</Application>
  <PresentationFormat>On-screen Show (4:3)</PresentationFormat>
  <Paragraphs>91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blank</vt:lpstr>
      <vt:lpstr>Custom Design</vt:lpstr>
      <vt:lpstr>1st Visit MC for Vπ</vt:lpstr>
      <vt:lpstr>MC for Control (Exploring Starts)</vt:lpstr>
      <vt:lpstr>PowerPoint Presentation</vt:lpstr>
      <vt:lpstr>MC for Control, On-Policy</vt:lpstr>
      <vt:lpstr>MC for Control, On-Policy</vt:lpstr>
      <vt:lpstr>Off-Policy Control</vt:lpstr>
      <vt:lpstr>Off Policy Control</vt:lpstr>
      <vt:lpstr>PowerPoint Presentation</vt:lpstr>
      <vt:lpstr>PowerPoint Presentation</vt:lpstr>
      <vt:lpstr>PowerPoint Presentation</vt:lpstr>
      <vt:lpstr>Off policy learning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Lafayette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 Taylor</dc:creator>
  <cp:lastModifiedBy>Matthew Taylor</cp:lastModifiedBy>
  <cp:revision>19</cp:revision>
  <dcterms:created xsi:type="dcterms:W3CDTF">2015-02-10T00:27:53Z</dcterms:created>
  <dcterms:modified xsi:type="dcterms:W3CDTF">2015-02-17T16:45:01Z</dcterms:modified>
</cp:coreProperties>
</file>