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6"/>
  </p:notesMasterIdLst>
  <p:sldIdLst>
    <p:sldId id="298" r:id="rId3"/>
    <p:sldId id="299" r:id="rId4"/>
    <p:sldId id="283" r:id="rId5"/>
    <p:sldId id="297" r:id="rId6"/>
    <p:sldId id="284" r:id="rId7"/>
    <p:sldId id="351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350" r:id="rId20"/>
    <p:sldId id="296" r:id="rId21"/>
    <p:sldId id="349" r:id="rId22"/>
    <p:sldId id="319" r:id="rId23"/>
    <p:sldId id="320" r:id="rId24"/>
    <p:sldId id="35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8" autoAdjust="0"/>
    <p:restoredTop sz="99821" autoAdjust="0"/>
  </p:normalViewPr>
  <p:slideViewPr>
    <p:cSldViewPr>
      <p:cViewPr>
        <p:scale>
          <a:sx n="140" d="100"/>
          <a:sy n="140" d="100"/>
        </p:scale>
        <p:origin x="-216" y="-18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09FDD-30D5-4C70-9FDC-9AD62E5AD187}" type="datetimeFigureOut">
              <a:rPr lang="en-US" smtClean="0"/>
              <a:t>2/18/15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54B6C-4089-4C2A-8920-A7F189F8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43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D53C406F-A7E7-47DA-9FE1-6771CEBB572B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8704B-88A3-4061-B4A3-57E438D2F1A5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RL2: Q(</a:t>
            </a:r>
            <a:r>
              <a:rPr lang="en-US" dirty="0" err="1" smtClean="0"/>
              <a:t>s,a</a:t>
            </a:r>
            <a:r>
              <a:rPr lang="en-US" dirty="0" smtClean="0"/>
              <a:t>) easily gets us U(s) and pi(s)</a:t>
            </a:r>
          </a:p>
          <a:p>
            <a:r>
              <a:rPr lang="en-US" dirty="0" err="1" smtClean="0"/>
              <a:t>Leftarrow</a:t>
            </a:r>
            <a:r>
              <a:rPr lang="en-US" dirty="0" smtClean="0"/>
              <a:t> with alpha above = move towards target, weighted by learning rate</a:t>
            </a:r>
          </a:p>
          <a:p>
            <a:r>
              <a:rPr lang="en-US" dirty="0" smtClean="0"/>
              <a:t>Sum of alphas is </a:t>
            </a:r>
            <a:r>
              <a:rPr lang="en-US" dirty="0"/>
              <a:t>infinity</a:t>
            </a:r>
            <a:r>
              <a:rPr lang="en-US" dirty="0" smtClean="0"/>
              <a:t>, sum of squared alphas is less than infinity</a:t>
            </a:r>
          </a:p>
          <a:p>
            <a:r>
              <a:rPr lang="en-US" dirty="0" smtClean="0"/>
              <a:t>Simulated annealing -&gt; epsilon exploration</a:t>
            </a:r>
          </a:p>
          <a:p>
            <a:pPr lvl="1"/>
            <a:r>
              <a:rPr lang="en-US" dirty="0" smtClean="0"/>
              <a:t>Combine random with greedy: exploration + exploitation</a:t>
            </a:r>
          </a:p>
          <a:p>
            <a:r>
              <a:rPr lang="en-US" dirty="0" smtClean="0"/>
              <a:t>GLIE: Greedy limit + infinite exploration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026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62000"/>
            <a:ext cx="9144000" cy="532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903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DP, MC, DP</a:t>
            </a:r>
          </a:p>
          <a:p>
            <a:r>
              <a:rPr lang="en-US" dirty="0" smtClean="0"/>
              <a:t>Model, online/offline update, bootstrapping, on-policy/off-policy </a:t>
            </a:r>
          </a:p>
          <a:p>
            <a:r>
              <a:rPr lang="en-US" dirty="0" smtClean="0"/>
              <a:t>Batch updating vs. online updating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60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Ex. 6.4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1472"/>
            <a:ext cx="8229600" cy="1925666"/>
          </a:xfrm>
        </p:spPr>
        <p:txBody>
          <a:bodyPr/>
          <a:lstStyle/>
          <a:p>
            <a:r>
              <a:rPr lang="en-US" dirty="0" smtClean="0"/>
              <a:t>V(B) = ¾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6778" y="274638"/>
            <a:ext cx="425450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215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Ex. 6.4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1472"/>
            <a:ext cx="8229600" cy="1925666"/>
          </a:xfrm>
        </p:spPr>
        <p:txBody>
          <a:bodyPr/>
          <a:lstStyle/>
          <a:p>
            <a:r>
              <a:rPr lang="en-US" dirty="0" smtClean="0"/>
              <a:t>V(B) = ¾</a:t>
            </a:r>
          </a:p>
          <a:p>
            <a:r>
              <a:rPr lang="en-US" dirty="0" smtClean="0"/>
              <a:t>V(A) = 0? Or ¾?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6778" y="274638"/>
            <a:ext cx="4254500" cy="1638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50130" y="3957836"/>
            <a:ext cx="3644900" cy="273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109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5000"/>
            <a:ext cx="9144000" cy="5585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10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5876"/>
            <a:ext cx="8229600" cy="2920287"/>
          </a:xfrm>
        </p:spPr>
        <p:txBody>
          <a:bodyPr>
            <a:normAutofit/>
          </a:bodyPr>
          <a:lstStyle/>
          <a:p>
            <a:r>
              <a:rPr lang="en-US" dirty="0" smtClean="0"/>
              <a:t>4 is terminal state</a:t>
            </a:r>
          </a:p>
          <a:p>
            <a:r>
              <a:rPr lang="en-US" dirty="0" smtClean="0"/>
              <a:t>V(3) = 0.5</a:t>
            </a:r>
          </a:p>
          <a:p>
            <a:r>
              <a:rPr lang="en-US" dirty="0" smtClean="0"/>
              <a:t>TD(0) here is better than MC for V(2). </a:t>
            </a:r>
            <a:r>
              <a:rPr lang="en-US" dirty="0" smtClean="0">
                <a:solidFill>
                  <a:srgbClr val="FF0000"/>
                </a:solidFill>
              </a:rPr>
              <a:t>Why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74902" y="63003"/>
            <a:ext cx="46482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849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5876"/>
            <a:ext cx="8229600" cy="356997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4 is terminal state</a:t>
            </a:r>
          </a:p>
          <a:p>
            <a:r>
              <a:rPr lang="en-US" dirty="0" smtClean="0"/>
              <a:t>V(3) = 0.5</a:t>
            </a:r>
          </a:p>
          <a:p>
            <a:r>
              <a:rPr lang="en-US" dirty="0" smtClean="0"/>
              <a:t>TD(0) here is better than MC. </a:t>
            </a:r>
            <a:r>
              <a:rPr lang="en-US" dirty="0" smtClean="0">
                <a:solidFill>
                  <a:srgbClr val="FF0000"/>
                </a:solidFill>
              </a:rPr>
              <a:t>Why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Visit 2 on the </a:t>
            </a:r>
            <a:r>
              <a:rPr lang="en-US" dirty="0" err="1" smtClean="0"/>
              <a:t>kth</a:t>
            </a:r>
            <a:r>
              <a:rPr lang="en-US" dirty="0" smtClean="0"/>
              <a:t> time, state 3 visited 10k times</a:t>
            </a:r>
          </a:p>
          <a:p>
            <a:r>
              <a:rPr lang="en-US" dirty="0" smtClean="0"/>
              <a:t>Variance for MC will be much higher than TD(0) because of bootstrapping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74902" y="63003"/>
            <a:ext cx="46482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777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5876"/>
            <a:ext cx="8229600" cy="2920287"/>
          </a:xfrm>
        </p:spPr>
        <p:txBody>
          <a:bodyPr>
            <a:normAutofit/>
          </a:bodyPr>
          <a:lstStyle/>
          <a:p>
            <a:r>
              <a:rPr lang="en-US" dirty="0" smtClean="0"/>
              <a:t>4 is terminal state</a:t>
            </a:r>
          </a:p>
          <a:p>
            <a:r>
              <a:rPr lang="en-US" dirty="0" smtClean="0"/>
              <a:t>V(3) = 0.5</a:t>
            </a:r>
          </a:p>
          <a:p>
            <a:endParaRPr lang="en-US" dirty="0"/>
          </a:p>
          <a:p>
            <a:r>
              <a:rPr lang="en-US" dirty="0" smtClean="0"/>
              <a:t>Change so that R(3,a,4) was deterministic</a:t>
            </a:r>
          </a:p>
          <a:p>
            <a:r>
              <a:rPr lang="en-US" dirty="0" smtClean="0"/>
              <a:t>Now, MC would be faster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74902" y="63003"/>
            <a:ext cx="46482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389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1"/>
            <a:ext cx="3200400" cy="4495800"/>
          </a:xfrm>
        </p:spPr>
        <p:txBody>
          <a:bodyPr/>
          <a:lstStyle/>
          <a:p>
            <a:r>
              <a:rPr lang="en-US" dirty="0" smtClean="0"/>
              <a:t> What happened in the 1</a:t>
            </a:r>
            <a:r>
              <a:rPr lang="en-US" baseline="30000" dirty="0" smtClean="0"/>
              <a:t>st</a:t>
            </a:r>
            <a:r>
              <a:rPr lang="en-US" dirty="0" smtClean="0"/>
              <a:t> episode?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990600"/>
            <a:ext cx="5664200" cy="4089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76200"/>
            <a:ext cx="69596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58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652" y="93022"/>
            <a:ext cx="8229600" cy="4525963"/>
          </a:xfrm>
        </p:spPr>
        <p:txBody>
          <a:bodyPr/>
          <a:lstStyle/>
          <a:p>
            <a:r>
              <a:rPr lang="en-US" dirty="0" smtClean="0"/>
              <a:t>Ex 6.4, Figure 6.7. MC </a:t>
            </a:r>
            <a:r>
              <a:rPr lang="en-US" dirty="0" err="1" smtClean="0"/>
              <a:t>vs</a:t>
            </a:r>
            <a:r>
              <a:rPr lang="en-US" dirty="0" smtClean="0"/>
              <a:t> TD? TD RMS goes down and up again with high learning rates?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11703" y="2684844"/>
            <a:ext cx="6745065" cy="40738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4440" y="1656144"/>
            <a:ext cx="70866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901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4800"/>
            <a:ext cx="6007100" cy="1308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3133"/>
          <a:stretch/>
        </p:blipFill>
        <p:spPr>
          <a:xfrm>
            <a:off x="1143000" y="1966672"/>
            <a:ext cx="4864100" cy="1906827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1828800" y="4114800"/>
            <a:ext cx="2971800" cy="1727200"/>
            <a:chOff x="1828800" y="4114800"/>
            <a:chExt cx="2971800" cy="17272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28800" y="4267200"/>
              <a:ext cx="2971800" cy="1574800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1981200" y="4114800"/>
              <a:ext cx="1143000" cy="533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17692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652" y="93022"/>
            <a:ext cx="8229600" cy="4525963"/>
          </a:xfrm>
        </p:spPr>
        <p:txBody>
          <a:bodyPr/>
          <a:lstStyle/>
          <a:p>
            <a:r>
              <a:rPr lang="en-US" dirty="0" smtClean="0"/>
              <a:t>Ex 6.4, Figure 6.7. RMS goes down and up again with high learning rates. Would things change if you had a -1 on each step?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11703" y="2684844"/>
            <a:ext cx="6745065" cy="40738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4440" y="1656144"/>
            <a:ext cx="70866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511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Q-Learning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1986" name="Picture 2" descr="http://webdocs.cs.ualberta.ca/%7Esutton/book/ebook/numeqtmp3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18550" y="2603145"/>
            <a:ext cx="5153025" cy="352426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18827"/>
            <a:ext cx="9144000" cy="32391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31638" y="827088"/>
            <a:ext cx="9144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497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533400"/>
            <a:ext cx="6007100" cy="1308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3133"/>
          <a:stretch/>
        </p:blipFill>
        <p:spPr>
          <a:xfrm>
            <a:off x="2362200" y="2895600"/>
            <a:ext cx="4864100" cy="1906827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5257800" y="4876800"/>
            <a:ext cx="2971800" cy="1727200"/>
            <a:chOff x="1828800" y="4114800"/>
            <a:chExt cx="2971800" cy="172720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28800" y="4267200"/>
              <a:ext cx="2971800" cy="1574800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1981200" y="4114800"/>
              <a:ext cx="1143000" cy="533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11679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Decaying learning rate?</a:t>
            </a:r>
          </a:p>
          <a:p>
            <a:r>
              <a:rPr lang="en-US" dirty="0" smtClean="0"/>
              <a:t>Decaying exploration rate?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554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42900"/>
            <a:ext cx="9144000" cy="6154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53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7800"/>
            <a:ext cx="9144000" cy="648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669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92100"/>
            <a:ext cx="9144000" cy="6256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83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t, r -&gt; planner -&gt; policy		</a:t>
            </a:r>
            <a:r>
              <a:rPr lang="en-US" dirty="0" err="1" smtClean="0"/>
              <a:t>Dyn</a:t>
            </a:r>
            <a:r>
              <a:rPr lang="en-US" dirty="0" smtClean="0"/>
              <a:t>. </a:t>
            </a:r>
            <a:r>
              <a:rPr lang="en-US" dirty="0" err="1" smtClean="0"/>
              <a:t>Prog</a:t>
            </a:r>
            <a:r>
              <a:rPr lang="en-US" dirty="0" smtClean="0"/>
              <a:t>.</a:t>
            </a:r>
          </a:p>
          <a:p>
            <a:r>
              <a:rPr lang="en-US" dirty="0" smtClean="0"/>
              <a:t>s, a, s’, r -&gt; learner -&gt; policy	Monte Carlo</a:t>
            </a:r>
          </a:p>
          <a:p>
            <a:r>
              <a:rPr lang="en-US" dirty="0" smtClean="0"/>
              <a:t>s, a, s’, r -&gt; modeler -&gt; </a:t>
            </a:r>
            <a:r>
              <a:rPr lang="en-US" dirty="0" err="1" smtClean="0"/>
              <a:t>t,r</a:t>
            </a:r>
            <a:endParaRPr lang="en-US" dirty="0" smtClean="0"/>
          </a:p>
          <a:p>
            <a:r>
              <a:rPr lang="en-US" dirty="0" smtClean="0"/>
              <a:t>model -&gt; simulate -&gt; s, a, s’, r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Q-Learning 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TD ?</a:t>
            </a:r>
          </a:p>
        </p:txBody>
      </p:sp>
    </p:spTree>
    <p:extLst>
      <p:ext uri="{BB962C8B-B14F-4D97-AF65-F5344CB8AC3E}">
        <p14:creationId xmlns:p14="http://schemas.microsoft.com/office/powerpoint/2010/main" val="2849629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00" y="0"/>
            <a:ext cx="89979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922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71500"/>
            <a:ext cx="9144000" cy="5699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517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46200" y="1993900"/>
            <a:ext cx="6438900" cy="287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725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2193</TotalTime>
  <Words>310</Words>
  <Application>Microsoft Macintosh PowerPoint</Application>
  <PresentationFormat>On-screen Show (4:3)</PresentationFormat>
  <Paragraphs>44</Paragraphs>
  <Slides>23</Slides>
  <Notes>0</Notes>
  <HiddenSlides>4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blank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Ex. 6.4</vt:lpstr>
      <vt:lpstr>Ex. 6.4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Q-Learning</vt:lpstr>
      <vt:lpstr>PowerPoint Presentation</vt:lpstr>
      <vt:lpstr>PowerPoint Presentation</vt:lpstr>
    </vt:vector>
  </TitlesOfParts>
  <Company>Lafayette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 Taylor</dc:creator>
  <cp:lastModifiedBy>Matthew Taylor</cp:lastModifiedBy>
  <cp:revision>29</cp:revision>
  <dcterms:created xsi:type="dcterms:W3CDTF">2015-02-10T00:27:53Z</dcterms:created>
  <dcterms:modified xsi:type="dcterms:W3CDTF">2015-02-18T21:37:43Z</dcterms:modified>
</cp:coreProperties>
</file>