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mp4" ContentType="video/unknown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tags/tag1.xml" ContentType="application/vnd.openxmlformats-officedocument.presentationml.tags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tags/tag2.xml" ContentType="application/vnd.openxmlformats-officedocument.presentationml.tags+xml"/>
  <Override PartName="/ppt/embeddings/oleObject37.bin" ContentType="application/vnd.openxmlformats-officedocument.oleObject"/>
  <Override PartName="/ppt/tags/tag3.xml" ContentType="application/vnd.openxmlformats-officedocument.presentationml.tags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tags/tag4.xml" ContentType="application/vnd.openxmlformats-officedocument.presentationml.tags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tags/tag5.xml" ContentType="application/vnd.openxmlformats-officedocument.presentationml.tags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tags/tag6.xml" ContentType="application/vnd.openxmlformats-officedocument.presentationml.tags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notesSlides/notesSlide1.xml" ContentType="application/vnd.openxmlformats-officedocument.presentationml.notesSlide+xml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12" r:id="rId2"/>
    <p:sldId id="524" r:id="rId3"/>
    <p:sldId id="527" r:id="rId4"/>
    <p:sldId id="530" r:id="rId5"/>
    <p:sldId id="531" r:id="rId6"/>
    <p:sldId id="532" r:id="rId7"/>
    <p:sldId id="534" r:id="rId8"/>
    <p:sldId id="535" r:id="rId9"/>
    <p:sldId id="537" r:id="rId10"/>
    <p:sldId id="538" r:id="rId11"/>
    <p:sldId id="539" r:id="rId12"/>
    <p:sldId id="540" r:id="rId13"/>
    <p:sldId id="542" r:id="rId14"/>
    <p:sldId id="665" r:id="rId15"/>
    <p:sldId id="664" r:id="rId16"/>
    <p:sldId id="663" r:id="rId17"/>
    <p:sldId id="543" r:id="rId18"/>
    <p:sldId id="544" r:id="rId19"/>
    <p:sldId id="545" r:id="rId20"/>
    <p:sldId id="546" r:id="rId21"/>
    <p:sldId id="547" r:id="rId22"/>
    <p:sldId id="548" r:id="rId23"/>
    <p:sldId id="549" r:id="rId24"/>
    <p:sldId id="550" r:id="rId25"/>
    <p:sldId id="551" r:id="rId26"/>
    <p:sldId id="552" r:id="rId27"/>
    <p:sldId id="662" r:id="rId28"/>
    <p:sldId id="553" r:id="rId29"/>
    <p:sldId id="554" r:id="rId30"/>
    <p:sldId id="555" r:id="rId31"/>
    <p:sldId id="612" r:id="rId32"/>
    <p:sldId id="617" r:id="rId33"/>
    <p:sldId id="618" r:id="rId34"/>
    <p:sldId id="619" r:id="rId35"/>
    <p:sldId id="620" r:id="rId36"/>
    <p:sldId id="621" r:id="rId37"/>
    <p:sldId id="622" r:id="rId38"/>
    <p:sldId id="623" r:id="rId39"/>
    <p:sldId id="624" r:id="rId40"/>
    <p:sldId id="66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33" autoAdjust="0"/>
  </p:normalViewPr>
  <p:slideViewPr>
    <p:cSldViewPr>
      <p:cViewPr varScale="1">
        <p:scale>
          <a:sx n="143" d="100"/>
          <a:sy n="143" d="100"/>
        </p:scale>
        <p:origin x="-104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4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Relationship Id="rId2" Type="http://schemas.openxmlformats.org/officeDocument/2006/relationships/image" Target="../media/image39.wmf"/><Relationship Id="rId3" Type="http://schemas.openxmlformats.org/officeDocument/2006/relationships/image" Target="../media/image4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emf"/><Relationship Id="rId3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wmf"/><Relationship Id="rId3" Type="http://schemas.openxmlformats.org/officeDocument/2006/relationships/image" Target="../media/image4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29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30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3/8/16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9" Type="http://schemas.openxmlformats.org/officeDocument/2006/relationships/image" Target="../media/image15.wmf"/><Relationship Id="rId7" Type="http://schemas.openxmlformats.org/officeDocument/2006/relationships/image" Target="../media/image15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290.png"/><Relationship Id="rId7" Type="http://schemas.openxmlformats.org/officeDocument/2006/relationships/image" Target="../media/image1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21.w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9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7.w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28.w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6.w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0.wmf"/><Relationship Id="rId11" Type="http://schemas.openxmlformats.org/officeDocument/2006/relationships/oleObject" Target="../embeddings/oleObject2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3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3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6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8" Type="http://schemas.openxmlformats.org/officeDocument/2006/relationships/image" Target="../media/image44.png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39.wmf"/><Relationship Id="rId1" Type="http://schemas.openxmlformats.org/officeDocument/2006/relationships/vmlDrawing" Target="../drawings/vmlDrawing12.vml"/><Relationship Id="rId2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39.w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40.emf"/><Relationship Id="rId1" Type="http://schemas.openxmlformats.org/officeDocument/2006/relationships/vmlDrawing" Target="../drawings/vmlDrawing13.vml"/><Relationship Id="rId2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1.wmf"/><Relationship Id="rId10" Type="http://schemas.openxmlformats.org/officeDocument/2006/relationships/image" Target="../media/image46.png"/><Relationship Id="rId11" Type="http://schemas.openxmlformats.org/officeDocument/2006/relationships/oleObject" Target="../embeddings/oleObject41.bin"/><Relationship Id="rId12" Type="http://schemas.openxmlformats.org/officeDocument/2006/relationships/image" Target="../media/image39.w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40.emf"/><Relationship Id="rId1" Type="http://schemas.openxmlformats.org/officeDocument/2006/relationships/vmlDrawing" Target="../drawings/vmlDrawing14.vml"/><Relationship Id="rId2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43.w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44.emf"/><Relationship Id="rId8" Type="http://schemas.openxmlformats.org/officeDocument/2006/relationships/oleObject" Target="../embeddings/oleObject45.bin"/><Relationship Id="rId9" Type="http://schemas.openxmlformats.org/officeDocument/2006/relationships/image" Target="../media/image39.wmf"/><Relationship Id="rId1" Type="http://schemas.openxmlformats.org/officeDocument/2006/relationships/vmlDrawing" Target="../drawings/vmlDrawing15.vml"/><Relationship Id="rId2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45.wmf"/><Relationship Id="rId10" Type="http://schemas.openxmlformats.org/officeDocument/2006/relationships/image" Target="../media/image510.png"/><Relationship Id="rId11" Type="http://schemas.openxmlformats.org/officeDocument/2006/relationships/oleObject" Target="../embeddings/oleObject47.bin"/><Relationship Id="rId12" Type="http://schemas.openxmlformats.org/officeDocument/2006/relationships/image" Target="../media/image46.w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47.emf"/><Relationship Id="rId1" Type="http://schemas.openxmlformats.org/officeDocument/2006/relationships/vmlDrawing" Target="../drawings/vmlDrawing16.vml"/><Relationship Id="rId2" Type="http://schemas.openxmlformats.org/officeDocument/2006/relationships/tags" Target="../tags/tag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7" Type="http://schemas.openxmlformats.org/officeDocument/2006/relationships/image" Target="../media/image530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0.wmf"/><Relationship Id="rId11" Type="http://schemas.openxmlformats.org/officeDocument/2006/relationships/image" Target="../media/image54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49.w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50.wmf"/><Relationship Id="rId12" Type="http://schemas.openxmlformats.org/officeDocument/2006/relationships/image" Target="../media/image54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51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8.wmf"/><Relationship Id="rId6" Type="http://schemas.openxmlformats.org/officeDocument/2006/relationships/image" Target="../media/image76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11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3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1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Matching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991005"/>
              </p:ext>
            </p:extLst>
          </p:nvPr>
        </p:nvGraphicFramePr>
        <p:xfrm>
          <a:off x="1371685" y="1640467"/>
          <a:ext cx="2090058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95113" y="1869067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®</a:t>
            </a: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133010"/>
              </p:ext>
            </p:extLst>
          </p:nvPr>
        </p:nvGraphicFramePr>
        <p:xfrm>
          <a:off x="5333999" y="1600200"/>
          <a:ext cx="2438401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213677"/>
              </p:ext>
            </p:extLst>
          </p:nvPr>
        </p:nvGraphicFramePr>
        <p:xfrm>
          <a:off x="1524000" y="4419600"/>
          <a:ext cx="2438401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47428" y="496466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®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4028" y="465986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®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162925"/>
              </p:ext>
            </p:extLst>
          </p:nvPr>
        </p:nvGraphicFramePr>
        <p:xfrm>
          <a:off x="4800599" y="4419600"/>
          <a:ext cx="2438401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09571" y="3124200"/>
            <a:ext cx="125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Map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42004" y="2795135"/>
            <a:ext cx="112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Map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810000" y="2053733"/>
            <a:ext cx="1066800" cy="3084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96200" y="5029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" y="488772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114800" y="497336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  <a:endParaRPr lang="en-US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824028" y="3581400"/>
            <a:ext cx="119572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386669" y="3581400"/>
            <a:ext cx="1556931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819400" y="3581400"/>
            <a:ext cx="3124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96" name="TextBox 4095"/>
          <p:cNvSpPr txBox="1"/>
          <p:nvPr/>
        </p:nvSpPr>
        <p:spPr>
          <a:xfrm>
            <a:off x="149033" y="294963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obstacle</a:t>
            </a:r>
          </a:p>
        </p:txBody>
      </p:sp>
      <p:cxnSp>
        <p:nvCxnSpPr>
          <p:cNvPr id="4099" name="Straight Arrow Connector 4098"/>
          <p:cNvCxnSpPr>
            <a:stCxn id="4096" idx="0"/>
          </p:cNvCxnSpPr>
          <p:nvPr/>
        </p:nvCxnSpPr>
        <p:spPr>
          <a:xfrm flipV="1">
            <a:off x="625286" y="2408232"/>
            <a:ext cx="746314" cy="541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2438400"/>
            <a:ext cx="152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Where am I on the global map?</a:t>
            </a:r>
          </a:p>
        </p:txBody>
      </p:sp>
      <p:sp>
        <p:nvSpPr>
          <p:cNvPr id="4" name="Rectangle 3"/>
          <p:cNvSpPr/>
          <p:nvPr/>
        </p:nvSpPr>
        <p:spPr>
          <a:xfrm>
            <a:off x="2915604" y="469923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279826" y="497305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895600" y="499892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279826" y="470902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865582" y="50292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29804" y="530302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845578" y="532889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29804" y="503898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915604" y="5291356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531378" y="531722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266586" y="46733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568160" y="4687565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213026" y="5574268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828800" y="560013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898826" y="5562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514600" y="5588466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296604" y="5562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544004" y="531141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65582" y="468283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524000" y="49646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524000" y="46482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524000" y="55742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247654" y="52694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524254" y="46598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800600" y="46482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152654" y="49646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4800600" y="52578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219454" y="46482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838454" y="44312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5489626" y="5269468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5105400" y="529533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6175426" y="52829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573204" y="52829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841534" y="499822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824756" y="5269468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201604" y="4419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184826" y="469084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506404" y="4419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5489626" y="469084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6172200" y="500731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569978" y="500731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6180589" y="440540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578367" y="440540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5506404" y="49781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4820604" y="4986556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4800600" y="440212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5947312"/>
            <a:ext cx="417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Examine different possible robot positions.</a:t>
            </a:r>
          </a:p>
        </p:txBody>
      </p:sp>
    </p:spTree>
    <p:extLst>
      <p:ext uri="{BB962C8B-B14F-4D97-AF65-F5344CB8AC3E}">
        <p14:creationId xmlns:p14="http://schemas.microsoft.com/office/powerpoint/2010/main" val="41856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00"/>
    </mc:Choice>
    <mc:Fallback xmlns="">
      <p:transition spd="slow" advTm="477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8896" y="1408112"/>
                <a:ext cx="8229600" cy="4525963"/>
              </a:xfrm>
            </p:spPr>
            <p:txBody>
              <a:bodyPr/>
              <a:lstStyle/>
              <a:p>
                <a:pPr>
                  <a:spcBef>
                    <a:spcPct val="60000"/>
                  </a:spcBef>
                </a:pPr>
                <a14:m>
                  <m:oMath xmlns:m="http://schemas.openxmlformats.org/officeDocument/2006/math" xmlns=""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i="1" dirty="0">
                    <a:solidFill>
                      <a:schemeClr val="folHlink"/>
                    </a:solidFill>
                  </a:rPr>
                  <a:t> </a:t>
                </a:r>
                <a:r>
                  <a:rPr lang="en-US" sz="2400" dirty="0"/>
                  <a:t>takes on values in the continuum.</a:t>
                </a:r>
                <a:endParaRPr lang="en-US" sz="2400" i="1" dirty="0">
                  <a:solidFill>
                    <a:schemeClr val="folHlink"/>
                  </a:solidFill>
                </a:endParaRPr>
              </a:p>
              <a:p>
                <a:pPr>
                  <a:spcBef>
                    <a:spcPct val="60000"/>
                  </a:spcBef>
                </a:pPr>
                <a14:m>
                  <m:oMath xmlns:m="http://schemas.openxmlformats.org/officeDocument/2006/math" xmlns=""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or </a:t>
                </a:r>
                <a14:m>
                  <m:oMath xmlns:m="http://schemas.openxmlformats.org/officeDocument/2006/math" xmlns=""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is a </a:t>
                </a:r>
                <a:r>
                  <a:rPr lang="en-US" sz="2400" dirty="0">
                    <a:solidFill>
                      <a:schemeClr val="folHlink"/>
                    </a:solidFill>
                  </a:rPr>
                  <a:t>probability density function</a:t>
                </a:r>
                <a:r>
                  <a:rPr lang="en-US" sz="2400" dirty="0"/>
                  <a:t>.</a:t>
                </a:r>
                <a:br>
                  <a:rPr lang="en-US" sz="2400" dirty="0"/>
                </a:br>
                <a:endParaRPr lang="en-US" sz="2400" dirty="0"/>
              </a:p>
              <a:p>
                <a:pPr>
                  <a:spcBef>
                    <a:spcPct val="60000"/>
                  </a:spcBef>
                </a:pPr>
                <a:endParaRPr lang="en-US" sz="2400" dirty="0"/>
              </a:p>
              <a:p>
                <a:endParaRPr lang="en-US" sz="2400" i="1" dirty="0"/>
              </a:p>
              <a:p>
                <a:r>
                  <a:rPr lang="en-US" sz="2400" dirty="0"/>
                  <a:t>E.g.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8896" y="1408112"/>
                <a:ext cx="8229600" cy="4525963"/>
              </a:xfr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527300" y="2905125"/>
          <a:ext cx="36195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8" imgW="1498320" imgH="482400" progId="Equation.3">
                  <p:embed/>
                </p:oleObj>
              </mc:Choice>
              <mc:Fallback>
                <p:oleObj name="Equation" r:id="rId8" imgW="1498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905125"/>
                        <a:ext cx="36195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228975" y="5956300"/>
            <a:ext cx="47339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3228975" y="4146550"/>
            <a:ext cx="0" cy="18097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219450" y="4856163"/>
            <a:ext cx="4310063" cy="893762"/>
          </a:xfrm>
          <a:custGeom>
            <a:avLst/>
            <a:gdLst>
              <a:gd name="T0" fmla="*/ 0 w 1828"/>
              <a:gd name="T1" fmla="*/ 403 h 403"/>
              <a:gd name="T2" fmla="*/ 320 w 1828"/>
              <a:gd name="T3" fmla="*/ 279 h 403"/>
              <a:gd name="T4" fmla="*/ 712 w 1828"/>
              <a:gd name="T5" fmla="*/ 39 h 403"/>
              <a:gd name="T6" fmla="*/ 1016 w 1828"/>
              <a:gd name="T7" fmla="*/ 47 h 403"/>
              <a:gd name="T8" fmla="*/ 1340 w 1828"/>
              <a:gd name="T9" fmla="*/ 271 h 403"/>
              <a:gd name="T10" fmla="*/ 1828 w 1828"/>
              <a:gd name="T11" fmla="*/ 40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8" h="403">
                <a:moveTo>
                  <a:pt x="0" y="403"/>
                </a:moveTo>
                <a:cubicBezTo>
                  <a:pt x="100" y="371"/>
                  <a:pt x="201" y="340"/>
                  <a:pt x="320" y="279"/>
                </a:cubicBezTo>
                <a:cubicBezTo>
                  <a:pt x="439" y="218"/>
                  <a:pt x="596" y="78"/>
                  <a:pt x="712" y="39"/>
                </a:cubicBezTo>
                <a:cubicBezTo>
                  <a:pt x="828" y="0"/>
                  <a:pt x="911" y="8"/>
                  <a:pt x="1016" y="47"/>
                </a:cubicBezTo>
                <a:cubicBezTo>
                  <a:pt x="1121" y="86"/>
                  <a:pt x="1205" y="212"/>
                  <a:pt x="1340" y="271"/>
                </a:cubicBezTo>
                <a:cubicBezTo>
                  <a:pt x="1475" y="330"/>
                  <a:pt x="1747" y="381"/>
                  <a:pt x="1828" y="403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238500" y="4878388"/>
            <a:ext cx="4300538" cy="939800"/>
          </a:xfrm>
          <a:custGeom>
            <a:avLst/>
            <a:gdLst>
              <a:gd name="T0" fmla="*/ 0 w 2709"/>
              <a:gd name="T1" fmla="*/ 479 h 592"/>
              <a:gd name="T2" fmla="*/ 208 w 2709"/>
              <a:gd name="T3" fmla="*/ 343 h 592"/>
              <a:gd name="T4" fmla="*/ 544 w 2709"/>
              <a:gd name="T5" fmla="*/ 111 h 592"/>
              <a:gd name="T6" fmla="*/ 937 w 2709"/>
              <a:gd name="T7" fmla="*/ 413 h 592"/>
              <a:gd name="T8" fmla="*/ 1696 w 2709"/>
              <a:gd name="T9" fmla="*/ 7 h 592"/>
              <a:gd name="T10" fmla="*/ 2088 w 2709"/>
              <a:gd name="T11" fmla="*/ 455 h 592"/>
              <a:gd name="T12" fmla="*/ 2709 w 2709"/>
              <a:gd name="T13" fmla="*/ 592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9" h="592">
                <a:moveTo>
                  <a:pt x="0" y="479"/>
                </a:moveTo>
                <a:cubicBezTo>
                  <a:pt x="35" y="456"/>
                  <a:pt x="117" y="404"/>
                  <a:pt x="208" y="343"/>
                </a:cubicBezTo>
                <a:cubicBezTo>
                  <a:pt x="299" y="282"/>
                  <a:pt x="423" y="99"/>
                  <a:pt x="544" y="111"/>
                </a:cubicBezTo>
                <a:cubicBezTo>
                  <a:pt x="665" y="123"/>
                  <a:pt x="745" y="430"/>
                  <a:pt x="937" y="413"/>
                </a:cubicBezTo>
                <a:cubicBezTo>
                  <a:pt x="1129" y="396"/>
                  <a:pt x="1504" y="0"/>
                  <a:pt x="1696" y="7"/>
                </a:cubicBezTo>
                <a:cubicBezTo>
                  <a:pt x="1888" y="14"/>
                  <a:pt x="1919" y="358"/>
                  <a:pt x="2088" y="455"/>
                </a:cubicBezTo>
                <a:cubicBezTo>
                  <a:pt x="2257" y="552"/>
                  <a:pt x="2580" y="564"/>
                  <a:pt x="2709" y="592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527925" y="5934075"/>
            <a:ext cx="319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</a:pPr>
            <a:r>
              <a:rPr lang="en-US" i="1">
                <a:latin typeface="Verdana" pitchFamily="34" charset="0"/>
              </a:rPr>
              <a:t>x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47925" y="4219575"/>
            <a:ext cx="668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</a:pPr>
            <a:r>
              <a:rPr lang="en-US" i="1">
                <a:latin typeface="Verdana" pitchFamily="34" charset="0"/>
              </a:rPr>
              <a:t>p(x)</a:t>
            </a:r>
          </a:p>
        </p:txBody>
      </p:sp>
    </p:spTree>
    <p:extLst>
      <p:ext uri="{BB962C8B-B14F-4D97-AF65-F5344CB8AC3E}">
        <p14:creationId xmlns:p14="http://schemas.microsoft.com/office/powerpoint/2010/main" val="20520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11"/>
    </mc:Choice>
    <mc:Fallback xmlns="">
      <p:transition spd="slow" advTm="267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20396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Since continuous probability functions are defined for an infinite number of points over a continuous interval, the probability at a single point is always 0.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133600" y="3638550"/>
            <a:ext cx="47339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2133600" y="1828800"/>
            <a:ext cx="0" cy="18097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124075" y="2538413"/>
            <a:ext cx="4310063" cy="893762"/>
          </a:xfrm>
          <a:custGeom>
            <a:avLst/>
            <a:gdLst>
              <a:gd name="T0" fmla="*/ 0 w 1828"/>
              <a:gd name="T1" fmla="*/ 403 h 403"/>
              <a:gd name="T2" fmla="*/ 320 w 1828"/>
              <a:gd name="T3" fmla="*/ 279 h 403"/>
              <a:gd name="T4" fmla="*/ 712 w 1828"/>
              <a:gd name="T5" fmla="*/ 39 h 403"/>
              <a:gd name="T6" fmla="*/ 1016 w 1828"/>
              <a:gd name="T7" fmla="*/ 47 h 403"/>
              <a:gd name="T8" fmla="*/ 1340 w 1828"/>
              <a:gd name="T9" fmla="*/ 271 h 403"/>
              <a:gd name="T10" fmla="*/ 1828 w 1828"/>
              <a:gd name="T11" fmla="*/ 40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8" h="403">
                <a:moveTo>
                  <a:pt x="0" y="403"/>
                </a:moveTo>
                <a:cubicBezTo>
                  <a:pt x="100" y="371"/>
                  <a:pt x="201" y="340"/>
                  <a:pt x="320" y="279"/>
                </a:cubicBezTo>
                <a:cubicBezTo>
                  <a:pt x="439" y="218"/>
                  <a:pt x="596" y="78"/>
                  <a:pt x="712" y="39"/>
                </a:cubicBezTo>
                <a:cubicBezTo>
                  <a:pt x="828" y="0"/>
                  <a:pt x="911" y="8"/>
                  <a:pt x="1016" y="47"/>
                </a:cubicBezTo>
                <a:cubicBezTo>
                  <a:pt x="1121" y="86"/>
                  <a:pt x="1205" y="212"/>
                  <a:pt x="1340" y="271"/>
                </a:cubicBezTo>
                <a:cubicBezTo>
                  <a:pt x="1475" y="330"/>
                  <a:pt x="1747" y="381"/>
                  <a:pt x="1828" y="403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2143125" y="2560638"/>
            <a:ext cx="4300538" cy="939800"/>
          </a:xfrm>
          <a:custGeom>
            <a:avLst/>
            <a:gdLst>
              <a:gd name="T0" fmla="*/ 0 w 2709"/>
              <a:gd name="T1" fmla="*/ 479 h 592"/>
              <a:gd name="T2" fmla="*/ 208 w 2709"/>
              <a:gd name="T3" fmla="*/ 343 h 592"/>
              <a:gd name="T4" fmla="*/ 544 w 2709"/>
              <a:gd name="T5" fmla="*/ 111 h 592"/>
              <a:gd name="T6" fmla="*/ 937 w 2709"/>
              <a:gd name="T7" fmla="*/ 413 h 592"/>
              <a:gd name="T8" fmla="*/ 1696 w 2709"/>
              <a:gd name="T9" fmla="*/ 7 h 592"/>
              <a:gd name="T10" fmla="*/ 2088 w 2709"/>
              <a:gd name="T11" fmla="*/ 455 h 592"/>
              <a:gd name="T12" fmla="*/ 2709 w 2709"/>
              <a:gd name="T13" fmla="*/ 592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9" h="592">
                <a:moveTo>
                  <a:pt x="0" y="479"/>
                </a:moveTo>
                <a:cubicBezTo>
                  <a:pt x="35" y="456"/>
                  <a:pt x="117" y="404"/>
                  <a:pt x="208" y="343"/>
                </a:cubicBezTo>
                <a:cubicBezTo>
                  <a:pt x="299" y="282"/>
                  <a:pt x="423" y="99"/>
                  <a:pt x="544" y="111"/>
                </a:cubicBezTo>
                <a:cubicBezTo>
                  <a:pt x="665" y="123"/>
                  <a:pt x="745" y="430"/>
                  <a:pt x="937" y="413"/>
                </a:cubicBezTo>
                <a:cubicBezTo>
                  <a:pt x="1129" y="396"/>
                  <a:pt x="1504" y="0"/>
                  <a:pt x="1696" y="7"/>
                </a:cubicBezTo>
                <a:cubicBezTo>
                  <a:pt x="1888" y="14"/>
                  <a:pt x="1919" y="358"/>
                  <a:pt x="2088" y="455"/>
                </a:cubicBezTo>
                <a:cubicBezTo>
                  <a:pt x="2257" y="552"/>
                  <a:pt x="2580" y="564"/>
                  <a:pt x="2709" y="592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432550" y="3616325"/>
            <a:ext cx="319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</a:pPr>
            <a:r>
              <a:rPr lang="en-US" i="1">
                <a:latin typeface="Verdana" pitchFamily="34" charset="0"/>
              </a:rPr>
              <a:t>x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52550" y="1901825"/>
            <a:ext cx="668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</a:pPr>
            <a:r>
              <a:rPr lang="en-US" i="1">
                <a:latin typeface="Verdana" pitchFamily="34" charset="0"/>
              </a:rPr>
              <a:t>p(x)</a:t>
            </a:r>
          </a:p>
        </p:txBody>
      </p:sp>
    </p:spTree>
    <p:extLst>
      <p:ext uri="{BB962C8B-B14F-4D97-AF65-F5344CB8AC3E}">
        <p14:creationId xmlns:p14="http://schemas.microsoft.com/office/powerpoint/2010/main" val="159663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66"/>
    </mc:Choice>
    <mc:Fallback xmlns="">
      <p:transition spd="slow" advTm="719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400" i="1" dirty="0"/>
                  <a:t>Notation</a:t>
                </a:r>
              </a:p>
              <a:p>
                <a:pPr lvl="1">
                  <a:lnSpc>
                    <a:spcPct val="9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 xmlns="">
                    <m:r>
                      <a:rPr lang="en-US" sz="2100" i="1" dirty="0" smtClean="0">
                        <a:latin typeface="Cambria Math"/>
                      </a:rPr>
                      <m:t>𝑃</m:t>
                    </m:r>
                    <m:r>
                      <a:rPr lang="en-US" sz="2100" i="1" dirty="0" smtClean="0">
                        <a:latin typeface="Cambria Math"/>
                      </a:rPr>
                      <m:t>(</m:t>
                    </m:r>
                    <m:r>
                      <a:rPr lang="en-US" sz="2100" i="1" dirty="0" smtClean="0">
                        <a:latin typeface="Cambria Math"/>
                      </a:rPr>
                      <m:t>𝑋</m:t>
                    </m:r>
                    <m:r>
                      <a:rPr lang="en-US" sz="2100" i="1" dirty="0" smtClean="0">
                        <a:latin typeface="Cambria Math"/>
                      </a:rPr>
                      <m:t>=</m:t>
                    </m:r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  <m:r>
                      <a:rPr lang="en-US" sz="2100" i="1" dirty="0" smtClean="0">
                        <a:latin typeface="Cambria Math"/>
                      </a:rPr>
                      <m:t> </m:t>
                    </m:r>
                    <m:r>
                      <a:rPr lang="en-US" sz="2100" i="1" dirty="0">
                        <a:latin typeface="Cambria Math"/>
                      </a:rPr>
                      <m:t>𝑎𝑛𝑑</m:t>
                    </m:r>
                    <m:r>
                      <a:rPr lang="en-US" sz="2100" i="1" dirty="0">
                        <a:latin typeface="Cambria Math"/>
                      </a:rPr>
                      <m:t> </m:t>
                    </m:r>
                    <m:r>
                      <a:rPr lang="en-US" sz="2100" i="1" dirty="0">
                        <a:latin typeface="Cambria Math"/>
                      </a:rPr>
                      <m:t>𝑌</m:t>
                    </m:r>
                    <m:r>
                      <a:rPr lang="en-US" sz="2100" i="1" dirty="0">
                        <a:latin typeface="Cambria Math"/>
                      </a:rPr>
                      <m:t>=</m:t>
                    </m:r>
                    <m:r>
                      <a:rPr lang="en-US" sz="2100" i="1" dirty="0">
                        <a:latin typeface="Cambria Math"/>
                      </a:rPr>
                      <m:t>𝑦</m:t>
                    </m:r>
                    <m:r>
                      <a:rPr lang="en-US" sz="2100" i="1" dirty="0">
                        <a:latin typeface="Cambria Math"/>
                      </a:rPr>
                      <m:t>) = </m:t>
                    </m:r>
                    <m:r>
                      <a:rPr lang="en-US" sz="2100" i="1" dirty="0">
                        <a:latin typeface="Cambria Math"/>
                      </a:rPr>
                      <m:t>𝑃</m:t>
                    </m:r>
                    <m:r>
                      <a:rPr lang="en-US" sz="2100" i="1" dirty="0">
                        <a:latin typeface="Cambria Math"/>
                      </a:rPr>
                      <m:t>(</m:t>
                    </m:r>
                    <m:r>
                      <a:rPr lang="en-US" sz="2100" i="1" dirty="0" err="1">
                        <a:latin typeface="Cambria Math"/>
                      </a:rPr>
                      <m:t>𝑥</m:t>
                    </m:r>
                    <m:r>
                      <a:rPr lang="en-US" sz="2100" i="1" dirty="0" err="1">
                        <a:latin typeface="Cambria Math"/>
                      </a:rPr>
                      <m:t>,</m:t>
                    </m:r>
                    <m:r>
                      <a:rPr lang="en-US" sz="2100" i="1" dirty="0" err="1">
                        <a:latin typeface="Cambria Math"/>
                      </a:rPr>
                      <m:t>𝑦</m:t>
                    </m:r>
                    <m:r>
                      <a:rPr lang="en-US" sz="2100" i="1" dirty="0">
                        <a:latin typeface="Cambria Math"/>
                      </a:rPr>
                      <m:t>)</m:t>
                    </m:r>
                  </m:oMath>
                </a14:m>
                <a:endParaRPr lang="en-US" sz="2100" i="1" dirty="0"/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sz="2400" i="1" dirty="0"/>
              </a:p>
              <a:p>
                <a:pPr>
                  <a:lnSpc>
                    <a:spcPct val="120000"/>
                  </a:lnSpc>
                  <a:spcBef>
                    <a:spcPct val="30000"/>
                  </a:spcBef>
                </a:pPr>
                <a:r>
                  <a:rPr lang="en-US" sz="2400" dirty="0"/>
                  <a:t>If X and Y are </a:t>
                </a:r>
                <a:r>
                  <a:rPr lang="en-US" sz="2400" dirty="0">
                    <a:solidFill>
                      <a:schemeClr val="folHlink"/>
                    </a:solidFill>
                  </a:rPr>
                  <a:t>independent</a:t>
                </a:r>
                <a:r>
                  <a:rPr lang="en-US" sz="2400" dirty="0"/>
                  <a:t> then </a:t>
                </a:r>
                <a:br>
                  <a:rPr lang="en-US" sz="2400" dirty="0"/>
                </a:br>
                <a:r>
                  <a:rPr lang="en-US" sz="2400" dirty="0"/>
                  <a:t>		</a:t>
                </a:r>
                <a14:m>
                  <m:oMath xmlns:m="http://schemas.openxmlformats.org/officeDocument/2006/math" xmlns="">
                    <m:r>
                      <a:rPr lang="en-US" sz="2400" i="1" dirty="0" smtClean="0"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latin typeface="Cambria Math"/>
                      </a:rPr>
                      <m:t>𝑥</m:t>
                    </m:r>
                    <m:r>
                      <a:rPr lang="en-US" sz="2400" i="1" dirty="0" err="1">
                        <a:latin typeface="Cambria Math"/>
                      </a:rPr>
                      <m:t>,</m:t>
                    </m:r>
                    <m:r>
                      <a:rPr lang="en-US" sz="2400" i="1" dirty="0" err="1">
                        <a:latin typeface="Cambria Math"/>
                      </a:rPr>
                      <m:t>𝑦</m:t>
                    </m:r>
                    <m:r>
                      <a:rPr lang="en-US" sz="2400" i="1" dirty="0">
                        <a:latin typeface="Cambria Math"/>
                      </a:rPr>
                      <m:t>) = </m:t>
                    </m:r>
                    <m:r>
                      <a:rPr lang="en-US" sz="2400" i="1" dirty="0">
                        <a:latin typeface="Cambria Math"/>
                      </a:rPr>
                      <m:t>𝑃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𝑥</m:t>
                    </m:r>
                    <m:r>
                      <a:rPr lang="en-US" sz="2400" i="1" dirty="0">
                        <a:latin typeface="Cambria Math"/>
                      </a:rPr>
                      <m:t>) </m:t>
                    </m:r>
                    <m:r>
                      <a:rPr lang="en-US" sz="2400" i="1" dirty="0">
                        <a:latin typeface="Cambria Math"/>
                      </a:rPr>
                      <m:t>𝑃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𝑦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endParaRPr lang="en-US" sz="24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5"/>
                <a:stretch>
                  <a:fillRect l="-444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35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67"/>
    </mc:Choice>
    <mc:Fallback xmlns="">
      <p:transition spd="slow" advTm="2286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3"/>
            <a:ext cx="8229600" cy="1143000"/>
          </a:xfrm>
        </p:spPr>
        <p:txBody>
          <a:bodyPr/>
          <a:lstStyle/>
          <a:p>
            <a:r>
              <a:rPr lang="en-US" dirty="0"/>
              <a:t>Inference by Enumeration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2600" y="31242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probability that a patient does not have a cavity, given that they have a toothache?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965403"/>
              </p:ext>
            </p:extLst>
          </p:nvPr>
        </p:nvGraphicFramePr>
        <p:xfrm>
          <a:off x="838200" y="4191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Toothache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!</a:t>
                      </a:r>
                      <a:r>
                        <a:rPr lang="en-US" baseline="0" dirty="0"/>
                        <a:t> Toothache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! Cavity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76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28"/>
    </mc:Choice>
    <mc:Fallback xmlns="">
      <p:transition spd="slow" advTm="1701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3"/>
            <a:ext cx="8229600" cy="1143000"/>
          </a:xfrm>
        </p:spPr>
        <p:txBody>
          <a:bodyPr/>
          <a:lstStyle/>
          <a:p>
            <a:r>
              <a:rPr lang="en-US" dirty="0"/>
              <a:t>Inference by Enumeration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2600" y="31242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probability that a patient does not have a cavity, given that they have a toothache?</a:t>
            </a:r>
          </a:p>
          <a:p>
            <a:r>
              <a:rPr lang="en-US" sz="2800" dirty="0"/>
              <a:t>P (!Cavity | toothache) = P(!Cavity &amp; Toothache) / P(Toothache)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27136"/>
              </p:ext>
            </p:extLst>
          </p:nvPr>
        </p:nvGraphicFramePr>
        <p:xfrm>
          <a:off x="838200" y="4191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Toothache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!</a:t>
                      </a:r>
                      <a:r>
                        <a:rPr lang="en-US" baseline="0" dirty="0"/>
                        <a:t> Toothache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! Cavity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7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48"/>
    </mc:Choice>
    <mc:Fallback xmlns="">
      <p:transition spd="slow" advTm="7574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3"/>
            <a:ext cx="8229600" cy="1143000"/>
          </a:xfrm>
        </p:spPr>
        <p:txBody>
          <a:bodyPr/>
          <a:lstStyle/>
          <a:p>
            <a:r>
              <a:rPr lang="en-US" dirty="0"/>
              <a:t>Inference by Enumeration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25519" r="17677" b="24911"/>
          <a:stretch/>
        </p:blipFill>
        <p:spPr bwMode="auto">
          <a:xfrm>
            <a:off x="304800" y="4126522"/>
            <a:ext cx="6475021" cy="25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62600" y="31242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probability that a patient does not have a cavity, given that they have a toothache?</a:t>
            </a:r>
          </a:p>
        </p:txBody>
      </p:sp>
    </p:spTree>
    <p:extLst>
      <p:ext uri="{BB962C8B-B14F-4D97-AF65-F5344CB8AC3E}">
        <p14:creationId xmlns:p14="http://schemas.microsoft.com/office/powerpoint/2010/main" val="189030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580"/>
    </mc:Choice>
    <mc:Fallback xmlns="">
      <p:transition spd="slow" advTm="17458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3"/>
            <a:ext cx="8229600" cy="1143000"/>
          </a:xfrm>
        </p:spPr>
        <p:txBody>
          <a:bodyPr/>
          <a:lstStyle/>
          <a:p>
            <a:r>
              <a:rPr lang="en-US" dirty="0"/>
              <a:t>Inference by Enumeration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3200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14:m>
                  <m:oMath xmlns:m="http://schemas.openxmlformats.org/officeDocument/2006/math" xmlns="">
                    <m:r>
                      <a:rPr lang="en-US" sz="2400" i="1" smtClean="0">
                        <a:latin typeface="Cambria Math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¬</m:t>
                        </m:r>
                        <m:r>
                          <a:rPr lang="en-US" sz="2400" i="1">
                            <a:latin typeface="Cambria Math"/>
                          </a:rPr>
                          <m:t>𝑐𝑎𝑣𝑖𝑡𝑦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𝑡𝑜𝑜𝑡h𝑎𝑐h𝑒</m:t>
                    </m:r>
                    <m:r>
                      <a:rPr lang="en-US" sz="2400" i="1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(¬</m:t>
                        </m:r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𝑐𝑎𝑣𝑖𝑡𝑦</m:t>
                        </m:r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∧</m:t>
                        </m:r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𝑡𝑜𝑜𝑡h𝑎𝑐h𝑒</m:t>
                        </m:r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𝑡𝑜𝑜𝑡h𝑎𝑐h𝑒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 xmlns="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0.016+0.064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0.108+0.012++0.016+0.064</m:t>
                        </m:r>
                      </m:den>
                    </m:f>
                  </m:oMath>
                </a14:m>
                <a:r>
                  <a:rPr lang="en-US" sz="3200" dirty="0"/>
                  <a:t> =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0.4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525963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25519" r="17677" b="24911"/>
          <a:stretch/>
        </p:blipFill>
        <p:spPr bwMode="auto">
          <a:xfrm>
            <a:off x="304800" y="4126522"/>
            <a:ext cx="6475021" cy="25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5359730"/>
            <a:ext cx="2362200" cy="11934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905000" y="5930735"/>
            <a:ext cx="2286000" cy="5462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31242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31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66"/>
    </mc:Choice>
    <mc:Fallback xmlns="">
      <p:transition spd="slow" advTm="5716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536678"/>
              </p:ext>
            </p:extLst>
          </p:nvPr>
        </p:nvGraphicFramePr>
        <p:xfrm>
          <a:off x="514350" y="3590925"/>
          <a:ext cx="2474435" cy="79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" name="Equation" r:id="rId3" imgW="1104840" imgH="355320" progId="Equation.3">
                  <p:embed/>
                </p:oleObj>
              </mc:Choice>
              <mc:Fallback>
                <p:oleObj name="Equation" r:id="rId3" imgW="1104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590925"/>
                        <a:ext cx="2474435" cy="796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748039"/>
              </p:ext>
            </p:extLst>
          </p:nvPr>
        </p:nvGraphicFramePr>
        <p:xfrm>
          <a:off x="514351" y="4975225"/>
          <a:ext cx="3214538" cy="797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" name="Equation" r:id="rId5" imgW="1434960" imgH="355320" progId="Equation.3">
                  <p:embed/>
                </p:oleObj>
              </mc:Choice>
              <mc:Fallback>
                <p:oleObj name="Equation" r:id="rId5" imgW="14349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1" y="4975225"/>
                        <a:ext cx="3214538" cy="797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13510"/>
              </p:ext>
            </p:extLst>
          </p:nvPr>
        </p:nvGraphicFramePr>
        <p:xfrm>
          <a:off x="514350" y="2368550"/>
          <a:ext cx="1463179" cy="692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9" name="Equation" r:id="rId7" imgW="723600" imgH="342720" progId="Equation.3">
                  <p:embed/>
                </p:oleObj>
              </mc:Choice>
              <mc:Fallback>
                <p:oleObj name="Equation" r:id="rId7" imgW="723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368550"/>
                        <a:ext cx="1463179" cy="692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1614549"/>
            <a:ext cx="2319866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</a:pPr>
            <a:r>
              <a:rPr lang="en-US" sz="28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Discrete case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228367"/>
              </p:ext>
            </p:extLst>
          </p:nvPr>
        </p:nvGraphicFramePr>
        <p:xfrm>
          <a:off x="4949825" y="2368550"/>
          <a:ext cx="1616439" cy="56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" name="Equation" r:id="rId9" imgW="799920" imgH="279360" progId="Equation.3">
                  <p:embed/>
                </p:oleObj>
              </mc:Choice>
              <mc:Fallback>
                <p:oleObj name="Equation" r:id="rId9" imgW="799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2368550"/>
                        <a:ext cx="1616439" cy="56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34096" y="1614549"/>
            <a:ext cx="3515706" cy="646331"/>
          </a:xfrm>
          <a:prstGeom prst="rect">
            <a:avLst/>
          </a:prstGeom>
          <a:extLst/>
        </p:spPr>
        <p:txBody>
          <a:bodyPr vert="horz" anchor="ctr">
            <a:normAutofit/>
          </a:bodyPr>
          <a:lstStyle>
            <a:lvl1pPr>
              <a:spcBef>
                <a:spcPct val="0"/>
              </a:spcBef>
              <a:buNone/>
              <a:defRPr kumimoji="0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Continuous case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079364"/>
              </p:ext>
            </p:extLst>
          </p:nvPr>
        </p:nvGraphicFramePr>
        <p:xfrm>
          <a:off x="4949825" y="4975225"/>
          <a:ext cx="3386138" cy="62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1" name="Equation" r:id="rId11" imgW="1511280" imgH="279360" progId="Equation.3">
                  <p:embed/>
                </p:oleObj>
              </mc:Choice>
              <mc:Fallback>
                <p:oleObj name="Equation" r:id="rId11" imgW="1511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4975225"/>
                        <a:ext cx="3386138" cy="626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93001"/>
              </p:ext>
            </p:extLst>
          </p:nvPr>
        </p:nvGraphicFramePr>
        <p:xfrm>
          <a:off x="4949825" y="3590925"/>
          <a:ext cx="2646034" cy="62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" name="Equation" r:id="rId13" imgW="1180800" imgH="279360" progId="Equation.3">
                  <p:embed/>
                </p:oleObj>
              </mc:Choice>
              <mc:Fallback>
                <p:oleObj name="Equation" r:id="rId13" imgW="1180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3590925"/>
                        <a:ext cx="2646034" cy="626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82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79"/>
    </mc:Choice>
    <mc:Fallback xmlns="">
      <p:transition spd="slow" advTm="1015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Formula</a:t>
            </a: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394803"/>
              </p:ext>
            </p:extLst>
          </p:nvPr>
        </p:nvGraphicFramePr>
        <p:xfrm>
          <a:off x="609600" y="4648200"/>
          <a:ext cx="9890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" name="Equation" r:id="rId3" imgW="444240" imgH="253800" progId="Equation.3">
                  <p:embed/>
                </p:oleObj>
              </mc:Choice>
              <mc:Fallback>
                <p:oleObj name="Equation" r:id="rId3" imgW="444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48200"/>
                        <a:ext cx="989013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3600" y="2133600"/>
            <a:ext cx="6172200" cy="142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2514600" y="2482850"/>
          <a:ext cx="54737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" name="Equation" r:id="rId5" imgW="2641320" imgH="419040" progId="Equation.3">
                  <p:embed/>
                </p:oleObj>
              </mc:Choice>
              <mc:Fallback>
                <p:oleObj name="Equation" r:id="rId5" imgW="264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82850"/>
                        <a:ext cx="54737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1295400" y="2484438"/>
          <a:ext cx="6096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" name="Equation" r:id="rId7" imgW="190440" imgH="152280" progId="Equation.3">
                  <p:embed/>
                </p:oleObj>
              </mc:Choice>
              <mc:Fallback>
                <p:oleObj name="Equation" r:id="rId7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84438"/>
                        <a:ext cx="6096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356954"/>
              </p:ext>
            </p:extLst>
          </p:nvPr>
        </p:nvGraphicFramePr>
        <p:xfrm>
          <a:off x="1143000" y="1447800"/>
          <a:ext cx="6400800" cy="565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" name="Equation" r:id="rId9" imgW="2298600" imgH="203040" progId="Equation.3">
                  <p:embed/>
                </p:oleObj>
              </mc:Choice>
              <mc:Fallback>
                <p:oleObj name="Equation" r:id="rId9" imgW="229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47800"/>
                        <a:ext cx="6400800" cy="565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38400" y="4724400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ea typeface="宋体" pitchFamily="2" charset="-122"/>
              </a:rPr>
              <a:t>Posterior (conditional) probability distribution</a:t>
            </a:r>
            <a:endParaRPr lang="en-US" sz="2400" dirty="0"/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5535"/>
              </p:ext>
            </p:extLst>
          </p:nvPr>
        </p:nvGraphicFramePr>
        <p:xfrm>
          <a:off x="609600" y="5181600"/>
          <a:ext cx="1066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" name="Equation" r:id="rId11" imgW="444240" imgH="253800" progId="Equation.3">
                  <p:embed/>
                </p:oleObj>
              </mc:Choice>
              <mc:Fallback>
                <p:oleObj name="Equation" r:id="rId11" imgW="444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81600"/>
                        <a:ext cx="1066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707699"/>
              </p:ext>
            </p:extLst>
          </p:nvPr>
        </p:nvGraphicFramePr>
        <p:xfrm>
          <a:off x="685800" y="4191000"/>
          <a:ext cx="7810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" name="Equation" r:id="rId13" imgW="330120" imgH="203040" progId="Equation.3">
                  <p:embed/>
                </p:oleObj>
              </mc:Choice>
              <mc:Fallback>
                <p:oleObj name="Equation" r:id="rId13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91000"/>
                        <a:ext cx="7810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438400" y="4191000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ea typeface="宋体" pitchFamily="2" charset="-122"/>
              </a:rPr>
              <a:t>Prior probability distribution</a:t>
            </a:r>
            <a:endParaRPr lang="en-US" sz="2400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990600" y="36576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ea typeface="宋体" pitchFamily="2" charset="-122"/>
              </a:rPr>
              <a:t>If  y is a new sensor reading:</a:t>
            </a:r>
            <a:endParaRPr lang="en-US" sz="2400" dirty="0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438400" y="5257800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ea typeface="宋体" pitchFamily="2" charset="-122"/>
              </a:rPr>
              <a:t>Model of the characteristics of the sensor</a:t>
            </a:r>
            <a:endParaRPr lang="en-US" sz="2400" dirty="0"/>
          </a:p>
        </p:txBody>
      </p:sp>
      <p:graphicFrame>
        <p:nvGraphicFramePr>
          <p:cNvPr id="1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597945"/>
              </p:ext>
            </p:extLst>
          </p:nvPr>
        </p:nvGraphicFramePr>
        <p:xfrm>
          <a:off x="609600" y="5791200"/>
          <a:ext cx="81121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" name="Equation" r:id="rId15" imgW="342720" imgH="203040" progId="Equation.3">
                  <p:embed/>
                </p:oleObj>
              </mc:Choice>
              <mc:Fallback>
                <p:oleObj name="Equation" r:id="rId15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791200"/>
                        <a:ext cx="811213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1878013" y="4267200"/>
            <a:ext cx="407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905000" y="5867400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1905000" y="5334000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905000" y="4800600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438400" y="5867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ea typeface="宋体" pitchFamily="2" charset="-122"/>
              </a:rPr>
              <a:t>Does not depend on 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46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27"/>
    </mc:Choice>
    <mc:Fallback xmlns="">
      <p:transition spd="slow" advTm="998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Formula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3600" y="2133600"/>
            <a:ext cx="6172200" cy="142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669083"/>
              </p:ext>
            </p:extLst>
          </p:nvPr>
        </p:nvGraphicFramePr>
        <p:xfrm>
          <a:off x="2514600" y="2482850"/>
          <a:ext cx="54737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" name="Equation" r:id="rId3" imgW="2641320" imgH="419040" progId="Equation.3">
                  <p:embed/>
                </p:oleObj>
              </mc:Choice>
              <mc:Fallback>
                <p:oleObj name="Equation" r:id="rId3" imgW="264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82850"/>
                        <a:ext cx="54737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095602"/>
              </p:ext>
            </p:extLst>
          </p:nvPr>
        </p:nvGraphicFramePr>
        <p:xfrm>
          <a:off x="1295400" y="2484438"/>
          <a:ext cx="6096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4"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84438"/>
                        <a:ext cx="6096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154995"/>
              </p:ext>
            </p:extLst>
          </p:nvPr>
        </p:nvGraphicFramePr>
        <p:xfrm>
          <a:off x="1143000" y="1447800"/>
          <a:ext cx="6400800" cy="565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" name="Equation" r:id="rId7" imgW="2298600" imgH="203040" progId="Equation.3">
                  <p:embed/>
                </p:oleObj>
              </mc:Choice>
              <mc:Fallback>
                <p:oleObj name="Equation" r:id="rId7" imgW="229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47800"/>
                        <a:ext cx="6400800" cy="565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133600" y="3759200"/>
            <a:ext cx="6172200" cy="142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628077"/>
              </p:ext>
            </p:extLst>
          </p:nvPr>
        </p:nvGraphicFramePr>
        <p:xfrm>
          <a:off x="3592513" y="3990975"/>
          <a:ext cx="331628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Equation" r:id="rId9" imgW="1600200" imgH="533160" progId="Equation.3">
                  <p:embed/>
                </p:oleObj>
              </mc:Choice>
              <mc:Fallback>
                <p:oleObj name="Equation" r:id="rId9" imgW="16002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13" y="3990975"/>
                        <a:ext cx="3316287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607676"/>
              </p:ext>
            </p:extLst>
          </p:nvPr>
        </p:nvGraphicFramePr>
        <p:xfrm>
          <a:off x="1295400" y="4110038"/>
          <a:ext cx="6096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0038"/>
                        <a:ext cx="6096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79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73"/>
    </mc:Choice>
    <mc:Fallback xmlns="">
      <p:transition spd="slow" advTm="461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General approach: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A: action</a:t>
            </a:r>
          </a:p>
          <a:p>
            <a:r>
              <a:rPr lang="en-US" sz="2200" dirty="0"/>
              <a:t>S: pose</a:t>
            </a:r>
          </a:p>
          <a:p>
            <a:r>
              <a:rPr lang="en-US" sz="2200" dirty="0"/>
              <a:t>O: observation</a:t>
            </a:r>
          </a:p>
          <a:p>
            <a:pPr marL="0" indent="0">
              <a:buNone/>
            </a:pPr>
            <a:r>
              <a:rPr lang="en-US" sz="2200" dirty="0"/>
              <a:t>Position at time t depends on position previous position and action, and current observation</a:t>
            </a: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527800" cy="332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40"/>
    </mc:Choice>
    <mc:Fallback xmlns="">
      <p:transition spd="slow" advTm="303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694948"/>
              </p:ext>
            </p:extLst>
          </p:nvPr>
        </p:nvGraphicFramePr>
        <p:xfrm>
          <a:off x="1338263" y="1474787"/>
          <a:ext cx="6054725" cy="203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Equation" r:id="rId3" imgW="2501640" imgH="939600" progId="Equation.3">
                  <p:embed/>
                </p:oleObj>
              </mc:Choice>
              <mc:Fallback>
                <p:oleObj name="Equation" r:id="rId3" imgW="25016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1474787"/>
                        <a:ext cx="6054725" cy="203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216907"/>
              </p:ext>
            </p:extLst>
          </p:nvPr>
        </p:nvGraphicFramePr>
        <p:xfrm>
          <a:off x="1800225" y="3876675"/>
          <a:ext cx="3297238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5" imgW="1612800" imgH="1193760" progId="Equation.3">
                  <p:embed/>
                </p:oleObj>
              </mc:Choice>
              <mc:Fallback>
                <p:oleObj name="Equation" r:id="rId5" imgW="161280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3876675"/>
                        <a:ext cx="3297238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8025" y="3262312"/>
            <a:ext cx="20843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</a:pPr>
            <a:r>
              <a:rPr lang="en-US" sz="2800">
                <a:solidFill>
                  <a:schemeClr val="folHlink"/>
                </a:solidFill>
                <a:latin typeface="Verdana" pitchFamily="34" charset="0"/>
              </a:rPr>
              <a:t>Algorithm:</a:t>
            </a:r>
          </a:p>
        </p:txBody>
      </p:sp>
    </p:spTree>
    <p:extLst>
      <p:ext uri="{BB962C8B-B14F-4D97-AF65-F5344CB8AC3E}">
        <p14:creationId xmlns:p14="http://schemas.microsoft.com/office/powerpoint/2010/main" val="369612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Law of total probability: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032483"/>
              </p:ext>
            </p:extLst>
          </p:nvPr>
        </p:nvGraphicFramePr>
        <p:xfrm>
          <a:off x="1636713" y="2203007"/>
          <a:ext cx="4916487" cy="220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3" imgW="1981200" imgH="889000" progId="Equation.3">
                  <p:embed/>
                </p:oleObj>
              </mc:Choice>
              <mc:Fallback>
                <p:oleObj name="Equation" r:id="rId3" imgW="19812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2203007"/>
                        <a:ext cx="4916487" cy="220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587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Bayes Rule with Background Knowledge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340469"/>
              </p:ext>
            </p:extLst>
          </p:nvPr>
        </p:nvGraphicFramePr>
        <p:xfrm>
          <a:off x="1554163" y="2390775"/>
          <a:ext cx="52387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3" imgW="1892160" imgH="419040" progId="Equation.3">
                  <p:embed/>
                </p:oleObj>
              </mc:Choice>
              <mc:Fallback>
                <p:oleObj name="Equation" r:id="rId3" imgW="1892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2390775"/>
                        <a:ext cx="523875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22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3"/>
    </mc:Choice>
    <mc:Fallback xmlns="">
      <p:transition spd="slow" advTm="42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	equivalent to</a:t>
            </a:r>
          </a:p>
          <a:p>
            <a:pPr>
              <a:buFontTx/>
              <a:buNone/>
            </a:pPr>
            <a:r>
              <a:rPr lang="en-US" dirty="0"/>
              <a:t>   </a:t>
            </a:r>
          </a:p>
          <a:p>
            <a:pPr>
              <a:buFontTx/>
              <a:buNone/>
            </a:pPr>
            <a:r>
              <a:rPr lang="en-US" dirty="0"/>
              <a:t>	</a:t>
            </a:r>
          </a:p>
          <a:p>
            <a:pPr>
              <a:buFontTx/>
              <a:buNone/>
            </a:pPr>
            <a:r>
              <a:rPr lang="en-US" dirty="0"/>
              <a:t>   and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821400"/>
              </p:ext>
            </p:extLst>
          </p:nvPr>
        </p:nvGraphicFramePr>
        <p:xfrm>
          <a:off x="2351088" y="5105400"/>
          <a:ext cx="32718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Equation" r:id="rId3" imgW="1180588" imgH="330057" progId="Equation.3">
                  <p:embed/>
                </p:oleObj>
              </mc:Choice>
              <mc:Fallback>
                <p:oleObj name="Equation" r:id="rId3" imgW="1180588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5105400"/>
                        <a:ext cx="32718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73158"/>
              </p:ext>
            </p:extLst>
          </p:nvPr>
        </p:nvGraphicFramePr>
        <p:xfrm>
          <a:off x="2376488" y="3987800"/>
          <a:ext cx="32718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Equation" r:id="rId5" imgW="1180588" imgH="330057" progId="Equation.3">
                  <p:embed/>
                </p:oleObj>
              </mc:Choice>
              <mc:Fallback>
                <p:oleObj name="Equation" r:id="rId5" imgW="1180588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3987800"/>
                        <a:ext cx="32718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4375" y="1738313"/>
          <a:ext cx="45386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Equation" r:id="rId7" imgW="1638300" imgH="330200" progId="Equation.3">
                  <p:embed/>
                </p:oleObj>
              </mc:Choice>
              <mc:Fallback>
                <p:oleObj name="Equation" r:id="rId7" imgW="16383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1738313"/>
                        <a:ext cx="45386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85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42"/>
    </mc:Choice>
    <mc:Fallback xmlns="">
      <p:transition spd="slow" advTm="519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 of State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Suppose a robot obtains measurement </a:t>
                </a:r>
                <a14:m>
                  <m:oMath xmlns:m="http://schemas.openxmlformats.org/officeDocument/2006/math" xmlns=""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</m:oMath>
                </a14:m>
                <a:endParaRPr lang="en-US" sz="2400" i="1" dirty="0"/>
              </a:p>
              <a:p>
                <a:r>
                  <a:rPr lang="en-US" sz="2400" dirty="0"/>
                  <a:t>What is </a:t>
                </a:r>
                <a14:m>
                  <m:oMath xmlns:m="http://schemas.openxmlformats.org/officeDocument/2006/math" xmlns="">
                    <m:r>
                      <a:rPr lang="en-US" sz="2400" i="1" dirty="0" smtClean="0"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latin typeface="Cambria Math"/>
                      </a:rPr>
                      <m:t>𝑜𝑝𝑒𝑛</m:t>
                    </m:r>
                    <m:r>
                      <a:rPr lang="en-US" sz="2400" i="1" dirty="0" err="1">
                        <a:latin typeface="Cambria Math"/>
                      </a:rPr>
                      <m:t>|</m:t>
                    </m:r>
                    <m:r>
                      <a:rPr lang="en-US" sz="2400" i="1" dirty="0" err="1">
                        <a:latin typeface="Cambria Math"/>
                      </a:rPr>
                      <m:t>𝑧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i="1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5"/>
                <a:stretch>
                  <a:fillRect l="-444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do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724150"/>
            <a:ext cx="6484937" cy="35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96"/>
    </mc:Choice>
    <mc:Fallback xmlns="">
      <p:transition spd="slow" advTm="274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vs. Diagnostic Reasoning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𝑜𝑝𝑒𝑛</m:t>
                    </m:r>
                    <m:r>
                      <a:rPr lang="en-US" i="1" dirty="0" err="1">
                        <a:latin typeface="Cambria Math"/>
                      </a:rPr>
                      <m:t>|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is </a:t>
                </a:r>
                <a:r>
                  <a:rPr lang="en-US" dirty="0">
                    <a:solidFill>
                      <a:schemeClr val="folHlink"/>
                    </a:solidFill>
                  </a:rPr>
                  <a:t>diagnostic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  <m:r>
                      <a:rPr lang="en-US" i="1" dirty="0" err="1">
                        <a:latin typeface="Cambria Math"/>
                      </a:rPr>
                      <m:t>|</m:t>
                    </m:r>
                    <m:r>
                      <a:rPr lang="en-US" i="1" dirty="0" err="1">
                        <a:latin typeface="Cambria Math"/>
                      </a:rPr>
                      <m:t>𝑜𝑝𝑒𝑛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chemeClr val="folHlink"/>
                    </a:solidFill>
                  </a:rPr>
                  <a:t>causal</a:t>
                </a:r>
                <a:r>
                  <a:rPr lang="en-US" dirty="0"/>
                  <a:t>.</a:t>
                </a:r>
                <a:endParaRPr lang="en-US" dirty="0">
                  <a:solidFill>
                    <a:schemeClr val="folHlink"/>
                  </a:solidFill>
                </a:endParaRPr>
              </a:p>
              <a:p>
                <a:r>
                  <a:rPr lang="en-US" dirty="0"/>
                  <a:t>Often </a:t>
                </a:r>
                <a:r>
                  <a:rPr lang="en-US" dirty="0">
                    <a:solidFill>
                      <a:schemeClr val="folHlink"/>
                    </a:solidFill>
                  </a:rPr>
                  <a:t>causal</a:t>
                </a:r>
                <a:r>
                  <a:rPr lang="en-US" dirty="0"/>
                  <a:t> knowledge is easier to obtain.</a:t>
                </a:r>
              </a:p>
              <a:p>
                <a:r>
                  <a:rPr lang="en-US" dirty="0"/>
                  <a:t>Bayes rule allows us to use causal knowledge: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8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030413" y="4778375"/>
          <a:ext cx="56769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9" imgW="2057400" imgH="406080" progId="Equation.3">
                  <p:embed/>
                </p:oleObj>
              </mc:Choice>
              <mc:Fallback>
                <p:oleObj name="Equation" r:id="rId9" imgW="20574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4778375"/>
                        <a:ext cx="567690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124350" y="3846702"/>
            <a:ext cx="3509783" cy="953497"/>
            <a:chOff x="2867" y="2417"/>
            <a:chExt cx="2002" cy="47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867" y="2417"/>
              <a:ext cx="2002" cy="2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2000" dirty="0">
                  <a:solidFill>
                    <a:schemeClr val="folHlink"/>
                  </a:solidFill>
                  <a:latin typeface="+mj-lt"/>
                </a:rPr>
                <a:t>Comes from sensor model.</a:t>
              </a:r>
              <a:endParaRPr lang="en-US" sz="2000" dirty="0">
                <a:solidFill>
                  <a:schemeClr val="folHlink"/>
                </a:solidFill>
                <a:latin typeface="+mj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3557" y="2590"/>
              <a:ext cx="348" cy="3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70761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712"/>
    </mc:Choice>
    <mc:Fallback xmlns="">
      <p:transition spd="slow" advTm="20471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1969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>
                <a:latin typeface="Times New Roman" pitchFamily="18" charset="0"/>
              </a:rPr>
              <a:t>P(</a:t>
            </a:r>
            <a:r>
              <a:rPr lang="en-US" sz="2800" i="1" dirty="0" err="1">
                <a:latin typeface="Times New Roman" pitchFamily="18" charset="0"/>
              </a:rPr>
              <a:t>z|open</a:t>
            </a:r>
            <a:r>
              <a:rPr lang="en-US" sz="2800" i="1" dirty="0">
                <a:latin typeface="Times New Roman" pitchFamily="18" charset="0"/>
              </a:rPr>
              <a:t>) = 0.6		P(z|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800" i="1" dirty="0">
                <a:latin typeface="Times New Roman" pitchFamily="18" charset="0"/>
              </a:rPr>
              <a:t>open) = 0.3</a:t>
            </a:r>
          </a:p>
          <a:p>
            <a:r>
              <a:rPr lang="en-US" sz="2800" i="1" dirty="0">
                <a:latin typeface="Times New Roman" pitchFamily="18" charset="0"/>
              </a:rPr>
              <a:t>P(open) = P(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800" i="1" dirty="0">
                <a:latin typeface="Times New Roman" pitchFamily="18" charset="0"/>
              </a:rPr>
              <a:t>open) = 0.5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171504"/>
              </p:ext>
            </p:extLst>
          </p:nvPr>
        </p:nvGraphicFramePr>
        <p:xfrm>
          <a:off x="5370958" y="186069"/>
          <a:ext cx="3725009" cy="73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3" name="Equation" r:id="rId4" imgW="2057400" imgH="406400" progId="Equation.3">
                  <p:embed/>
                </p:oleObj>
              </mc:Choice>
              <mc:Fallback>
                <p:oleObj name="Equation" r:id="rId4" imgW="2057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958" y="186069"/>
                        <a:ext cx="3725009" cy="735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2244"/>
              </p:ext>
            </p:extLst>
          </p:nvPr>
        </p:nvGraphicFramePr>
        <p:xfrm>
          <a:off x="5754105" y="838090"/>
          <a:ext cx="2861436" cy="106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name="Equation" r:id="rId6" imgW="1498600" imgH="558800" progId="Equation.3">
                  <p:embed/>
                </p:oleObj>
              </mc:Choice>
              <mc:Fallback>
                <p:oleObj name="Equation" r:id="rId6" imgW="1498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105" y="838090"/>
                        <a:ext cx="2861436" cy="1066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00400" y="3429000"/>
            <a:ext cx="200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P(open | z) = 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680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319"/>
    </mc:Choice>
    <mc:Fallback xmlns="">
      <p:transition spd="slow" advTm="37431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1969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>
                <a:latin typeface="Times New Roman" pitchFamily="18" charset="0"/>
              </a:rPr>
              <a:t>P(</a:t>
            </a:r>
            <a:r>
              <a:rPr lang="en-US" sz="2800" i="1" dirty="0" err="1">
                <a:latin typeface="Times New Roman" pitchFamily="18" charset="0"/>
              </a:rPr>
              <a:t>z|open</a:t>
            </a:r>
            <a:r>
              <a:rPr lang="en-US" sz="2800" i="1" dirty="0">
                <a:latin typeface="Times New Roman" pitchFamily="18" charset="0"/>
              </a:rPr>
              <a:t>) = 0.6		P(z|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800" i="1" dirty="0">
                <a:latin typeface="Times New Roman" pitchFamily="18" charset="0"/>
              </a:rPr>
              <a:t>open) = 0.3</a:t>
            </a:r>
          </a:p>
          <a:p>
            <a:r>
              <a:rPr lang="en-US" sz="2800" i="1" dirty="0">
                <a:latin typeface="Times New Roman" pitchFamily="18" charset="0"/>
              </a:rPr>
              <a:t>P(open) = P(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800" i="1" dirty="0">
                <a:latin typeface="Times New Roman" pitchFamily="18" charset="0"/>
              </a:rPr>
              <a:t>open) = 0.5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935776"/>
              </p:ext>
            </p:extLst>
          </p:nvPr>
        </p:nvGraphicFramePr>
        <p:xfrm>
          <a:off x="703263" y="3276600"/>
          <a:ext cx="8081962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Equation" r:id="rId4" imgW="3581280" imgH="863280" progId="Equation.3">
                  <p:embed/>
                </p:oleObj>
              </mc:Choice>
              <mc:Fallback>
                <p:oleObj name="Equation" r:id="rId4" imgW="35812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3276600"/>
                        <a:ext cx="8081962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1066800" y="5807720"/>
                <a:ext cx="718658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Clr>
                    <a:schemeClr val="folHlink"/>
                  </a:buClr>
                  <a:buSzPct val="120000"/>
                </a:pPr>
                <a14:m>
                  <m:oMath xmlns:m="http://schemas.openxmlformats.org/officeDocument/2006/math" xmlns=""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i="1" dirty="0">
                    <a:latin typeface="Verdana" pitchFamily="34" charset="0"/>
                  </a:rPr>
                  <a:t> </a:t>
                </a:r>
                <a:r>
                  <a:rPr lang="en-US" sz="2400" dirty="0">
                    <a:latin typeface="Verdana" pitchFamily="34" charset="0"/>
                  </a:rPr>
                  <a:t>raise</a:t>
                </a:r>
                <a:r>
                  <a:rPr lang="de-DE" sz="2400" dirty="0">
                    <a:latin typeface="Verdana" pitchFamily="34" charset="0"/>
                  </a:rPr>
                  <a:t>s</a:t>
                </a:r>
                <a:r>
                  <a:rPr lang="en-US" sz="2400" dirty="0">
                    <a:latin typeface="Verdana" pitchFamily="34" charset="0"/>
                  </a:rPr>
                  <a:t> the probability that the door is open</a:t>
                </a:r>
                <a:r>
                  <a:rPr lang="de-DE" sz="2400" dirty="0">
                    <a:latin typeface="Verdana" pitchFamily="34" charset="0"/>
                  </a:rPr>
                  <a:t>.</a:t>
                </a:r>
                <a:endParaRPr lang="en-US" sz="2400" dirty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5807720"/>
                <a:ext cx="7186583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2000" r="-254" b="-29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268709"/>
              </p:ext>
            </p:extLst>
          </p:nvPr>
        </p:nvGraphicFramePr>
        <p:xfrm>
          <a:off x="5370958" y="186069"/>
          <a:ext cx="3725009" cy="73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Equation" r:id="rId11" imgW="2057400" imgH="406400" progId="Equation.3">
                  <p:embed/>
                </p:oleObj>
              </mc:Choice>
              <mc:Fallback>
                <p:oleObj name="Equation" r:id="rId11" imgW="2057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958" y="186069"/>
                        <a:ext cx="3725009" cy="735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29609"/>
              </p:ext>
            </p:extLst>
          </p:nvPr>
        </p:nvGraphicFramePr>
        <p:xfrm>
          <a:off x="5754105" y="838090"/>
          <a:ext cx="2861436" cy="106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Equation" r:id="rId13" imgW="1498600" imgH="558800" progId="Equation.3">
                  <p:embed/>
                </p:oleObj>
              </mc:Choice>
              <mc:Fallback>
                <p:oleObj name="Equation" r:id="rId13" imgW="1498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105" y="838090"/>
                        <a:ext cx="2861436" cy="1066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84271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74"/>
    </mc:Choice>
    <mc:Fallback xmlns="">
      <p:transition spd="slow" advTm="12957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30" y="1600200"/>
            <a:ext cx="4693684" cy="4525963"/>
          </a:xfrm>
        </p:spPr>
        <p:txBody>
          <a:bodyPr>
            <a:normAutofit/>
          </a:bodyPr>
          <a:lstStyle/>
          <a:p>
            <a:pPr>
              <a:spcBef>
                <a:spcPct val="100000"/>
              </a:spcBef>
            </a:pPr>
            <a:r>
              <a:rPr lang="en-US" sz="2400" dirty="0"/>
              <a:t>Suppose our robot obtains another observation </a:t>
            </a:r>
            <a:r>
              <a:rPr lang="en-US" sz="2400" i="1" dirty="0">
                <a:latin typeface="Times New Roman" pitchFamily="18" charset="0"/>
              </a:rPr>
              <a:t>z</a:t>
            </a:r>
            <a:r>
              <a:rPr lang="en-US" sz="2400" i="1" baseline="-25000" dirty="0">
                <a:latin typeface="Times New Roman" pitchFamily="18" charset="0"/>
              </a:rPr>
              <a:t>2</a:t>
            </a:r>
            <a:r>
              <a:rPr lang="en-US" sz="2400" dirty="0"/>
              <a:t>.</a:t>
            </a:r>
          </a:p>
          <a:p>
            <a:pPr>
              <a:spcBef>
                <a:spcPct val="100000"/>
              </a:spcBef>
            </a:pPr>
            <a:r>
              <a:rPr lang="en-US" sz="2400" dirty="0"/>
              <a:t>How can we integrate this new information?</a:t>
            </a:r>
            <a:endParaRPr lang="en-US" sz="2400" i="1" dirty="0"/>
          </a:p>
          <a:p>
            <a:pPr>
              <a:spcBef>
                <a:spcPct val="100000"/>
              </a:spcBef>
            </a:pPr>
            <a:r>
              <a:rPr lang="en-US" sz="2400" dirty="0"/>
              <a:t>More generally, how can we estimate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>
                <a:latin typeface="Times New Roman" pitchFamily="18" charset="0"/>
              </a:rPr>
              <a:t>P(x| z</a:t>
            </a:r>
            <a:r>
              <a:rPr lang="en-US" sz="2400" i="1" baseline="-25000" dirty="0">
                <a:latin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</a:rPr>
              <a:t>...</a:t>
            </a:r>
            <a:r>
              <a:rPr lang="en-US" sz="2400" i="1" dirty="0" err="1">
                <a:latin typeface="Times New Roman" pitchFamily="18" charset="0"/>
              </a:rPr>
              <a:t>z</a:t>
            </a:r>
            <a:r>
              <a:rPr lang="en-US" sz="2400" i="1" baseline="-25000" dirty="0" err="1">
                <a:latin typeface="Times New Roman" pitchFamily="18" charset="0"/>
              </a:rPr>
              <a:t>n</a:t>
            </a:r>
            <a:r>
              <a:rPr lang="en-US" sz="2400" i="1" baseline="-25000" dirty="0">
                <a:latin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</a:rPr>
              <a:t>)</a:t>
            </a:r>
            <a:r>
              <a:rPr lang="en-US" sz="2400" dirty="0"/>
              <a:t>?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814" y="1205024"/>
            <a:ext cx="4306186" cy="57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24"/>
    </mc:Choice>
    <mc:Fallback xmlns="">
      <p:transition spd="slow" advTm="1438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Bayesian Updating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373429"/>
              </p:ext>
            </p:extLst>
          </p:nvPr>
        </p:nvGraphicFramePr>
        <p:xfrm>
          <a:off x="1128713" y="1771650"/>
          <a:ext cx="6875462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Equation" r:id="rId4" imgW="3238200" imgH="419040" progId="Equation.3">
                  <p:embed/>
                </p:oleObj>
              </mc:Choice>
              <mc:Fallback>
                <p:oleObj name="Equation" r:id="rId4" imgW="3238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1771650"/>
                        <a:ext cx="6875462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2911475"/>
            <a:ext cx="8793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  <a:latin typeface="Verdana" pitchFamily="34" charset="0"/>
              </a:rPr>
              <a:t>Markov assumption</a:t>
            </a:r>
            <a:r>
              <a:rPr lang="en-US" sz="2400">
                <a:latin typeface="Verdana" pitchFamily="34" charset="0"/>
              </a:rPr>
              <a:t>: </a:t>
            </a:r>
            <a:r>
              <a:rPr lang="de-DE" sz="2400">
                <a:latin typeface="Verdana" pitchFamily="34" charset="0"/>
              </a:rPr>
              <a:t>z</a:t>
            </a:r>
            <a:r>
              <a:rPr lang="en-US" sz="2400" i="1" baseline="-25000">
                <a:latin typeface="Verdana" pitchFamily="34" charset="0"/>
              </a:rPr>
              <a:t>n</a:t>
            </a:r>
            <a:r>
              <a:rPr lang="en-US" sz="2400" i="1">
                <a:latin typeface="Verdana" pitchFamily="34" charset="0"/>
              </a:rPr>
              <a:t> </a:t>
            </a:r>
            <a:r>
              <a:rPr lang="en-US" sz="2400">
                <a:latin typeface="Verdana" pitchFamily="34" charset="0"/>
              </a:rPr>
              <a:t>is 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independent</a:t>
            </a:r>
            <a:r>
              <a:rPr lang="en-US" sz="2400">
                <a:latin typeface="Verdana" pitchFamily="34" charset="0"/>
              </a:rPr>
              <a:t> of</a:t>
            </a:r>
            <a:r>
              <a:rPr lang="en-US" sz="2400" i="1">
                <a:latin typeface="Verdana" pitchFamily="34" charset="0"/>
              </a:rPr>
              <a:t> z</a:t>
            </a:r>
            <a:r>
              <a:rPr lang="en-US" sz="2400" i="1" baseline="-25000">
                <a:latin typeface="Verdana" pitchFamily="34" charset="0"/>
              </a:rPr>
              <a:t>1</a:t>
            </a:r>
            <a:r>
              <a:rPr lang="en-US" sz="2400" i="1">
                <a:latin typeface="Verdana" pitchFamily="34" charset="0"/>
              </a:rPr>
              <a:t>,...,z</a:t>
            </a:r>
            <a:r>
              <a:rPr lang="en-US" sz="2400" i="1" baseline="-25000">
                <a:latin typeface="Verdana" pitchFamily="34" charset="0"/>
              </a:rPr>
              <a:t>n-1</a:t>
            </a:r>
            <a:r>
              <a:rPr lang="en-US" sz="2400" i="1">
                <a:latin typeface="Verdana" pitchFamily="34" charset="0"/>
              </a:rPr>
              <a:t> </a:t>
            </a:r>
            <a:r>
              <a:rPr lang="en-US" sz="2400">
                <a:latin typeface="Verdana" pitchFamily="34" charset="0"/>
              </a:rPr>
              <a:t>if we know </a:t>
            </a:r>
            <a:r>
              <a:rPr lang="en-US" sz="2400" i="1">
                <a:latin typeface="Verdana" pitchFamily="34" charset="0"/>
              </a:rPr>
              <a:t>x.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599601"/>
              </p:ext>
            </p:extLst>
          </p:nvPr>
        </p:nvGraphicFramePr>
        <p:xfrm>
          <a:off x="492125" y="4011613"/>
          <a:ext cx="7585075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Equation" r:id="rId6" imgW="3136900" imgH="609600" progId="Equation.3">
                  <p:embed/>
                </p:oleObj>
              </mc:Choice>
              <mc:Fallback>
                <p:oleObj name="Equation" r:id="rId6" imgW="31369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4011613"/>
                        <a:ext cx="7585075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3274237" y="3962399"/>
            <a:ext cx="1894368" cy="6745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105112"/>
              </p:ext>
            </p:extLst>
          </p:nvPr>
        </p:nvGraphicFramePr>
        <p:xfrm>
          <a:off x="2122121" y="5345814"/>
          <a:ext cx="3725009" cy="73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Equation" r:id="rId8" imgW="2057400" imgH="406400" progId="Equation.3">
                  <p:embed/>
                </p:oleObj>
              </mc:Choice>
              <mc:Fallback>
                <p:oleObj name="Equation" r:id="rId8" imgW="2057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121" y="5345814"/>
                        <a:ext cx="3725009" cy="735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93069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19"/>
    </mc:Choice>
    <mc:Fallback xmlns="">
      <p:transition spd="slow" advTm="10131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events a and b are independent,</a:t>
            </a:r>
          </a:p>
          <a:p>
            <a:pPr marL="742950" lvl="2" indent="-342900"/>
            <a:r>
              <a:rPr lang="en-US" sz="2800" dirty="0"/>
              <a:t>p(a, b) = p(a) × p(b)  </a:t>
            </a:r>
          </a:p>
          <a:p>
            <a:r>
              <a:rPr lang="en-US" dirty="0"/>
              <a:t>If events a and b are not independent, </a:t>
            </a:r>
          </a:p>
          <a:p>
            <a:pPr lvl="1">
              <a:buFont typeface="Arial"/>
              <a:buChar char="•"/>
            </a:pPr>
            <a:r>
              <a:rPr lang="en-US" dirty="0"/>
              <a:t>p(a, b) = p(a) × p(</a:t>
            </a:r>
            <a:r>
              <a:rPr lang="en-US" dirty="0" err="1"/>
              <a:t>b|a</a:t>
            </a:r>
            <a:r>
              <a:rPr lang="en-US" dirty="0"/>
              <a:t>) = p(b) × p (</a:t>
            </a:r>
            <a:r>
              <a:rPr lang="en-US" dirty="0" err="1"/>
              <a:t>a|b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p(</a:t>
            </a:r>
            <a:r>
              <a:rPr lang="en-US" dirty="0" err="1"/>
              <a:t>c|d</a:t>
            </a:r>
            <a:r>
              <a:rPr lang="en-US" dirty="0"/>
              <a:t>) = p (c , d) / p(d) = p((</a:t>
            </a:r>
            <a:r>
              <a:rPr lang="en-US" dirty="0" err="1"/>
              <a:t>d|c</a:t>
            </a:r>
            <a:r>
              <a:rPr lang="en-US" dirty="0"/>
              <a:t>) p(c)) / p(d)</a:t>
            </a:r>
          </a:p>
        </p:txBody>
      </p:sp>
    </p:spTree>
    <p:extLst>
      <p:ext uri="{BB962C8B-B14F-4D97-AF65-F5344CB8AC3E}">
        <p14:creationId xmlns:p14="http://schemas.microsoft.com/office/powerpoint/2010/main" val="123991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69"/>
    </mc:Choice>
    <mc:Fallback xmlns="">
      <p:transition spd="slow" advTm="655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2</a:t>
            </a:r>
            <a:r>
              <a:rPr lang="en-US" baseline="30000" dirty="0"/>
              <a:t>nd</a:t>
            </a:r>
            <a:r>
              <a:rPr lang="en-US" dirty="0"/>
              <a:t> Measurement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>
                <a:latin typeface="Times New Roman" pitchFamily="18" charset="0"/>
              </a:rPr>
              <a:t>P(z</a:t>
            </a:r>
            <a:r>
              <a:rPr lang="en-US" sz="2400" i="1" baseline="-25000" dirty="0">
                <a:latin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</a:rPr>
              <a:t>|open) = 0.5		P(z</a:t>
            </a:r>
            <a:r>
              <a:rPr lang="en-US" sz="2400" i="1" baseline="-25000" dirty="0">
                <a:latin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</a:rPr>
              <a:t>|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400" i="1" dirty="0">
                <a:latin typeface="Times New Roman" pitchFamily="18" charset="0"/>
              </a:rPr>
              <a:t>open) = 0.6</a:t>
            </a:r>
          </a:p>
          <a:p>
            <a:r>
              <a:rPr lang="en-US" sz="2400" i="1" dirty="0">
                <a:latin typeface="Times New Roman" pitchFamily="18" charset="0"/>
              </a:rPr>
              <a:t>P(open|z</a:t>
            </a:r>
            <a:r>
              <a:rPr lang="en-US" sz="2400" i="1" baseline="-25000" dirty="0">
                <a:latin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</a:rPr>
              <a:t>)=2/3</a:t>
            </a:r>
          </a:p>
          <a:p>
            <a:pPr>
              <a:buFontTx/>
              <a:buNone/>
            </a:pPr>
            <a:endParaRPr lang="en-US" sz="3200" i="1" baseline="-25000" dirty="0">
              <a:latin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262916"/>
              </p:ext>
            </p:extLst>
          </p:nvPr>
        </p:nvGraphicFramePr>
        <p:xfrm>
          <a:off x="390525" y="2590800"/>
          <a:ext cx="8462963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1" name="Equation" r:id="rId4" imgW="4445000" imgH="1244600" progId="Equation.3">
                  <p:embed/>
                </p:oleObj>
              </mc:Choice>
              <mc:Fallback>
                <p:oleObj name="Equation" r:id="rId4" imgW="4445000" imgH="124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2590800"/>
                        <a:ext cx="8462963" cy="236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914400" y="5638800"/>
                <a:ext cx="763074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Clr>
                    <a:schemeClr val="folHlink"/>
                  </a:buClr>
                  <a:buSzPct val="120000"/>
                </a:pPr>
                <a14:m>
                  <m:oMath xmlns:m="http://schemas.openxmlformats.org/officeDocument/2006/math" xmlns=""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  <m:r>
                      <a:rPr lang="en-US" sz="2400" i="1" baseline="-25000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Verdana" pitchFamily="34" charset="0"/>
                  </a:rPr>
                  <a:t>lowers the probability that the door is open</a:t>
                </a:r>
                <a:r>
                  <a:rPr lang="de-DE" sz="2400" dirty="0">
                    <a:latin typeface="Verdana" pitchFamily="34" charset="0"/>
                  </a:rPr>
                  <a:t>.</a:t>
                </a:r>
                <a:endParaRPr lang="en-US" sz="2400" dirty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5638800"/>
                <a:ext cx="7630743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1842" b="-27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161317"/>
              </p:ext>
            </p:extLst>
          </p:nvPr>
        </p:nvGraphicFramePr>
        <p:xfrm>
          <a:off x="6158051" y="1219200"/>
          <a:ext cx="298594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Equation" r:id="rId11" imgW="2590560" imgH="660240" progId="Equation.3">
                  <p:embed/>
                </p:oleObj>
              </mc:Choice>
              <mc:Fallback>
                <p:oleObj name="Equation" r:id="rId11" imgW="2590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051" y="1219200"/>
                        <a:ext cx="2985949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327079"/>
              </p:ext>
            </p:extLst>
          </p:nvPr>
        </p:nvGraphicFramePr>
        <p:xfrm>
          <a:off x="425450" y="2770188"/>
          <a:ext cx="21748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" name="Equation" r:id="rId13" imgW="1117600" imgH="203200" progId="Equation.3">
                  <p:embed/>
                </p:oleObj>
              </mc:Choice>
              <mc:Fallback>
                <p:oleObj name="Equation" r:id="rId13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5450" y="2770188"/>
                        <a:ext cx="2174875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651539" y="1428270"/>
            <a:ext cx="5668926" cy="7514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619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57"/>
    </mc:Choice>
    <mc:Fallback xmlns="">
      <p:transition spd="slow" advTm="982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</a:t>
            </a:r>
          </a:p>
        </p:txBody>
      </p:sp>
      <p:sp>
        <p:nvSpPr>
          <p:cNvPr id="4" name="Oval 3"/>
          <p:cNvSpPr/>
          <p:nvPr/>
        </p:nvSpPr>
        <p:spPr>
          <a:xfrm>
            <a:off x="1676400" y="3027218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Sense</a:t>
            </a:r>
          </a:p>
        </p:txBody>
      </p:sp>
      <p:sp>
        <p:nvSpPr>
          <p:cNvPr id="5" name="Oval 4"/>
          <p:cNvSpPr/>
          <p:nvPr/>
        </p:nvSpPr>
        <p:spPr>
          <a:xfrm>
            <a:off x="5486400" y="3024249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Move</a:t>
            </a:r>
          </a:p>
        </p:txBody>
      </p:sp>
      <p:sp>
        <p:nvSpPr>
          <p:cNvPr id="7" name="Curved Down Arrow 6"/>
          <p:cNvSpPr/>
          <p:nvPr/>
        </p:nvSpPr>
        <p:spPr>
          <a:xfrm>
            <a:off x="2514600" y="2286000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H="1" flipV="1">
            <a:off x="2585852" y="4167249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6800" y="5181600"/>
            <a:ext cx="1519052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 Belief</a:t>
            </a:r>
          </a:p>
        </p:txBody>
      </p:sp>
      <p:sp>
        <p:nvSpPr>
          <p:cNvPr id="10" name="Up Arrow 9"/>
          <p:cNvSpPr/>
          <p:nvPr/>
        </p:nvSpPr>
        <p:spPr>
          <a:xfrm rot="1442492">
            <a:off x="1988857" y="4268251"/>
            <a:ext cx="189263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8494" y="2194944"/>
            <a:ext cx="165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Gain Information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76852" y="2388792"/>
            <a:ext cx="165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Lose</a:t>
            </a:r>
          </a:p>
          <a:p>
            <a:pPr algn="ctr"/>
            <a:r>
              <a:rPr lang="en-US" b="1" dirty="0"/>
              <a:t>Information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29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02"/>
    </mc:Choice>
    <mc:Fallback xmlns="">
      <p:transition spd="slow" advTm="5590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the world is dynamic since</a:t>
            </a:r>
          </a:p>
          <a:p>
            <a:pPr lvl="1"/>
            <a:r>
              <a:rPr lang="en-US" dirty="0"/>
              <a:t>actions carried out by the robot,</a:t>
            </a:r>
          </a:p>
          <a:p>
            <a:pPr lvl="1"/>
            <a:r>
              <a:rPr lang="en-US" dirty="0"/>
              <a:t>actions carried out by other agents,</a:t>
            </a:r>
          </a:p>
          <a:p>
            <a:pPr lvl="1"/>
            <a:r>
              <a:rPr lang="en-US" dirty="0"/>
              <a:t>or just the time passing by</a:t>
            </a:r>
          </a:p>
          <a:p>
            <a:pPr>
              <a:buFontTx/>
              <a:buNone/>
            </a:pPr>
            <a:r>
              <a:rPr lang="en-US" dirty="0"/>
              <a:t>	change the world.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How can we incorporate such actions?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4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36"/>
    </mc:Choice>
    <mc:Fallback xmlns="">
      <p:transition spd="slow" advTm="263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Actions are never carried out with absolute certainty.</a:t>
            </a:r>
          </a:p>
          <a:p>
            <a:r>
              <a:rPr lang="en-US" sz="2400" dirty="0"/>
              <a:t>In contrast to measurements, </a:t>
            </a:r>
            <a:r>
              <a:rPr lang="en-US" sz="2400" u="sng" dirty="0"/>
              <a:t>actions generally increase the uncertainty</a:t>
            </a:r>
            <a:r>
              <a:rPr lang="en-US" sz="2400" dirty="0"/>
              <a:t>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(Can you think of an exception?)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97"/>
    </mc:Choice>
    <mc:Fallback xmlns="">
      <p:transition spd="slow" advTm="5859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To incorporate the outcome of an action </a:t>
                </a:r>
                <a:r>
                  <a:rPr lang="en-US" i="1" dirty="0"/>
                  <a:t>u</a:t>
                </a:r>
                <a:r>
                  <a:rPr lang="en-US" dirty="0"/>
                  <a:t> into the current “belief”, we use the conditional </a:t>
                </a:r>
                <a:r>
                  <a:rPr lang="en-US" dirty="0" err="1"/>
                  <a:t>pdf</a:t>
                </a:r>
                <a:r>
                  <a:rPr lang="en-US" dirty="0"/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folHlink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chemeClr val="folHlink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dirty="0" err="1">
                          <a:solidFill>
                            <a:schemeClr val="folHlin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dirty="0" err="1">
                          <a:solidFill>
                            <a:schemeClr val="folHlink"/>
                          </a:solidFill>
                          <a:latin typeface="Cambria Math"/>
                        </a:rPr>
                        <m:t>|</m:t>
                      </m:r>
                      <m:r>
                        <a:rPr lang="en-US" b="1" i="1" dirty="0" err="1">
                          <a:solidFill>
                            <a:schemeClr val="folHlink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b="1" i="1" dirty="0" err="1">
                          <a:solidFill>
                            <a:schemeClr val="folHlink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dirty="0" err="1">
                          <a:solidFill>
                            <a:schemeClr val="folHlin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dirty="0">
                          <a:solidFill>
                            <a:schemeClr val="folHlink"/>
                          </a:solidFill>
                          <a:latin typeface="Cambria Math"/>
                        </a:rPr>
                        <m:t>’)</m:t>
                      </m:r>
                    </m:oMath>
                  </m:oMathPara>
                </a14:m>
                <a:endParaRPr lang="en-US" b="1" i="1" dirty="0">
                  <a:solidFill>
                    <a:schemeClr val="folHlink"/>
                  </a:solidFill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endParaRPr lang="en-US" i="1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This term specifies the </a:t>
                </a:r>
                <a:r>
                  <a:rPr lang="en-US" dirty="0" err="1"/>
                  <a:t>pdf</a:t>
                </a:r>
                <a:r>
                  <a:rPr lang="en-US" dirty="0"/>
                  <a:t> that </a:t>
                </a:r>
                <a:r>
                  <a:rPr lang="en-US" b="1" dirty="0">
                    <a:solidFill>
                      <a:schemeClr val="folHlink"/>
                    </a:solidFill>
                  </a:rPr>
                  <a:t>executing </a:t>
                </a:r>
                <a14:m>
                  <m:oMath xmlns:m="http://schemas.openxmlformats.org/officeDocument/2006/math" xmlns="">
                    <m:r>
                      <a:rPr lang="en-US" b="1" i="1" dirty="0" smtClean="0">
                        <a:solidFill>
                          <a:schemeClr val="folHlink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b="1" dirty="0">
                    <a:solidFill>
                      <a:schemeClr val="folHlink"/>
                    </a:solidFill>
                  </a:rPr>
                  <a:t> changes the state from </a:t>
                </a:r>
                <a14:m>
                  <m:oMath xmlns:m="http://schemas.openxmlformats.org/officeDocument/2006/math" xmlns="">
                    <m:r>
                      <a:rPr lang="en-US" b="1" i="1" dirty="0" smtClean="0">
                        <a:solidFill>
                          <a:schemeClr val="folHlink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folHlink"/>
                        </a:solidFill>
                        <a:latin typeface="Cambria Math"/>
                      </a:rPr>
                      <m:t>’ </m:t>
                    </m:r>
                  </m:oMath>
                </a14:m>
                <a:r>
                  <a:rPr lang="en-US" b="1" i="1" dirty="0">
                    <a:solidFill>
                      <a:schemeClr val="folHlink"/>
                    </a:solidFill>
                  </a:rPr>
                  <a:t>to </a:t>
                </a:r>
                <a14:m>
                  <m:oMath xmlns:m="http://schemas.openxmlformats.org/officeDocument/2006/math" xmlns="">
                    <m:r>
                      <a:rPr lang="en-US" b="1" i="1" dirty="0" smtClean="0">
                        <a:solidFill>
                          <a:schemeClr val="folHlink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6"/>
                <a:stretch>
                  <a:fillRect l="-593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23"/>
    </mc:Choice>
    <mc:Fallback xmlns="">
      <p:transition spd="slow" advTm="354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Closing the door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657350" y="1885950"/>
            <a:ext cx="5872163" cy="4306888"/>
            <a:chOff x="1317" y="1052"/>
            <a:chExt cx="3699" cy="2713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317" y="1052"/>
              <a:ext cx="3699" cy="2713"/>
              <a:chOff x="1977" y="872"/>
              <a:chExt cx="3699" cy="2713"/>
            </a:xfrm>
          </p:grpSpPr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1977" y="872"/>
                <a:ext cx="3699" cy="2712"/>
              </a:xfrm>
              <a:custGeom>
                <a:avLst/>
                <a:gdLst>
                  <a:gd name="T0" fmla="*/ 0 w 14798"/>
                  <a:gd name="T1" fmla="*/ 10845 h 10845"/>
                  <a:gd name="T2" fmla="*/ 0 w 14798"/>
                  <a:gd name="T3" fmla="*/ 2218 h 10845"/>
                  <a:gd name="T4" fmla="*/ 14798 w 14798"/>
                  <a:gd name="T5" fmla="*/ 0 h 10845"/>
                  <a:gd name="T6" fmla="*/ 14798 w 14798"/>
                  <a:gd name="T7" fmla="*/ 10845 h 10845"/>
                  <a:gd name="T8" fmla="*/ 0 w 14798"/>
                  <a:gd name="T9" fmla="*/ 10845 h 10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98" h="10845">
                    <a:moveTo>
                      <a:pt x="0" y="10845"/>
                    </a:moveTo>
                    <a:lnTo>
                      <a:pt x="0" y="2218"/>
                    </a:lnTo>
                    <a:lnTo>
                      <a:pt x="14798" y="0"/>
                    </a:lnTo>
                    <a:lnTo>
                      <a:pt x="14798" y="10845"/>
                    </a:lnTo>
                    <a:lnTo>
                      <a:pt x="0" y="10845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977" y="872"/>
                <a:ext cx="3699" cy="2712"/>
              </a:xfrm>
              <a:custGeom>
                <a:avLst/>
                <a:gdLst>
                  <a:gd name="T0" fmla="*/ 0 w 14798"/>
                  <a:gd name="T1" fmla="*/ 10845 h 10845"/>
                  <a:gd name="T2" fmla="*/ 0 w 14798"/>
                  <a:gd name="T3" fmla="*/ 2218 h 10845"/>
                  <a:gd name="T4" fmla="*/ 14798 w 14798"/>
                  <a:gd name="T5" fmla="*/ 0 h 10845"/>
                  <a:gd name="T6" fmla="*/ 14798 w 14798"/>
                  <a:gd name="T7" fmla="*/ 10845 h 10845"/>
                  <a:gd name="T8" fmla="*/ 0 w 14798"/>
                  <a:gd name="T9" fmla="*/ 10845 h 10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98" h="10845">
                    <a:moveTo>
                      <a:pt x="0" y="10845"/>
                    </a:moveTo>
                    <a:lnTo>
                      <a:pt x="0" y="2218"/>
                    </a:lnTo>
                    <a:lnTo>
                      <a:pt x="14798" y="0"/>
                    </a:lnTo>
                    <a:lnTo>
                      <a:pt x="14798" y="10845"/>
                    </a:lnTo>
                    <a:lnTo>
                      <a:pt x="0" y="10845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3056" y="1427"/>
                <a:ext cx="1233" cy="2157"/>
              </a:xfrm>
              <a:custGeom>
                <a:avLst/>
                <a:gdLst>
                  <a:gd name="T0" fmla="*/ 0 w 4933"/>
                  <a:gd name="T1" fmla="*/ 617 h 8627"/>
                  <a:gd name="T2" fmla="*/ 4933 w 4933"/>
                  <a:gd name="T3" fmla="*/ 0 h 8627"/>
                  <a:gd name="T4" fmla="*/ 4933 w 4933"/>
                  <a:gd name="T5" fmla="*/ 8627 h 8627"/>
                  <a:gd name="T6" fmla="*/ 0 w 4933"/>
                  <a:gd name="T7" fmla="*/ 617 h 8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33" h="8627">
                    <a:moveTo>
                      <a:pt x="0" y="617"/>
                    </a:moveTo>
                    <a:lnTo>
                      <a:pt x="4933" y="0"/>
                    </a:lnTo>
                    <a:lnTo>
                      <a:pt x="4933" y="8627"/>
                    </a:lnTo>
                    <a:lnTo>
                      <a:pt x="0" y="6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3056" y="1427"/>
                <a:ext cx="1233" cy="2157"/>
              </a:xfrm>
              <a:custGeom>
                <a:avLst/>
                <a:gdLst>
                  <a:gd name="T0" fmla="*/ 0 w 4933"/>
                  <a:gd name="T1" fmla="*/ 617 h 8627"/>
                  <a:gd name="T2" fmla="*/ 4933 w 4933"/>
                  <a:gd name="T3" fmla="*/ 0 h 8627"/>
                  <a:gd name="T4" fmla="*/ 4933 w 4933"/>
                  <a:gd name="T5" fmla="*/ 8627 h 8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33" h="8627">
                    <a:moveTo>
                      <a:pt x="0" y="617"/>
                    </a:moveTo>
                    <a:lnTo>
                      <a:pt x="4933" y="0"/>
                    </a:lnTo>
                    <a:lnTo>
                      <a:pt x="4933" y="8627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3056" y="1519"/>
                <a:ext cx="1079" cy="2065"/>
              </a:xfrm>
              <a:custGeom>
                <a:avLst/>
                <a:gdLst>
                  <a:gd name="T0" fmla="*/ 0 w 4316"/>
                  <a:gd name="T1" fmla="*/ 8257 h 8257"/>
                  <a:gd name="T2" fmla="*/ 0 w 4316"/>
                  <a:gd name="T3" fmla="*/ 247 h 8257"/>
                  <a:gd name="T4" fmla="*/ 4316 w 4316"/>
                  <a:gd name="T5" fmla="*/ 0 h 8257"/>
                  <a:gd name="T6" fmla="*/ 4316 w 4316"/>
                  <a:gd name="T7" fmla="*/ 8257 h 8257"/>
                  <a:gd name="T8" fmla="*/ 0 w 4316"/>
                  <a:gd name="T9" fmla="*/ 8257 h 8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6" h="8257">
                    <a:moveTo>
                      <a:pt x="0" y="8257"/>
                    </a:moveTo>
                    <a:lnTo>
                      <a:pt x="0" y="247"/>
                    </a:lnTo>
                    <a:lnTo>
                      <a:pt x="4316" y="0"/>
                    </a:lnTo>
                    <a:lnTo>
                      <a:pt x="4316" y="8257"/>
                    </a:lnTo>
                    <a:lnTo>
                      <a:pt x="0" y="8257"/>
                    </a:lnTo>
                    <a:close/>
                  </a:path>
                </a:pathLst>
              </a:custGeom>
              <a:solidFill>
                <a:srgbClr val="BE5F00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>
                <a:off x="1977" y="3584"/>
                <a:ext cx="3699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 flipV="1">
                <a:off x="1977" y="872"/>
                <a:ext cx="3699" cy="55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130" y="2316"/>
              <a:ext cx="1307" cy="1447"/>
              <a:chOff x="421" y="2340"/>
              <a:chExt cx="1307" cy="1447"/>
            </a:xfrm>
          </p:grpSpPr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809" y="2428"/>
                <a:ext cx="34" cy="70"/>
              </a:xfrm>
              <a:prstGeom prst="rect">
                <a:avLst/>
              </a:prstGeom>
              <a:solidFill>
                <a:srgbClr val="0000FF"/>
              </a:solidFill>
              <a:ln w="158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773" y="2393"/>
                <a:ext cx="210" cy="35"/>
              </a:xfrm>
              <a:prstGeom prst="rect">
                <a:avLst/>
              </a:prstGeom>
              <a:solidFill>
                <a:srgbClr val="0000FF"/>
              </a:solidFill>
              <a:ln w="158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6"/>
              <p:cNvSpPr>
                <a:spLocks/>
              </p:cNvSpPr>
              <p:nvPr/>
            </p:nvSpPr>
            <p:spPr bwMode="auto">
              <a:xfrm>
                <a:off x="949" y="2340"/>
                <a:ext cx="69" cy="140"/>
              </a:xfrm>
              <a:custGeom>
                <a:avLst/>
                <a:gdLst>
                  <a:gd name="T0" fmla="*/ 0 w 280"/>
                  <a:gd name="T1" fmla="*/ 279 h 559"/>
                  <a:gd name="T2" fmla="*/ 280 w 280"/>
                  <a:gd name="T3" fmla="*/ 0 h 559"/>
                  <a:gd name="T4" fmla="*/ 280 w 280"/>
                  <a:gd name="T5" fmla="*/ 559 h 559"/>
                  <a:gd name="T6" fmla="*/ 0 w 280"/>
                  <a:gd name="T7" fmla="*/ 279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" h="559">
                    <a:moveTo>
                      <a:pt x="0" y="279"/>
                    </a:moveTo>
                    <a:lnTo>
                      <a:pt x="280" y="0"/>
                    </a:lnTo>
                    <a:lnTo>
                      <a:pt x="280" y="559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7"/>
              <p:cNvSpPr>
                <a:spLocks/>
              </p:cNvSpPr>
              <p:nvPr/>
            </p:nvSpPr>
            <p:spPr bwMode="auto">
              <a:xfrm>
                <a:off x="949" y="2340"/>
                <a:ext cx="69" cy="140"/>
              </a:xfrm>
              <a:custGeom>
                <a:avLst/>
                <a:gdLst>
                  <a:gd name="T0" fmla="*/ 0 w 280"/>
                  <a:gd name="T1" fmla="*/ 279 h 559"/>
                  <a:gd name="T2" fmla="*/ 280 w 280"/>
                  <a:gd name="T3" fmla="*/ 0 h 559"/>
                  <a:gd name="T4" fmla="*/ 280 w 280"/>
                  <a:gd name="T5" fmla="*/ 559 h 559"/>
                  <a:gd name="T6" fmla="*/ 0 w 280"/>
                  <a:gd name="T7" fmla="*/ 279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" h="559">
                    <a:moveTo>
                      <a:pt x="0" y="279"/>
                    </a:moveTo>
                    <a:lnTo>
                      <a:pt x="280" y="0"/>
                    </a:lnTo>
                    <a:lnTo>
                      <a:pt x="280" y="559"/>
                    </a:lnTo>
                    <a:lnTo>
                      <a:pt x="0" y="279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1022" y="2563"/>
                <a:ext cx="594" cy="444"/>
              </a:xfrm>
              <a:custGeom>
                <a:avLst/>
                <a:gdLst>
                  <a:gd name="T0" fmla="*/ 0 w 2376"/>
                  <a:gd name="T1" fmla="*/ 1777 h 1777"/>
                  <a:gd name="T2" fmla="*/ 781 w 2376"/>
                  <a:gd name="T3" fmla="*/ 0 h 1777"/>
                  <a:gd name="T4" fmla="*/ 2376 w 2376"/>
                  <a:gd name="T5" fmla="*/ 526 h 1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76" h="1777">
                    <a:moveTo>
                      <a:pt x="0" y="1777"/>
                    </a:moveTo>
                    <a:lnTo>
                      <a:pt x="781" y="0"/>
                    </a:lnTo>
                    <a:lnTo>
                      <a:pt x="2376" y="526"/>
                    </a:lnTo>
                  </a:path>
                </a:pathLst>
              </a:custGeom>
              <a:noFill/>
              <a:ln w="809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auto">
              <a:xfrm>
                <a:off x="422" y="2491"/>
                <a:ext cx="787" cy="788"/>
              </a:xfrm>
              <a:custGeom>
                <a:avLst/>
                <a:gdLst>
                  <a:gd name="T0" fmla="*/ 3139 w 3145"/>
                  <a:gd name="T1" fmla="*/ 1712 h 3149"/>
                  <a:gd name="T2" fmla="*/ 3116 w 3145"/>
                  <a:gd name="T3" fmla="*/ 1875 h 3149"/>
                  <a:gd name="T4" fmla="*/ 3076 w 3145"/>
                  <a:gd name="T5" fmla="*/ 2035 h 3149"/>
                  <a:gd name="T6" fmla="*/ 3019 w 3145"/>
                  <a:gd name="T7" fmla="*/ 2191 h 3149"/>
                  <a:gd name="T8" fmla="*/ 2947 w 3145"/>
                  <a:gd name="T9" fmla="*/ 2339 h 3149"/>
                  <a:gd name="T10" fmla="*/ 2859 w 3145"/>
                  <a:gd name="T11" fmla="*/ 2479 h 3149"/>
                  <a:gd name="T12" fmla="*/ 2758 w 3145"/>
                  <a:gd name="T13" fmla="*/ 2610 h 3149"/>
                  <a:gd name="T14" fmla="*/ 2643 w 3145"/>
                  <a:gd name="T15" fmla="*/ 2729 h 3149"/>
                  <a:gd name="T16" fmla="*/ 2516 w 3145"/>
                  <a:gd name="T17" fmla="*/ 2835 h 3149"/>
                  <a:gd name="T18" fmla="*/ 2379 w 3145"/>
                  <a:gd name="T19" fmla="*/ 2927 h 3149"/>
                  <a:gd name="T20" fmla="*/ 2232 w 3145"/>
                  <a:gd name="T21" fmla="*/ 3003 h 3149"/>
                  <a:gd name="T22" fmla="*/ 2080 w 3145"/>
                  <a:gd name="T23" fmla="*/ 3065 h 3149"/>
                  <a:gd name="T24" fmla="*/ 1920 w 3145"/>
                  <a:gd name="T25" fmla="*/ 3110 h 3149"/>
                  <a:gd name="T26" fmla="*/ 1757 w 3145"/>
                  <a:gd name="T27" fmla="*/ 3137 h 3149"/>
                  <a:gd name="T28" fmla="*/ 1593 w 3145"/>
                  <a:gd name="T29" fmla="*/ 3149 h 3149"/>
                  <a:gd name="T30" fmla="*/ 1429 w 3145"/>
                  <a:gd name="T31" fmla="*/ 3143 h 3149"/>
                  <a:gd name="T32" fmla="*/ 1264 w 3145"/>
                  <a:gd name="T33" fmla="*/ 3118 h 3149"/>
                  <a:gd name="T34" fmla="*/ 1105 w 3145"/>
                  <a:gd name="T35" fmla="*/ 3078 h 3149"/>
                  <a:gd name="T36" fmla="*/ 950 w 3145"/>
                  <a:gd name="T37" fmla="*/ 3020 h 3149"/>
                  <a:gd name="T38" fmla="*/ 802 w 3145"/>
                  <a:gd name="T39" fmla="*/ 2947 h 3149"/>
                  <a:gd name="T40" fmla="*/ 663 w 3145"/>
                  <a:gd name="T41" fmla="*/ 2858 h 3149"/>
                  <a:gd name="T42" fmla="*/ 533 w 3145"/>
                  <a:gd name="T43" fmla="*/ 2756 h 3149"/>
                  <a:gd name="T44" fmla="*/ 415 w 3145"/>
                  <a:gd name="T45" fmla="*/ 2641 h 3149"/>
                  <a:gd name="T46" fmla="*/ 309 w 3145"/>
                  <a:gd name="T47" fmla="*/ 2513 h 3149"/>
                  <a:gd name="T48" fmla="*/ 219 w 3145"/>
                  <a:gd name="T49" fmla="*/ 2376 h 3149"/>
                  <a:gd name="T50" fmla="*/ 142 w 3145"/>
                  <a:gd name="T51" fmla="*/ 2229 h 3149"/>
                  <a:gd name="T52" fmla="*/ 82 w 3145"/>
                  <a:gd name="T53" fmla="*/ 2075 h 3149"/>
                  <a:gd name="T54" fmla="*/ 38 w 3145"/>
                  <a:gd name="T55" fmla="*/ 1916 h 3149"/>
                  <a:gd name="T56" fmla="*/ 9 w 3145"/>
                  <a:gd name="T57" fmla="*/ 1753 h 3149"/>
                  <a:gd name="T58" fmla="*/ 0 w 3145"/>
                  <a:gd name="T59" fmla="*/ 1588 h 3149"/>
                  <a:gd name="T60" fmla="*/ 6 w 3145"/>
                  <a:gd name="T61" fmla="*/ 1422 h 3149"/>
                  <a:gd name="T62" fmla="*/ 31 w 3145"/>
                  <a:gd name="T63" fmla="*/ 1259 h 3149"/>
                  <a:gd name="T64" fmla="*/ 72 w 3145"/>
                  <a:gd name="T65" fmla="*/ 1099 h 3149"/>
                  <a:gd name="T66" fmla="*/ 131 w 3145"/>
                  <a:gd name="T67" fmla="*/ 945 h 3149"/>
                  <a:gd name="T68" fmla="*/ 204 w 3145"/>
                  <a:gd name="T69" fmla="*/ 796 h 3149"/>
                  <a:gd name="T70" fmla="*/ 294 w 3145"/>
                  <a:gd name="T71" fmla="*/ 658 h 3149"/>
                  <a:gd name="T72" fmla="*/ 396 w 3145"/>
                  <a:gd name="T73" fmla="*/ 529 h 3149"/>
                  <a:gd name="T74" fmla="*/ 512 w 3145"/>
                  <a:gd name="T75" fmla="*/ 411 h 3149"/>
                  <a:gd name="T76" fmla="*/ 641 w 3145"/>
                  <a:gd name="T77" fmla="*/ 306 h 3149"/>
                  <a:gd name="T78" fmla="*/ 778 w 3145"/>
                  <a:gd name="T79" fmla="*/ 214 h 3149"/>
                  <a:gd name="T80" fmla="*/ 924 w 3145"/>
                  <a:gd name="T81" fmla="*/ 139 h 3149"/>
                  <a:gd name="T82" fmla="*/ 1078 w 3145"/>
                  <a:gd name="T83" fmla="*/ 78 h 3149"/>
                  <a:gd name="T84" fmla="*/ 1237 w 3145"/>
                  <a:gd name="T85" fmla="*/ 36 h 3149"/>
                  <a:gd name="T86" fmla="*/ 1400 w 3145"/>
                  <a:gd name="T87" fmla="*/ 9 h 3149"/>
                  <a:gd name="T88" fmla="*/ 1566 w 3145"/>
                  <a:gd name="T89" fmla="*/ 0 h 3149"/>
                  <a:gd name="T90" fmla="*/ 1730 w 3145"/>
                  <a:gd name="T91" fmla="*/ 7 h 3149"/>
                  <a:gd name="T92" fmla="*/ 1893 w 3145"/>
                  <a:gd name="T93" fmla="*/ 32 h 3149"/>
                  <a:gd name="T94" fmla="*/ 2054 w 3145"/>
                  <a:gd name="T95" fmla="*/ 75 h 3149"/>
                  <a:gd name="T96" fmla="*/ 2208 w 3145"/>
                  <a:gd name="T97" fmla="*/ 133 h 3149"/>
                  <a:gd name="T98" fmla="*/ 2355 w 3145"/>
                  <a:gd name="T99" fmla="*/ 208 h 3149"/>
                  <a:gd name="T100" fmla="*/ 2494 w 3145"/>
                  <a:gd name="T101" fmla="*/ 297 h 3149"/>
                  <a:gd name="T102" fmla="*/ 2622 w 3145"/>
                  <a:gd name="T103" fmla="*/ 402 h 3149"/>
                  <a:gd name="T104" fmla="*/ 2740 w 3145"/>
                  <a:gd name="T105" fmla="*/ 518 h 3149"/>
                  <a:gd name="T106" fmla="*/ 2843 w 3145"/>
                  <a:gd name="T107" fmla="*/ 646 h 3149"/>
                  <a:gd name="T108" fmla="*/ 2934 w 3145"/>
                  <a:gd name="T109" fmla="*/ 785 h 3149"/>
                  <a:gd name="T110" fmla="*/ 3009 w 3145"/>
                  <a:gd name="T111" fmla="*/ 932 h 3149"/>
                  <a:gd name="T112" fmla="*/ 3068 w 3145"/>
                  <a:gd name="T113" fmla="*/ 1086 h 3149"/>
                  <a:gd name="T114" fmla="*/ 3111 w 3145"/>
                  <a:gd name="T115" fmla="*/ 1245 h 3149"/>
                  <a:gd name="T116" fmla="*/ 3137 w 3145"/>
                  <a:gd name="T117" fmla="*/ 1409 h 3149"/>
                  <a:gd name="T118" fmla="*/ 3145 w 3145"/>
                  <a:gd name="T119" fmla="*/ 1574 h 3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45" h="3149">
                    <a:moveTo>
                      <a:pt x="3145" y="1574"/>
                    </a:moveTo>
                    <a:lnTo>
                      <a:pt x="3145" y="1602"/>
                    </a:lnTo>
                    <a:lnTo>
                      <a:pt x="3145" y="1629"/>
                    </a:lnTo>
                    <a:lnTo>
                      <a:pt x="3143" y="1656"/>
                    </a:lnTo>
                    <a:lnTo>
                      <a:pt x="3141" y="1684"/>
                    </a:lnTo>
                    <a:lnTo>
                      <a:pt x="3139" y="1712"/>
                    </a:lnTo>
                    <a:lnTo>
                      <a:pt x="3137" y="1739"/>
                    </a:lnTo>
                    <a:lnTo>
                      <a:pt x="3133" y="1766"/>
                    </a:lnTo>
                    <a:lnTo>
                      <a:pt x="3130" y="1794"/>
                    </a:lnTo>
                    <a:lnTo>
                      <a:pt x="3125" y="1821"/>
                    </a:lnTo>
                    <a:lnTo>
                      <a:pt x="3121" y="1848"/>
                    </a:lnTo>
                    <a:lnTo>
                      <a:pt x="3116" y="1875"/>
                    </a:lnTo>
                    <a:lnTo>
                      <a:pt x="3111" y="1902"/>
                    </a:lnTo>
                    <a:lnTo>
                      <a:pt x="3105" y="1929"/>
                    </a:lnTo>
                    <a:lnTo>
                      <a:pt x="3098" y="1956"/>
                    </a:lnTo>
                    <a:lnTo>
                      <a:pt x="3092" y="1982"/>
                    </a:lnTo>
                    <a:lnTo>
                      <a:pt x="3084" y="2010"/>
                    </a:lnTo>
                    <a:lnTo>
                      <a:pt x="3076" y="2035"/>
                    </a:lnTo>
                    <a:lnTo>
                      <a:pt x="3068" y="2063"/>
                    </a:lnTo>
                    <a:lnTo>
                      <a:pt x="3059" y="2088"/>
                    </a:lnTo>
                    <a:lnTo>
                      <a:pt x="3050" y="2114"/>
                    </a:lnTo>
                    <a:lnTo>
                      <a:pt x="3040" y="2140"/>
                    </a:lnTo>
                    <a:lnTo>
                      <a:pt x="3029" y="2166"/>
                    </a:lnTo>
                    <a:lnTo>
                      <a:pt x="3019" y="2191"/>
                    </a:lnTo>
                    <a:lnTo>
                      <a:pt x="3009" y="2216"/>
                    </a:lnTo>
                    <a:lnTo>
                      <a:pt x="2997" y="2241"/>
                    </a:lnTo>
                    <a:lnTo>
                      <a:pt x="2985" y="2266"/>
                    </a:lnTo>
                    <a:lnTo>
                      <a:pt x="2973" y="2291"/>
                    </a:lnTo>
                    <a:lnTo>
                      <a:pt x="2960" y="2315"/>
                    </a:lnTo>
                    <a:lnTo>
                      <a:pt x="2947" y="2339"/>
                    </a:lnTo>
                    <a:lnTo>
                      <a:pt x="2934" y="2364"/>
                    </a:lnTo>
                    <a:lnTo>
                      <a:pt x="2919" y="2387"/>
                    </a:lnTo>
                    <a:lnTo>
                      <a:pt x="2905" y="2410"/>
                    </a:lnTo>
                    <a:lnTo>
                      <a:pt x="2890" y="2434"/>
                    </a:lnTo>
                    <a:lnTo>
                      <a:pt x="2875" y="2457"/>
                    </a:lnTo>
                    <a:lnTo>
                      <a:pt x="2859" y="2479"/>
                    </a:lnTo>
                    <a:lnTo>
                      <a:pt x="2843" y="2502"/>
                    </a:lnTo>
                    <a:lnTo>
                      <a:pt x="2826" y="2524"/>
                    </a:lnTo>
                    <a:lnTo>
                      <a:pt x="2809" y="2546"/>
                    </a:lnTo>
                    <a:lnTo>
                      <a:pt x="2793" y="2567"/>
                    </a:lnTo>
                    <a:lnTo>
                      <a:pt x="2776" y="2589"/>
                    </a:lnTo>
                    <a:lnTo>
                      <a:pt x="2758" y="2610"/>
                    </a:lnTo>
                    <a:lnTo>
                      <a:pt x="2740" y="2630"/>
                    </a:lnTo>
                    <a:lnTo>
                      <a:pt x="2720" y="2651"/>
                    </a:lnTo>
                    <a:lnTo>
                      <a:pt x="2702" y="2670"/>
                    </a:lnTo>
                    <a:lnTo>
                      <a:pt x="2683" y="2690"/>
                    </a:lnTo>
                    <a:lnTo>
                      <a:pt x="2662" y="2709"/>
                    </a:lnTo>
                    <a:lnTo>
                      <a:pt x="2643" y="2729"/>
                    </a:lnTo>
                    <a:lnTo>
                      <a:pt x="2622" y="2747"/>
                    </a:lnTo>
                    <a:lnTo>
                      <a:pt x="2601" y="2765"/>
                    </a:lnTo>
                    <a:lnTo>
                      <a:pt x="2580" y="2783"/>
                    </a:lnTo>
                    <a:lnTo>
                      <a:pt x="2560" y="2800"/>
                    </a:lnTo>
                    <a:lnTo>
                      <a:pt x="2538" y="2818"/>
                    </a:lnTo>
                    <a:lnTo>
                      <a:pt x="2516" y="2835"/>
                    </a:lnTo>
                    <a:lnTo>
                      <a:pt x="2494" y="2850"/>
                    </a:lnTo>
                    <a:lnTo>
                      <a:pt x="2472" y="2867"/>
                    </a:lnTo>
                    <a:lnTo>
                      <a:pt x="2448" y="2883"/>
                    </a:lnTo>
                    <a:lnTo>
                      <a:pt x="2425" y="2897"/>
                    </a:lnTo>
                    <a:lnTo>
                      <a:pt x="2402" y="2912"/>
                    </a:lnTo>
                    <a:lnTo>
                      <a:pt x="2379" y="2927"/>
                    </a:lnTo>
                    <a:lnTo>
                      <a:pt x="2355" y="2941"/>
                    </a:lnTo>
                    <a:lnTo>
                      <a:pt x="2331" y="2954"/>
                    </a:lnTo>
                    <a:lnTo>
                      <a:pt x="2306" y="2967"/>
                    </a:lnTo>
                    <a:lnTo>
                      <a:pt x="2283" y="2980"/>
                    </a:lnTo>
                    <a:lnTo>
                      <a:pt x="2257" y="2991"/>
                    </a:lnTo>
                    <a:lnTo>
                      <a:pt x="2232" y="3003"/>
                    </a:lnTo>
                    <a:lnTo>
                      <a:pt x="2208" y="3015"/>
                    </a:lnTo>
                    <a:lnTo>
                      <a:pt x="2182" y="3026"/>
                    </a:lnTo>
                    <a:lnTo>
                      <a:pt x="2157" y="3037"/>
                    </a:lnTo>
                    <a:lnTo>
                      <a:pt x="2131" y="3046"/>
                    </a:lnTo>
                    <a:lnTo>
                      <a:pt x="2106" y="3056"/>
                    </a:lnTo>
                    <a:lnTo>
                      <a:pt x="2080" y="3065"/>
                    </a:lnTo>
                    <a:lnTo>
                      <a:pt x="2054" y="3074"/>
                    </a:lnTo>
                    <a:lnTo>
                      <a:pt x="2027" y="3082"/>
                    </a:lnTo>
                    <a:lnTo>
                      <a:pt x="2001" y="3090"/>
                    </a:lnTo>
                    <a:lnTo>
                      <a:pt x="1974" y="3097"/>
                    </a:lnTo>
                    <a:lnTo>
                      <a:pt x="1948" y="3104"/>
                    </a:lnTo>
                    <a:lnTo>
                      <a:pt x="1920" y="3110"/>
                    </a:lnTo>
                    <a:lnTo>
                      <a:pt x="1893" y="3115"/>
                    </a:lnTo>
                    <a:lnTo>
                      <a:pt x="1866" y="3121"/>
                    </a:lnTo>
                    <a:lnTo>
                      <a:pt x="1839" y="3126"/>
                    </a:lnTo>
                    <a:lnTo>
                      <a:pt x="1812" y="3131"/>
                    </a:lnTo>
                    <a:lnTo>
                      <a:pt x="1785" y="3135"/>
                    </a:lnTo>
                    <a:lnTo>
                      <a:pt x="1757" y="3137"/>
                    </a:lnTo>
                    <a:lnTo>
                      <a:pt x="1730" y="3141"/>
                    </a:lnTo>
                    <a:lnTo>
                      <a:pt x="1703" y="3144"/>
                    </a:lnTo>
                    <a:lnTo>
                      <a:pt x="1676" y="3145"/>
                    </a:lnTo>
                    <a:lnTo>
                      <a:pt x="1649" y="3146"/>
                    </a:lnTo>
                    <a:lnTo>
                      <a:pt x="1620" y="3148"/>
                    </a:lnTo>
                    <a:lnTo>
                      <a:pt x="1593" y="3149"/>
                    </a:lnTo>
                    <a:lnTo>
                      <a:pt x="1566" y="3149"/>
                    </a:lnTo>
                    <a:lnTo>
                      <a:pt x="1537" y="3149"/>
                    </a:lnTo>
                    <a:lnTo>
                      <a:pt x="1510" y="3148"/>
                    </a:lnTo>
                    <a:lnTo>
                      <a:pt x="1483" y="3146"/>
                    </a:lnTo>
                    <a:lnTo>
                      <a:pt x="1456" y="3145"/>
                    </a:lnTo>
                    <a:lnTo>
                      <a:pt x="1429" y="3143"/>
                    </a:lnTo>
                    <a:lnTo>
                      <a:pt x="1400" y="3140"/>
                    </a:lnTo>
                    <a:lnTo>
                      <a:pt x="1373" y="3136"/>
                    </a:lnTo>
                    <a:lnTo>
                      <a:pt x="1346" y="3132"/>
                    </a:lnTo>
                    <a:lnTo>
                      <a:pt x="1319" y="3128"/>
                    </a:lnTo>
                    <a:lnTo>
                      <a:pt x="1292" y="3123"/>
                    </a:lnTo>
                    <a:lnTo>
                      <a:pt x="1264" y="3118"/>
                    </a:lnTo>
                    <a:lnTo>
                      <a:pt x="1237" y="3113"/>
                    </a:lnTo>
                    <a:lnTo>
                      <a:pt x="1211" y="3106"/>
                    </a:lnTo>
                    <a:lnTo>
                      <a:pt x="1184" y="3100"/>
                    </a:lnTo>
                    <a:lnTo>
                      <a:pt x="1157" y="3093"/>
                    </a:lnTo>
                    <a:lnTo>
                      <a:pt x="1131" y="3086"/>
                    </a:lnTo>
                    <a:lnTo>
                      <a:pt x="1105" y="3078"/>
                    </a:lnTo>
                    <a:lnTo>
                      <a:pt x="1078" y="3069"/>
                    </a:lnTo>
                    <a:lnTo>
                      <a:pt x="1052" y="3060"/>
                    </a:lnTo>
                    <a:lnTo>
                      <a:pt x="1026" y="3051"/>
                    </a:lnTo>
                    <a:lnTo>
                      <a:pt x="1000" y="3042"/>
                    </a:lnTo>
                    <a:lnTo>
                      <a:pt x="976" y="3031"/>
                    </a:lnTo>
                    <a:lnTo>
                      <a:pt x="950" y="3020"/>
                    </a:lnTo>
                    <a:lnTo>
                      <a:pt x="925" y="3009"/>
                    </a:lnTo>
                    <a:lnTo>
                      <a:pt x="899" y="2998"/>
                    </a:lnTo>
                    <a:lnTo>
                      <a:pt x="875" y="2986"/>
                    </a:lnTo>
                    <a:lnTo>
                      <a:pt x="850" y="2973"/>
                    </a:lnTo>
                    <a:lnTo>
                      <a:pt x="826" y="2960"/>
                    </a:lnTo>
                    <a:lnTo>
                      <a:pt x="802" y="2947"/>
                    </a:lnTo>
                    <a:lnTo>
                      <a:pt x="778" y="2933"/>
                    </a:lnTo>
                    <a:lnTo>
                      <a:pt x="754" y="2919"/>
                    </a:lnTo>
                    <a:lnTo>
                      <a:pt x="731" y="2905"/>
                    </a:lnTo>
                    <a:lnTo>
                      <a:pt x="708" y="2889"/>
                    </a:lnTo>
                    <a:lnTo>
                      <a:pt x="685" y="2875"/>
                    </a:lnTo>
                    <a:lnTo>
                      <a:pt x="663" y="2858"/>
                    </a:lnTo>
                    <a:lnTo>
                      <a:pt x="641" y="2842"/>
                    </a:lnTo>
                    <a:lnTo>
                      <a:pt x="619" y="2826"/>
                    </a:lnTo>
                    <a:lnTo>
                      <a:pt x="597" y="2809"/>
                    </a:lnTo>
                    <a:lnTo>
                      <a:pt x="575" y="2792"/>
                    </a:lnTo>
                    <a:lnTo>
                      <a:pt x="554" y="2774"/>
                    </a:lnTo>
                    <a:lnTo>
                      <a:pt x="533" y="2756"/>
                    </a:lnTo>
                    <a:lnTo>
                      <a:pt x="512" y="2738"/>
                    </a:lnTo>
                    <a:lnTo>
                      <a:pt x="492" y="2718"/>
                    </a:lnTo>
                    <a:lnTo>
                      <a:pt x="472" y="2700"/>
                    </a:lnTo>
                    <a:lnTo>
                      <a:pt x="453" y="2681"/>
                    </a:lnTo>
                    <a:lnTo>
                      <a:pt x="434" y="2660"/>
                    </a:lnTo>
                    <a:lnTo>
                      <a:pt x="415" y="2641"/>
                    </a:lnTo>
                    <a:lnTo>
                      <a:pt x="396" y="2620"/>
                    </a:lnTo>
                    <a:lnTo>
                      <a:pt x="378" y="2599"/>
                    </a:lnTo>
                    <a:lnTo>
                      <a:pt x="361" y="2579"/>
                    </a:lnTo>
                    <a:lnTo>
                      <a:pt x="343" y="2557"/>
                    </a:lnTo>
                    <a:lnTo>
                      <a:pt x="326" y="2535"/>
                    </a:lnTo>
                    <a:lnTo>
                      <a:pt x="309" y="2513"/>
                    </a:lnTo>
                    <a:lnTo>
                      <a:pt x="294" y="2491"/>
                    </a:lnTo>
                    <a:lnTo>
                      <a:pt x="278" y="2469"/>
                    </a:lnTo>
                    <a:lnTo>
                      <a:pt x="263" y="2445"/>
                    </a:lnTo>
                    <a:lnTo>
                      <a:pt x="247" y="2422"/>
                    </a:lnTo>
                    <a:lnTo>
                      <a:pt x="233" y="2399"/>
                    </a:lnTo>
                    <a:lnTo>
                      <a:pt x="219" y="2376"/>
                    </a:lnTo>
                    <a:lnTo>
                      <a:pt x="204" y="2351"/>
                    </a:lnTo>
                    <a:lnTo>
                      <a:pt x="192" y="2328"/>
                    </a:lnTo>
                    <a:lnTo>
                      <a:pt x="179" y="2303"/>
                    </a:lnTo>
                    <a:lnTo>
                      <a:pt x="166" y="2279"/>
                    </a:lnTo>
                    <a:lnTo>
                      <a:pt x="154" y="2254"/>
                    </a:lnTo>
                    <a:lnTo>
                      <a:pt x="142" y="2229"/>
                    </a:lnTo>
                    <a:lnTo>
                      <a:pt x="131" y="2204"/>
                    </a:lnTo>
                    <a:lnTo>
                      <a:pt x="120" y="2179"/>
                    </a:lnTo>
                    <a:lnTo>
                      <a:pt x="110" y="2153"/>
                    </a:lnTo>
                    <a:lnTo>
                      <a:pt x="100" y="2127"/>
                    </a:lnTo>
                    <a:lnTo>
                      <a:pt x="91" y="2101"/>
                    </a:lnTo>
                    <a:lnTo>
                      <a:pt x="82" y="2075"/>
                    </a:lnTo>
                    <a:lnTo>
                      <a:pt x="72" y="2048"/>
                    </a:lnTo>
                    <a:lnTo>
                      <a:pt x="65" y="2022"/>
                    </a:lnTo>
                    <a:lnTo>
                      <a:pt x="57" y="1997"/>
                    </a:lnTo>
                    <a:lnTo>
                      <a:pt x="50" y="1969"/>
                    </a:lnTo>
                    <a:lnTo>
                      <a:pt x="43" y="1942"/>
                    </a:lnTo>
                    <a:lnTo>
                      <a:pt x="38" y="1916"/>
                    </a:lnTo>
                    <a:lnTo>
                      <a:pt x="31" y="1889"/>
                    </a:lnTo>
                    <a:lnTo>
                      <a:pt x="26" y="1862"/>
                    </a:lnTo>
                    <a:lnTo>
                      <a:pt x="21" y="1835"/>
                    </a:lnTo>
                    <a:lnTo>
                      <a:pt x="17" y="1808"/>
                    </a:lnTo>
                    <a:lnTo>
                      <a:pt x="13" y="1781"/>
                    </a:lnTo>
                    <a:lnTo>
                      <a:pt x="9" y="1753"/>
                    </a:lnTo>
                    <a:lnTo>
                      <a:pt x="6" y="1725"/>
                    </a:lnTo>
                    <a:lnTo>
                      <a:pt x="4" y="1698"/>
                    </a:lnTo>
                    <a:lnTo>
                      <a:pt x="3" y="1671"/>
                    </a:lnTo>
                    <a:lnTo>
                      <a:pt x="1" y="1643"/>
                    </a:lnTo>
                    <a:lnTo>
                      <a:pt x="0" y="1615"/>
                    </a:lnTo>
                    <a:lnTo>
                      <a:pt x="0" y="1588"/>
                    </a:lnTo>
                    <a:lnTo>
                      <a:pt x="0" y="1561"/>
                    </a:lnTo>
                    <a:lnTo>
                      <a:pt x="0" y="1532"/>
                    </a:lnTo>
                    <a:lnTo>
                      <a:pt x="1" y="1505"/>
                    </a:lnTo>
                    <a:lnTo>
                      <a:pt x="3" y="1478"/>
                    </a:lnTo>
                    <a:lnTo>
                      <a:pt x="4" y="1451"/>
                    </a:lnTo>
                    <a:lnTo>
                      <a:pt x="6" y="1422"/>
                    </a:lnTo>
                    <a:lnTo>
                      <a:pt x="9" y="1395"/>
                    </a:lnTo>
                    <a:lnTo>
                      <a:pt x="13" y="1368"/>
                    </a:lnTo>
                    <a:lnTo>
                      <a:pt x="17" y="1341"/>
                    </a:lnTo>
                    <a:lnTo>
                      <a:pt x="21" y="1314"/>
                    </a:lnTo>
                    <a:lnTo>
                      <a:pt x="26" y="1286"/>
                    </a:lnTo>
                    <a:lnTo>
                      <a:pt x="31" y="1259"/>
                    </a:lnTo>
                    <a:lnTo>
                      <a:pt x="38" y="1232"/>
                    </a:lnTo>
                    <a:lnTo>
                      <a:pt x="43" y="1205"/>
                    </a:lnTo>
                    <a:lnTo>
                      <a:pt x="50" y="1179"/>
                    </a:lnTo>
                    <a:lnTo>
                      <a:pt x="57" y="1152"/>
                    </a:lnTo>
                    <a:lnTo>
                      <a:pt x="65" y="1126"/>
                    </a:lnTo>
                    <a:lnTo>
                      <a:pt x="72" y="1099"/>
                    </a:lnTo>
                    <a:lnTo>
                      <a:pt x="82" y="1073"/>
                    </a:lnTo>
                    <a:lnTo>
                      <a:pt x="91" y="1047"/>
                    </a:lnTo>
                    <a:lnTo>
                      <a:pt x="100" y="1021"/>
                    </a:lnTo>
                    <a:lnTo>
                      <a:pt x="110" y="995"/>
                    </a:lnTo>
                    <a:lnTo>
                      <a:pt x="120" y="970"/>
                    </a:lnTo>
                    <a:lnTo>
                      <a:pt x="131" y="945"/>
                    </a:lnTo>
                    <a:lnTo>
                      <a:pt x="142" y="919"/>
                    </a:lnTo>
                    <a:lnTo>
                      <a:pt x="154" y="895"/>
                    </a:lnTo>
                    <a:lnTo>
                      <a:pt x="166" y="870"/>
                    </a:lnTo>
                    <a:lnTo>
                      <a:pt x="179" y="845"/>
                    </a:lnTo>
                    <a:lnTo>
                      <a:pt x="192" y="821"/>
                    </a:lnTo>
                    <a:lnTo>
                      <a:pt x="204" y="796"/>
                    </a:lnTo>
                    <a:lnTo>
                      <a:pt x="219" y="773"/>
                    </a:lnTo>
                    <a:lnTo>
                      <a:pt x="233" y="750"/>
                    </a:lnTo>
                    <a:lnTo>
                      <a:pt x="247" y="726"/>
                    </a:lnTo>
                    <a:lnTo>
                      <a:pt x="263" y="703"/>
                    </a:lnTo>
                    <a:lnTo>
                      <a:pt x="277" y="680"/>
                    </a:lnTo>
                    <a:lnTo>
                      <a:pt x="294" y="658"/>
                    </a:lnTo>
                    <a:lnTo>
                      <a:pt x="309" y="635"/>
                    </a:lnTo>
                    <a:lnTo>
                      <a:pt x="326" y="613"/>
                    </a:lnTo>
                    <a:lnTo>
                      <a:pt x="343" y="592"/>
                    </a:lnTo>
                    <a:lnTo>
                      <a:pt x="361" y="570"/>
                    </a:lnTo>
                    <a:lnTo>
                      <a:pt x="378" y="549"/>
                    </a:lnTo>
                    <a:lnTo>
                      <a:pt x="396" y="529"/>
                    </a:lnTo>
                    <a:lnTo>
                      <a:pt x="415" y="508"/>
                    </a:lnTo>
                    <a:lnTo>
                      <a:pt x="434" y="487"/>
                    </a:lnTo>
                    <a:lnTo>
                      <a:pt x="453" y="468"/>
                    </a:lnTo>
                    <a:lnTo>
                      <a:pt x="472" y="448"/>
                    </a:lnTo>
                    <a:lnTo>
                      <a:pt x="492" y="429"/>
                    </a:lnTo>
                    <a:lnTo>
                      <a:pt x="512" y="411"/>
                    </a:lnTo>
                    <a:lnTo>
                      <a:pt x="533" y="393"/>
                    </a:lnTo>
                    <a:lnTo>
                      <a:pt x="554" y="375"/>
                    </a:lnTo>
                    <a:lnTo>
                      <a:pt x="575" y="357"/>
                    </a:lnTo>
                    <a:lnTo>
                      <a:pt x="597" y="340"/>
                    </a:lnTo>
                    <a:lnTo>
                      <a:pt x="619" y="323"/>
                    </a:lnTo>
                    <a:lnTo>
                      <a:pt x="641" y="306"/>
                    </a:lnTo>
                    <a:lnTo>
                      <a:pt x="663" y="289"/>
                    </a:lnTo>
                    <a:lnTo>
                      <a:pt x="685" y="274"/>
                    </a:lnTo>
                    <a:lnTo>
                      <a:pt x="708" y="258"/>
                    </a:lnTo>
                    <a:lnTo>
                      <a:pt x="731" y="244"/>
                    </a:lnTo>
                    <a:lnTo>
                      <a:pt x="754" y="228"/>
                    </a:lnTo>
                    <a:lnTo>
                      <a:pt x="778" y="214"/>
                    </a:lnTo>
                    <a:lnTo>
                      <a:pt x="802" y="201"/>
                    </a:lnTo>
                    <a:lnTo>
                      <a:pt x="826" y="188"/>
                    </a:lnTo>
                    <a:lnTo>
                      <a:pt x="850" y="175"/>
                    </a:lnTo>
                    <a:lnTo>
                      <a:pt x="875" y="163"/>
                    </a:lnTo>
                    <a:lnTo>
                      <a:pt x="899" y="151"/>
                    </a:lnTo>
                    <a:lnTo>
                      <a:pt x="924" y="139"/>
                    </a:lnTo>
                    <a:lnTo>
                      <a:pt x="950" y="128"/>
                    </a:lnTo>
                    <a:lnTo>
                      <a:pt x="976" y="117"/>
                    </a:lnTo>
                    <a:lnTo>
                      <a:pt x="1000" y="107"/>
                    </a:lnTo>
                    <a:lnTo>
                      <a:pt x="1026" y="97"/>
                    </a:lnTo>
                    <a:lnTo>
                      <a:pt x="1052" y="87"/>
                    </a:lnTo>
                    <a:lnTo>
                      <a:pt x="1078" y="78"/>
                    </a:lnTo>
                    <a:lnTo>
                      <a:pt x="1105" y="71"/>
                    </a:lnTo>
                    <a:lnTo>
                      <a:pt x="1131" y="63"/>
                    </a:lnTo>
                    <a:lnTo>
                      <a:pt x="1157" y="55"/>
                    </a:lnTo>
                    <a:lnTo>
                      <a:pt x="1184" y="47"/>
                    </a:lnTo>
                    <a:lnTo>
                      <a:pt x="1211" y="41"/>
                    </a:lnTo>
                    <a:lnTo>
                      <a:pt x="1237" y="36"/>
                    </a:lnTo>
                    <a:lnTo>
                      <a:pt x="1264" y="29"/>
                    </a:lnTo>
                    <a:lnTo>
                      <a:pt x="1292" y="24"/>
                    </a:lnTo>
                    <a:lnTo>
                      <a:pt x="1319" y="20"/>
                    </a:lnTo>
                    <a:lnTo>
                      <a:pt x="1346" y="15"/>
                    </a:lnTo>
                    <a:lnTo>
                      <a:pt x="1373" y="12"/>
                    </a:lnTo>
                    <a:lnTo>
                      <a:pt x="1400" y="9"/>
                    </a:lnTo>
                    <a:lnTo>
                      <a:pt x="1427" y="6"/>
                    </a:lnTo>
                    <a:lnTo>
                      <a:pt x="1456" y="3"/>
                    </a:lnTo>
                    <a:lnTo>
                      <a:pt x="1483" y="2"/>
                    </a:lnTo>
                    <a:lnTo>
                      <a:pt x="1510" y="1"/>
                    </a:lnTo>
                    <a:lnTo>
                      <a:pt x="1537" y="0"/>
                    </a:lnTo>
                    <a:lnTo>
                      <a:pt x="1566" y="0"/>
                    </a:lnTo>
                    <a:lnTo>
                      <a:pt x="1593" y="0"/>
                    </a:lnTo>
                    <a:lnTo>
                      <a:pt x="1620" y="0"/>
                    </a:lnTo>
                    <a:lnTo>
                      <a:pt x="1647" y="1"/>
                    </a:lnTo>
                    <a:lnTo>
                      <a:pt x="1676" y="2"/>
                    </a:lnTo>
                    <a:lnTo>
                      <a:pt x="1703" y="5"/>
                    </a:lnTo>
                    <a:lnTo>
                      <a:pt x="1730" y="7"/>
                    </a:lnTo>
                    <a:lnTo>
                      <a:pt x="1757" y="10"/>
                    </a:lnTo>
                    <a:lnTo>
                      <a:pt x="1785" y="14"/>
                    </a:lnTo>
                    <a:lnTo>
                      <a:pt x="1812" y="18"/>
                    </a:lnTo>
                    <a:lnTo>
                      <a:pt x="1839" y="22"/>
                    </a:lnTo>
                    <a:lnTo>
                      <a:pt x="1866" y="27"/>
                    </a:lnTo>
                    <a:lnTo>
                      <a:pt x="1893" y="32"/>
                    </a:lnTo>
                    <a:lnTo>
                      <a:pt x="1920" y="38"/>
                    </a:lnTo>
                    <a:lnTo>
                      <a:pt x="1948" y="45"/>
                    </a:lnTo>
                    <a:lnTo>
                      <a:pt x="1974" y="51"/>
                    </a:lnTo>
                    <a:lnTo>
                      <a:pt x="2001" y="59"/>
                    </a:lnTo>
                    <a:lnTo>
                      <a:pt x="2027" y="67"/>
                    </a:lnTo>
                    <a:lnTo>
                      <a:pt x="2054" y="75"/>
                    </a:lnTo>
                    <a:lnTo>
                      <a:pt x="2080" y="84"/>
                    </a:lnTo>
                    <a:lnTo>
                      <a:pt x="2106" y="93"/>
                    </a:lnTo>
                    <a:lnTo>
                      <a:pt x="2131" y="102"/>
                    </a:lnTo>
                    <a:lnTo>
                      <a:pt x="2157" y="112"/>
                    </a:lnTo>
                    <a:lnTo>
                      <a:pt x="2182" y="122"/>
                    </a:lnTo>
                    <a:lnTo>
                      <a:pt x="2208" y="133"/>
                    </a:lnTo>
                    <a:lnTo>
                      <a:pt x="2232" y="144"/>
                    </a:lnTo>
                    <a:lnTo>
                      <a:pt x="2257" y="156"/>
                    </a:lnTo>
                    <a:lnTo>
                      <a:pt x="2282" y="169"/>
                    </a:lnTo>
                    <a:lnTo>
                      <a:pt x="2306" y="182"/>
                    </a:lnTo>
                    <a:lnTo>
                      <a:pt x="2331" y="195"/>
                    </a:lnTo>
                    <a:lnTo>
                      <a:pt x="2355" y="208"/>
                    </a:lnTo>
                    <a:lnTo>
                      <a:pt x="2379" y="222"/>
                    </a:lnTo>
                    <a:lnTo>
                      <a:pt x="2402" y="236"/>
                    </a:lnTo>
                    <a:lnTo>
                      <a:pt x="2425" y="250"/>
                    </a:lnTo>
                    <a:lnTo>
                      <a:pt x="2448" y="266"/>
                    </a:lnTo>
                    <a:lnTo>
                      <a:pt x="2470" y="282"/>
                    </a:lnTo>
                    <a:lnTo>
                      <a:pt x="2494" y="297"/>
                    </a:lnTo>
                    <a:lnTo>
                      <a:pt x="2516" y="314"/>
                    </a:lnTo>
                    <a:lnTo>
                      <a:pt x="2538" y="331"/>
                    </a:lnTo>
                    <a:lnTo>
                      <a:pt x="2560" y="347"/>
                    </a:lnTo>
                    <a:lnTo>
                      <a:pt x="2580" y="366"/>
                    </a:lnTo>
                    <a:lnTo>
                      <a:pt x="2601" y="384"/>
                    </a:lnTo>
                    <a:lnTo>
                      <a:pt x="2622" y="402"/>
                    </a:lnTo>
                    <a:lnTo>
                      <a:pt x="2643" y="420"/>
                    </a:lnTo>
                    <a:lnTo>
                      <a:pt x="2662" y="439"/>
                    </a:lnTo>
                    <a:lnTo>
                      <a:pt x="2683" y="457"/>
                    </a:lnTo>
                    <a:lnTo>
                      <a:pt x="2702" y="478"/>
                    </a:lnTo>
                    <a:lnTo>
                      <a:pt x="2720" y="498"/>
                    </a:lnTo>
                    <a:lnTo>
                      <a:pt x="2740" y="518"/>
                    </a:lnTo>
                    <a:lnTo>
                      <a:pt x="2758" y="539"/>
                    </a:lnTo>
                    <a:lnTo>
                      <a:pt x="2776" y="560"/>
                    </a:lnTo>
                    <a:lnTo>
                      <a:pt x="2793" y="580"/>
                    </a:lnTo>
                    <a:lnTo>
                      <a:pt x="2809" y="602"/>
                    </a:lnTo>
                    <a:lnTo>
                      <a:pt x="2826" y="624"/>
                    </a:lnTo>
                    <a:lnTo>
                      <a:pt x="2843" y="646"/>
                    </a:lnTo>
                    <a:lnTo>
                      <a:pt x="2859" y="668"/>
                    </a:lnTo>
                    <a:lnTo>
                      <a:pt x="2875" y="692"/>
                    </a:lnTo>
                    <a:lnTo>
                      <a:pt x="2890" y="715"/>
                    </a:lnTo>
                    <a:lnTo>
                      <a:pt x="2905" y="737"/>
                    </a:lnTo>
                    <a:lnTo>
                      <a:pt x="2919" y="761"/>
                    </a:lnTo>
                    <a:lnTo>
                      <a:pt x="2934" y="785"/>
                    </a:lnTo>
                    <a:lnTo>
                      <a:pt x="2947" y="809"/>
                    </a:lnTo>
                    <a:lnTo>
                      <a:pt x="2960" y="833"/>
                    </a:lnTo>
                    <a:lnTo>
                      <a:pt x="2973" y="857"/>
                    </a:lnTo>
                    <a:lnTo>
                      <a:pt x="2985" y="882"/>
                    </a:lnTo>
                    <a:lnTo>
                      <a:pt x="2997" y="906"/>
                    </a:lnTo>
                    <a:lnTo>
                      <a:pt x="3009" y="932"/>
                    </a:lnTo>
                    <a:lnTo>
                      <a:pt x="3019" y="957"/>
                    </a:lnTo>
                    <a:lnTo>
                      <a:pt x="3029" y="983"/>
                    </a:lnTo>
                    <a:lnTo>
                      <a:pt x="3040" y="1008"/>
                    </a:lnTo>
                    <a:lnTo>
                      <a:pt x="3050" y="1034"/>
                    </a:lnTo>
                    <a:lnTo>
                      <a:pt x="3059" y="1060"/>
                    </a:lnTo>
                    <a:lnTo>
                      <a:pt x="3068" y="1086"/>
                    </a:lnTo>
                    <a:lnTo>
                      <a:pt x="3076" y="1112"/>
                    </a:lnTo>
                    <a:lnTo>
                      <a:pt x="3084" y="1139"/>
                    </a:lnTo>
                    <a:lnTo>
                      <a:pt x="3092" y="1165"/>
                    </a:lnTo>
                    <a:lnTo>
                      <a:pt x="3098" y="1192"/>
                    </a:lnTo>
                    <a:lnTo>
                      <a:pt x="3105" y="1219"/>
                    </a:lnTo>
                    <a:lnTo>
                      <a:pt x="3111" y="1245"/>
                    </a:lnTo>
                    <a:lnTo>
                      <a:pt x="3116" y="1272"/>
                    </a:lnTo>
                    <a:lnTo>
                      <a:pt x="3121" y="1299"/>
                    </a:lnTo>
                    <a:lnTo>
                      <a:pt x="3125" y="1327"/>
                    </a:lnTo>
                    <a:lnTo>
                      <a:pt x="3130" y="1354"/>
                    </a:lnTo>
                    <a:lnTo>
                      <a:pt x="3133" y="1382"/>
                    </a:lnTo>
                    <a:lnTo>
                      <a:pt x="3137" y="1409"/>
                    </a:lnTo>
                    <a:lnTo>
                      <a:pt x="3139" y="1437"/>
                    </a:lnTo>
                    <a:lnTo>
                      <a:pt x="3141" y="1464"/>
                    </a:lnTo>
                    <a:lnTo>
                      <a:pt x="3143" y="1491"/>
                    </a:lnTo>
                    <a:lnTo>
                      <a:pt x="3145" y="1519"/>
                    </a:lnTo>
                    <a:lnTo>
                      <a:pt x="3145" y="1546"/>
                    </a:lnTo>
                    <a:lnTo>
                      <a:pt x="3145" y="1574"/>
                    </a:lnTo>
                    <a:close/>
                  </a:path>
                </a:pathLst>
              </a:custGeom>
              <a:solidFill>
                <a:srgbClr val="FFFFFF"/>
              </a:solidFill>
              <a:ln w="809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Oval 20"/>
              <p:cNvSpPr>
                <a:spLocks noChangeArrowheads="1"/>
              </p:cNvSpPr>
              <p:nvPr/>
            </p:nvSpPr>
            <p:spPr bwMode="auto">
              <a:xfrm>
                <a:off x="428" y="3557"/>
                <a:ext cx="230" cy="230"/>
              </a:xfrm>
              <a:prstGeom prst="ellipse">
                <a:avLst/>
              </a:prstGeom>
              <a:solidFill>
                <a:srgbClr val="0000FF"/>
              </a:solidFill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>
                <a:off x="714" y="3557"/>
                <a:ext cx="230" cy="230"/>
              </a:xfrm>
              <a:prstGeom prst="ellipse">
                <a:avLst/>
              </a:prstGeom>
              <a:solidFill>
                <a:srgbClr val="0000FF"/>
              </a:solidFill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Oval 22"/>
              <p:cNvSpPr>
                <a:spLocks noChangeArrowheads="1"/>
              </p:cNvSpPr>
              <p:nvPr/>
            </p:nvSpPr>
            <p:spPr bwMode="auto">
              <a:xfrm>
                <a:off x="993" y="3557"/>
                <a:ext cx="230" cy="230"/>
              </a:xfrm>
              <a:prstGeom prst="ellipse">
                <a:avLst/>
              </a:prstGeom>
              <a:solidFill>
                <a:srgbClr val="0000FF"/>
              </a:solidFill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421" y="2885"/>
                <a:ext cx="788" cy="7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24"/>
              <p:cNvSpPr>
                <a:spLocks noChangeArrowheads="1"/>
              </p:cNvSpPr>
              <p:nvPr/>
            </p:nvSpPr>
            <p:spPr bwMode="auto">
              <a:xfrm>
                <a:off x="421" y="2885"/>
                <a:ext cx="788" cy="787"/>
              </a:xfrm>
              <a:prstGeom prst="rect">
                <a:avLst/>
              </a:prstGeom>
              <a:noFill/>
              <a:ln w="80963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>
                <a:off x="895" y="2964"/>
                <a:ext cx="314" cy="158"/>
              </a:xfrm>
              <a:prstGeom prst="rect">
                <a:avLst/>
              </a:pr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auto">
              <a:xfrm>
                <a:off x="988" y="2707"/>
                <a:ext cx="632" cy="316"/>
              </a:xfrm>
              <a:custGeom>
                <a:avLst/>
                <a:gdLst>
                  <a:gd name="T0" fmla="*/ 0 w 2526"/>
                  <a:gd name="T1" fmla="*/ 1262 h 1262"/>
                  <a:gd name="T2" fmla="*/ 948 w 2526"/>
                  <a:gd name="T3" fmla="*/ 0 h 1262"/>
                  <a:gd name="T4" fmla="*/ 2526 w 2526"/>
                  <a:gd name="T5" fmla="*/ 1262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26" h="1262">
                    <a:moveTo>
                      <a:pt x="0" y="1262"/>
                    </a:moveTo>
                    <a:lnTo>
                      <a:pt x="948" y="0"/>
                    </a:lnTo>
                    <a:lnTo>
                      <a:pt x="2526" y="1262"/>
                    </a:lnTo>
                  </a:path>
                </a:pathLst>
              </a:custGeom>
              <a:noFill/>
              <a:ln w="809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auto">
              <a:xfrm>
                <a:off x="1538" y="2930"/>
                <a:ext cx="190" cy="176"/>
              </a:xfrm>
              <a:custGeom>
                <a:avLst/>
                <a:gdLst>
                  <a:gd name="T0" fmla="*/ 260 w 762"/>
                  <a:gd name="T1" fmla="*/ 706 h 706"/>
                  <a:gd name="T2" fmla="*/ 0 w 762"/>
                  <a:gd name="T3" fmla="*/ 553 h 706"/>
                  <a:gd name="T4" fmla="*/ 446 w 762"/>
                  <a:gd name="T5" fmla="*/ 0 h 706"/>
                  <a:gd name="T6" fmla="*/ 762 w 762"/>
                  <a:gd name="T7" fmla="*/ 183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2" h="706">
                    <a:moveTo>
                      <a:pt x="260" y="706"/>
                    </a:moveTo>
                    <a:lnTo>
                      <a:pt x="0" y="553"/>
                    </a:lnTo>
                    <a:lnTo>
                      <a:pt x="446" y="0"/>
                    </a:lnTo>
                    <a:lnTo>
                      <a:pt x="762" y="183"/>
                    </a:lnTo>
                  </a:path>
                </a:pathLst>
              </a:custGeom>
              <a:noFill/>
              <a:ln w="809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auto">
              <a:xfrm>
                <a:off x="1570" y="2625"/>
                <a:ext cx="144" cy="172"/>
              </a:xfrm>
              <a:custGeom>
                <a:avLst/>
                <a:gdLst>
                  <a:gd name="T0" fmla="*/ 341 w 576"/>
                  <a:gd name="T1" fmla="*/ 687 h 687"/>
                  <a:gd name="T2" fmla="*/ 0 w 576"/>
                  <a:gd name="T3" fmla="*/ 554 h 687"/>
                  <a:gd name="T4" fmla="*/ 286 w 576"/>
                  <a:gd name="T5" fmla="*/ 0 h 687"/>
                  <a:gd name="T6" fmla="*/ 576 w 576"/>
                  <a:gd name="T7" fmla="*/ 77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6" h="687">
                    <a:moveTo>
                      <a:pt x="341" y="687"/>
                    </a:moveTo>
                    <a:lnTo>
                      <a:pt x="0" y="554"/>
                    </a:lnTo>
                    <a:lnTo>
                      <a:pt x="286" y="0"/>
                    </a:lnTo>
                    <a:lnTo>
                      <a:pt x="576" y="77"/>
                    </a:lnTo>
                  </a:path>
                </a:pathLst>
              </a:custGeom>
              <a:noFill/>
              <a:ln w="809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Oval 29"/>
            <p:cNvSpPr>
              <a:spLocks noChangeArrowheads="1"/>
            </p:cNvSpPr>
            <p:nvPr/>
          </p:nvSpPr>
          <p:spPr bwMode="auto">
            <a:xfrm>
              <a:off x="3324" y="2664"/>
              <a:ext cx="132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37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0"/>
    </mc:Choice>
    <mc:Fallback xmlns="">
      <p:transition spd="slow" advTm="87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dirty="0"/>
                  <a:t>for :</a:t>
                </a: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dirty="0"/>
                  <a:t>If the door is open, the action “close door” succeeds in 90% of all cases.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7"/>
                <a:stretch>
                  <a:fillRect l="-1259" t="-1852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hm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943600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01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22"/>
    </mc:Choice>
    <mc:Fallback xmlns="">
      <p:transition spd="slow" advTm="3622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the Outcome of Actions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620798"/>
              </p:ext>
            </p:extLst>
          </p:nvPr>
        </p:nvGraphicFramePr>
        <p:xfrm>
          <a:off x="750889" y="2400559"/>
          <a:ext cx="4986217" cy="74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Equation" r:id="rId3" imgW="1866600" imgH="279360" progId="Equation.3">
                  <p:embed/>
                </p:oleObj>
              </mc:Choice>
              <mc:Fallback>
                <p:oleObj name="Equation" r:id="rId3" imgW="1866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9" y="2400559"/>
                        <a:ext cx="4986217" cy="74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966415"/>
              </p:ext>
            </p:extLst>
          </p:nvPr>
        </p:nvGraphicFramePr>
        <p:xfrm>
          <a:off x="820739" y="4407158"/>
          <a:ext cx="4665661" cy="66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Equation" r:id="rId5" imgW="1790640" imgH="253800" progId="Equation.3">
                  <p:embed/>
                </p:oleObj>
              </mc:Choice>
              <mc:Fallback>
                <p:oleObj name="Equation" r:id="rId5" imgW="1790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9" y="4407158"/>
                        <a:ext cx="4665661" cy="66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89786" y="1644908"/>
            <a:ext cx="7587526" cy="4832092"/>
            <a:chOff x="589786" y="1644908"/>
            <a:chExt cx="7587526" cy="48320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89786" y="1644908"/>
                  <a:ext cx="7587526" cy="4832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r>
                    <a:rPr lang="en-US" sz="2800" dirty="0">
                      <a:latin typeface="Verdana" pitchFamily="34" charset="0"/>
                    </a:rPr>
                    <a:t>Continuous case:</a:t>
                  </a: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r>
                    <a:rPr lang="en-US" sz="2800" dirty="0">
                      <a:latin typeface="Verdana" pitchFamily="34" charset="0"/>
                    </a:rPr>
                    <a:t>Discrete case:</a:t>
                  </a: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b="0" i="1" dirty="0">
                    <a:latin typeface="Cambria Math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𝑐𝑙𝑜𝑠𝑒𝑑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𝑐𝑙𝑜𝑠𝑒𝑑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𝑜𝑝𝑒𝑛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𝑜𝑝𝑒𝑛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800" b="0" i="1" dirty="0">
                    <a:latin typeface="Cambria Math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r>
                    <a:rPr lang="en-US" sz="2800" b="0" dirty="0"/>
                    <a:t>                            </a:t>
                  </a:r>
                  <a14:m>
                    <m:oMath xmlns:m="http://schemas.openxmlformats.org/officeDocument/2006/math" xmlns="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𝑐𝑙𝑜𝑠𝑒𝑑</m:t>
                          </m:r>
                        </m: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𝑐𝑙𝑜𝑠𝑒𝑑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𝑐𝑙𝑜𝑠𝑒𝑑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en-US" sz="2800" dirty="0">
                    <a:latin typeface="Verdana" pitchFamily="34" charset="0"/>
                  </a:endParaRPr>
                </a:p>
              </p:txBody>
            </p:sp>
          </mc:Choice>
          <mc:Fallback xmlns="">
            <p:sp>
              <p:nvSpPr>
                <p:cNvPr id="6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9786" y="1644908"/>
                  <a:ext cx="7587526" cy="483209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589786" y="5546429"/>
              <a:ext cx="7411214" cy="930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0889" y="5600385"/>
            <a:ext cx="6649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Applied to status of door, given that we just (tried to) close it?</a:t>
            </a:r>
          </a:p>
        </p:txBody>
      </p:sp>
    </p:spTree>
    <p:extLst>
      <p:ext uri="{BB962C8B-B14F-4D97-AF65-F5344CB8AC3E}">
        <p14:creationId xmlns:p14="http://schemas.microsoft.com/office/powerpoint/2010/main" val="155423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88"/>
    </mc:Choice>
    <mc:Fallback xmlns="">
      <p:transition spd="slow" advTm="798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the Outcome of Actions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280638"/>
              </p:ext>
            </p:extLst>
          </p:nvPr>
        </p:nvGraphicFramePr>
        <p:xfrm>
          <a:off x="750889" y="2400559"/>
          <a:ext cx="4986217" cy="74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Equation" r:id="rId4" imgW="1866600" imgH="279360" progId="Equation.3">
                  <p:embed/>
                </p:oleObj>
              </mc:Choice>
              <mc:Fallback>
                <p:oleObj name="Equation" r:id="rId4" imgW="1866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9" y="2400559"/>
                        <a:ext cx="4986217" cy="74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7344"/>
              </p:ext>
            </p:extLst>
          </p:nvPr>
        </p:nvGraphicFramePr>
        <p:xfrm>
          <a:off x="820739" y="4407158"/>
          <a:ext cx="4665661" cy="66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name="Equation" r:id="rId6" imgW="1790640" imgH="253800" progId="Equation.3">
                  <p:embed/>
                </p:oleObj>
              </mc:Choice>
              <mc:Fallback>
                <p:oleObj name="Equation" r:id="rId6" imgW="1790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9" y="4407158"/>
                        <a:ext cx="4665661" cy="66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89786" y="1644908"/>
            <a:ext cx="8173214" cy="5517892"/>
            <a:chOff x="589786" y="1644908"/>
            <a:chExt cx="8173214" cy="55178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89786" y="1644908"/>
                  <a:ext cx="7587526" cy="4832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r>
                    <a:rPr lang="en-US" sz="2800" dirty="0">
                      <a:latin typeface="Verdana" pitchFamily="34" charset="0"/>
                    </a:rPr>
                    <a:t>Continuous case:</a:t>
                  </a: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r>
                    <a:rPr lang="en-US" sz="2800" dirty="0">
                      <a:latin typeface="Verdana" pitchFamily="34" charset="0"/>
                    </a:rPr>
                    <a:t>Discrete case:</a:t>
                  </a: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b="0" i="1" dirty="0">
                    <a:latin typeface="Cambria Math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𝑐𝑙𝑜𝑠𝑒𝑑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𝑐𝑙𝑜𝑠𝑒𝑑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𝑜𝑝𝑒𝑛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𝑜𝑝𝑒𝑛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800" b="0" i="1" dirty="0">
                    <a:latin typeface="Cambria Math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r>
                    <a:rPr lang="en-US" sz="2800" b="0" dirty="0"/>
                    <a:t>                            </a:t>
                  </a:r>
                  <a14:m>
                    <m:oMath xmlns:m="http://schemas.openxmlformats.org/officeDocument/2006/math" xmlns="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𝑐𝑙𝑜𝑠𝑒𝑑</m:t>
                          </m:r>
                        </m: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𝑐𝑙𝑜𝑠𝑒𝑑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𝑐𝑙𝑜𝑠𝑒𝑑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en-US" sz="2800" dirty="0">
                    <a:latin typeface="Verdana" pitchFamily="34" charset="0"/>
                  </a:endParaRPr>
                </a:p>
              </p:txBody>
            </p:sp>
          </mc:Choice>
          <mc:Fallback xmlns="">
            <p:sp>
              <p:nvSpPr>
                <p:cNvPr id="6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9786" y="1644908"/>
                  <a:ext cx="7587526" cy="483209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589786" y="5546429"/>
              <a:ext cx="8173214" cy="1616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5171" y="5526809"/>
            <a:ext cx="785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P(closed | u) = P(closed | u, open) P(open) + P(</a:t>
            </a:r>
            <a:r>
              <a:rPr lang="en-US" sz="2000" dirty="0" err="1"/>
              <a:t>closed|u</a:t>
            </a:r>
            <a:r>
              <a:rPr lang="en-US" sz="2000" dirty="0"/>
              <a:t>, closed) P(closed)</a:t>
            </a:r>
          </a:p>
        </p:txBody>
      </p:sp>
    </p:spTree>
    <p:extLst>
      <p:ext uri="{BB962C8B-B14F-4D97-AF65-F5344CB8AC3E}">
        <p14:creationId xmlns:p14="http://schemas.microsoft.com/office/powerpoint/2010/main" val="16847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29"/>
    </mc:Choice>
    <mc:Fallback xmlns="">
      <p:transition spd="slow" advTm="5472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Resulting Belief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888398"/>
              </p:ext>
            </p:extLst>
          </p:nvPr>
        </p:nvGraphicFramePr>
        <p:xfrm>
          <a:off x="936625" y="2386013"/>
          <a:ext cx="6451600" cy="296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3" imgW="2933640" imgH="1346040" progId="Equation.3">
                  <p:embed/>
                </p:oleObj>
              </mc:Choice>
              <mc:Fallback>
                <p:oleObj name="Equation" r:id="rId3" imgW="293364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2386013"/>
                        <a:ext cx="6451600" cy="296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691116" y="8742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76"/>
    </mc:Choice>
    <mc:Fallback xmlns="">
      <p:transition spd="slow" advTm="625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960" y="1331926"/>
            <a:ext cx="4953000" cy="5526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219200"/>
            <a:ext cx="3124200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/>
              <a:t>Uniform Prior</a:t>
            </a:r>
          </a:p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/>
              <a:t>Observation: see pillar</a:t>
            </a:r>
          </a:p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/>
              <a:t>Action: move right</a:t>
            </a:r>
          </a:p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/>
              <a:t>Observation: see pillar</a:t>
            </a:r>
          </a:p>
        </p:txBody>
      </p:sp>
    </p:spTree>
    <p:extLst>
      <p:ext uri="{BB962C8B-B14F-4D97-AF65-F5344CB8AC3E}">
        <p14:creationId xmlns:p14="http://schemas.microsoft.com/office/powerpoint/2010/main" val="41618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75"/>
    </mc:Choice>
    <mc:Fallback xmlns="">
      <p:transition spd="slow" advTm="2847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2400"/>
            <a:ext cx="8763000" cy="6572250"/>
          </a:xfrm>
        </p:spPr>
      </p:pic>
    </p:spTree>
    <p:extLst>
      <p:ext uri="{BB962C8B-B14F-4D97-AF65-F5344CB8AC3E}">
        <p14:creationId xmlns:p14="http://schemas.microsoft.com/office/powerpoint/2010/main" val="69928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Modeling objects in the environment</a:t>
            </a:r>
          </a:p>
        </p:txBody>
      </p:sp>
      <p:pic>
        <p:nvPicPr>
          <p:cNvPr id="6" name="aibokick.mpe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6513" y="1427162"/>
            <a:ext cx="6529387" cy="4897438"/>
          </a:xfrm>
        </p:spPr>
      </p:pic>
      <p:sp>
        <p:nvSpPr>
          <p:cNvPr id="4" name="Rectangle 3"/>
          <p:cNvSpPr/>
          <p:nvPr/>
        </p:nvSpPr>
        <p:spPr>
          <a:xfrm>
            <a:off x="1981200" y="64008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http://www.cs.washington.edu/research/rse-lab/projects/mcl</a:t>
            </a:r>
          </a:p>
        </p:txBody>
      </p:sp>
    </p:spTree>
    <p:extLst>
      <p:ext uri="{BB962C8B-B14F-4D97-AF65-F5344CB8AC3E}">
        <p14:creationId xmlns:p14="http://schemas.microsoft.com/office/powerpoint/2010/main" val="303739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8"/>
    </mc:Choice>
    <mc:Fallback xmlns="">
      <p:transition spd="slow" advTm="4638"/>
    </mc:Fallback>
  </mc:AlternateContent>
  <p:timing>
    <p:tnLst>
      <p:par>
        <p:cTn xmlns:p14="http://schemas.microsoft.com/office/powerpoint/2010/main"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Modeling objects in the environment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64008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http://www.cs.washington.edu/research/rse-lab/projects/mcl</a:t>
            </a:r>
          </a:p>
        </p:txBody>
      </p:sp>
      <p:pic>
        <p:nvPicPr>
          <p:cNvPr id="3" name="aibo-tracking-particl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8263" y="1409700"/>
            <a:ext cx="64674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"/>
    </mc:Choice>
    <mc:Fallback xmlns="">
      <p:transition spd="slow" advTm="344"/>
    </mc:Fallback>
  </mc:AlternateContent>
  <p:timing>
    <p:tnLst>
      <p:par>
        <p:cTn xmlns:p14="http://schemas.microsoft.com/office/powerpoint/2010/main"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Probability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9057" y="1476827"/>
                <a:ext cx="8229600" cy="489813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Pr</m:t>
                    </m:r>
                    <m:r>
                      <a:rPr lang="en-US" sz="2400" i="1" dirty="0">
                        <a:latin typeface="Cambria Math"/>
                      </a:rPr>
                      <m:t>⁡(</m:t>
                    </m:r>
                    <m:r>
                      <a:rPr lang="en-US" sz="2400" i="1" dirty="0">
                        <a:latin typeface="Cambria Math"/>
                      </a:rPr>
                      <m:t>𝐴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denotes probability that proposition </a:t>
                </a:r>
                <a:r>
                  <a:rPr lang="en-US" sz="2400" i="1" dirty="0"/>
                  <a:t>A</a:t>
                </a:r>
                <a:r>
                  <a:rPr lang="en-US" sz="2400" dirty="0"/>
                  <a:t> is true.</a:t>
                </a:r>
              </a:p>
              <a:p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Pr</m:t>
                    </m:r>
                    <m:r>
                      <a:rPr lang="en-US" sz="2400" i="1" dirty="0">
                        <a:latin typeface="Cambria Math"/>
                      </a:rPr>
                      <m:t>⁡(</m:t>
                    </m:r>
                    <m:r>
                      <a:rPr lang="en-US" sz="2400" b="0" i="1" dirty="0" smtClean="0">
                        <a:latin typeface="Cambria Math"/>
                      </a:rPr>
                      <m:t>¬</m:t>
                    </m:r>
                    <m:r>
                      <a:rPr lang="en-US" sz="2400" i="1" dirty="0">
                        <a:latin typeface="Cambria Math"/>
                      </a:rPr>
                      <m:t>𝐴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denotes probability that proposition </a:t>
                </a:r>
                <a:r>
                  <a:rPr lang="en-US" sz="2400" i="1" dirty="0"/>
                  <a:t>A</a:t>
                </a:r>
                <a:r>
                  <a:rPr lang="en-US" sz="2400" dirty="0"/>
                  <a:t> is false.</a:t>
                </a:r>
              </a:p>
              <a:p>
                <a:pPr marL="0" indent="0">
                  <a:buNone/>
                </a:pPr>
                <a:endParaRPr lang="en-US" sz="4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000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000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057" y="1476827"/>
                <a:ext cx="8229600" cy="4898136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582601"/>
              </p:ext>
            </p:extLst>
          </p:nvPr>
        </p:nvGraphicFramePr>
        <p:xfrm>
          <a:off x="1143000" y="3621317"/>
          <a:ext cx="2093666" cy="523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7" imgW="812520" imgH="203040" progId="Equation.3">
                  <p:embed/>
                </p:oleObj>
              </mc:Choice>
              <mc:Fallback>
                <p:oleObj name="Equation" r:id="rId7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21317"/>
                        <a:ext cx="2093666" cy="523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746801"/>
              </p:ext>
            </p:extLst>
          </p:nvPr>
        </p:nvGraphicFramePr>
        <p:xfrm>
          <a:off x="1143000" y="4307117"/>
          <a:ext cx="1994356" cy="52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9" imgW="774364" imgH="203112" progId="Equation.3">
                  <p:embed/>
                </p:oleObj>
              </mc:Choice>
              <mc:Fallback>
                <p:oleObj name="Equation" r:id="rId9" imgW="77436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307117"/>
                        <a:ext cx="1994356" cy="522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140363"/>
              </p:ext>
            </p:extLst>
          </p:nvPr>
        </p:nvGraphicFramePr>
        <p:xfrm>
          <a:off x="4891086" y="4291242"/>
          <a:ext cx="2213383" cy="52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11" imgW="863225" imgH="203112" progId="Equation.3">
                  <p:embed/>
                </p:oleObj>
              </mc:Choice>
              <mc:Fallback>
                <p:oleObj name="Equation" r:id="rId11" imgW="86322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6" y="4291242"/>
                        <a:ext cx="2213383" cy="521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282067"/>
              </p:ext>
            </p:extLst>
          </p:nvPr>
        </p:nvGraphicFramePr>
        <p:xfrm>
          <a:off x="1143000" y="5025575"/>
          <a:ext cx="6019800" cy="52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13" imgW="2336800" imgH="203200" progId="Equation.3">
                  <p:embed/>
                </p:oleObj>
              </mc:Choice>
              <mc:Fallback>
                <p:oleObj name="Equation" r:id="rId13" imgW="2336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25575"/>
                        <a:ext cx="6019800" cy="522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93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36"/>
    </mc:Choice>
    <mc:Fallback xmlns="">
      <p:transition spd="slow" advTm="512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 at Axiom 3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33588" y="2984500"/>
            <a:ext cx="4699000" cy="3340100"/>
            <a:chOff x="784" y="1480"/>
            <a:chExt cx="2960" cy="2104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84" y="1480"/>
              <a:ext cx="2960" cy="2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i="1">
                  <a:latin typeface="Verdana" pitchFamily="34" charset="0"/>
                </a:rPr>
                <a:t>B</a:t>
              </a:r>
              <a:endParaRPr lang="en-US" sz="2400" i="1">
                <a:latin typeface="Verdana" pitchFamily="34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184" y="1912"/>
              <a:ext cx="1224" cy="12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080" y="1912"/>
              <a:ext cx="1224" cy="1224"/>
            </a:xfrm>
            <a:prstGeom prst="ellipse">
              <a:avLst/>
            </a:prstGeom>
            <a:solidFill>
              <a:srgbClr val="FFCC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2020" y="1740"/>
            <a:ext cx="492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3" name="Equation" r:id="rId3" imgW="393480" imgH="164880" progId="Equation.3">
                    <p:embed/>
                  </p:oleObj>
                </mc:Choice>
                <mc:Fallback>
                  <p:oleObj name="Equation" r:id="rId3" imgW="3934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0" y="1740"/>
                          <a:ext cx="492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339" y="1668"/>
            <a:ext cx="190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4" name="Equation" r:id="rId5" imgW="152280" imgH="164880" progId="Equation.3">
                    <p:embed/>
                  </p:oleObj>
                </mc:Choice>
                <mc:Fallback>
                  <p:oleObj name="Equation" r:id="rId5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9" y="1668"/>
                          <a:ext cx="190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3011" y="1700"/>
            <a:ext cx="190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5" name="Equation" r:id="rId7" imgW="152280" imgH="164880" progId="Equation.3">
                    <p:embed/>
                  </p:oleObj>
                </mc:Choice>
                <mc:Fallback>
                  <p:oleObj name="Equation" r:id="rId7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1" y="1700"/>
                          <a:ext cx="190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812" y="1508"/>
            <a:ext cx="412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6" name="Equation" r:id="rId9" imgW="330120" imgH="177480" progId="Equation.3">
                    <p:embed/>
                  </p:oleObj>
                </mc:Choice>
                <mc:Fallback>
                  <p:oleObj name="Equation" r:id="rId9" imgW="330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" y="1508"/>
                          <a:ext cx="412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01576"/>
              </p:ext>
            </p:extLst>
          </p:nvPr>
        </p:nvGraphicFramePr>
        <p:xfrm>
          <a:off x="1527175" y="2372954"/>
          <a:ext cx="6169025" cy="535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Equation" r:id="rId11" imgW="2336760" imgH="203040" progId="Equation.3">
                  <p:embed/>
                </p:oleObj>
              </mc:Choice>
              <mc:Fallback>
                <p:oleObj name="Equation" r:id="rId11" imgW="2336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2372954"/>
                        <a:ext cx="6169025" cy="535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98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3"/>
    </mc:Choice>
    <mc:Fallback xmlns="">
      <p:transition spd="slow" advTm="16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60000"/>
              </a:spcBef>
            </a:pP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>
                <a:solidFill>
                  <a:schemeClr val="folHlink"/>
                </a:solidFill>
              </a:rPr>
              <a:t> </a:t>
            </a:r>
            <a:r>
              <a:rPr lang="en-US" sz="2400" dirty="0"/>
              <a:t>denotes a </a:t>
            </a:r>
            <a:r>
              <a:rPr lang="en-US" sz="2400" dirty="0">
                <a:solidFill>
                  <a:schemeClr val="folHlink"/>
                </a:solidFill>
              </a:rPr>
              <a:t>random variable</a:t>
            </a:r>
            <a:r>
              <a:rPr lang="en-US" sz="2400" dirty="0"/>
              <a:t>.</a:t>
            </a:r>
          </a:p>
          <a:p>
            <a:pPr>
              <a:spcBef>
                <a:spcPct val="60000"/>
              </a:spcBef>
            </a:pP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>
                <a:solidFill>
                  <a:schemeClr val="folHlink"/>
                </a:solidFill>
              </a:rPr>
              <a:t> </a:t>
            </a:r>
            <a:r>
              <a:rPr lang="en-US" sz="2400" dirty="0"/>
              <a:t>can take on a countable number of values in {x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}.</a:t>
            </a:r>
            <a:endParaRPr lang="en-US" sz="2400" dirty="0">
              <a:solidFill>
                <a:schemeClr val="folHlink"/>
              </a:solidFill>
            </a:endParaRPr>
          </a:p>
          <a:p>
            <a:pPr>
              <a:spcBef>
                <a:spcPct val="60000"/>
              </a:spcBef>
            </a:pPr>
            <a:r>
              <a:rPr lang="en-US" sz="2400" dirty="0">
                <a:solidFill>
                  <a:schemeClr val="hlink"/>
                </a:solidFill>
              </a:rPr>
              <a:t>P(X=x</a:t>
            </a:r>
            <a:r>
              <a:rPr lang="en-US" sz="2400" baseline="-25000" dirty="0">
                <a:solidFill>
                  <a:schemeClr val="hlink"/>
                </a:solidFill>
              </a:rPr>
              <a:t>i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  <a:r>
              <a:rPr lang="en-US" sz="2400" dirty="0"/>
              <a:t>, or </a:t>
            </a:r>
            <a:r>
              <a:rPr lang="en-US" sz="2400" dirty="0">
                <a:solidFill>
                  <a:schemeClr val="hlink"/>
                </a:solidFill>
              </a:rPr>
              <a:t>P(x</a:t>
            </a:r>
            <a:r>
              <a:rPr lang="en-US" sz="2400" baseline="-25000" dirty="0">
                <a:solidFill>
                  <a:schemeClr val="hlink"/>
                </a:solidFill>
              </a:rPr>
              <a:t>i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  <a:r>
              <a:rPr lang="en-US" sz="2400" dirty="0"/>
              <a:t>, is the </a:t>
            </a:r>
            <a:r>
              <a:rPr lang="en-US" sz="2400" dirty="0">
                <a:solidFill>
                  <a:schemeClr val="folHlink"/>
                </a:solidFill>
              </a:rPr>
              <a:t>probability</a:t>
            </a:r>
            <a:r>
              <a:rPr lang="en-US" sz="2400" dirty="0"/>
              <a:t> that the random variable X takes on value x</a:t>
            </a:r>
            <a:r>
              <a:rPr lang="en-US" sz="2400" baseline="-25000" dirty="0"/>
              <a:t>i</a:t>
            </a:r>
            <a:r>
              <a:rPr lang="en-US" sz="2400" dirty="0"/>
              <a:t>. </a:t>
            </a:r>
          </a:p>
          <a:p>
            <a:pPr>
              <a:spcBef>
                <a:spcPct val="60000"/>
              </a:spcBef>
            </a:pPr>
            <a:r>
              <a:rPr lang="en-US" sz="2400" dirty="0">
                <a:solidFill>
                  <a:schemeClr val="hlink"/>
                </a:solidFill>
              </a:rPr>
              <a:t>P(x</a:t>
            </a:r>
            <a:r>
              <a:rPr lang="en-US" sz="2400" baseline="-25000" dirty="0">
                <a:solidFill>
                  <a:schemeClr val="hlink"/>
                </a:solidFill>
              </a:rPr>
              <a:t>i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  <a:r>
              <a:rPr lang="en-US" sz="2400" dirty="0"/>
              <a:t> is called </a:t>
            </a:r>
            <a:r>
              <a:rPr lang="en-US" sz="2400" dirty="0">
                <a:solidFill>
                  <a:schemeClr val="folHlink"/>
                </a:solidFill>
              </a:rPr>
              <a:t>probability mass function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pPr>
              <a:spcBef>
                <a:spcPct val="60000"/>
              </a:spcBef>
            </a:pPr>
            <a:r>
              <a:rPr lang="en-US" sz="2400" dirty="0"/>
              <a:t>E.g.</a:t>
            </a:r>
          </a:p>
          <a:p>
            <a:endParaRPr lang="en-US" sz="2400" i="1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244448"/>
              </p:ext>
            </p:extLst>
          </p:nvPr>
        </p:nvGraphicFramePr>
        <p:xfrm>
          <a:off x="1600200" y="4800600"/>
          <a:ext cx="181074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3" imgW="965160" imgH="203040" progId="Equation.3">
                  <p:embed/>
                </p:oleObj>
              </mc:Choice>
              <mc:Fallback>
                <p:oleObj name="Equation" r:id="rId3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00600"/>
                        <a:ext cx="181074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4400" y="3276600"/>
            <a:ext cx="18473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</a:pPr>
            <a:endParaRPr lang="en-US" sz="2800" b="1" dirty="0">
              <a:solidFill>
                <a:schemeClr val="hlin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38"/>
    </mc:Choice>
    <mc:Fallback xmlns="">
      <p:transition spd="slow" advTm="3833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09|1.107|1.586|1.4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5.06|47.482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0.8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22|37.309|32.2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17|1.5300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568|1.17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0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40522</TotalTime>
  <Words>1124</Words>
  <Application>Microsoft Macintosh PowerPoint</Application>
  <PresentationFormat>On-screen Show (4:3)</PresentationFormat>
  <Paragraphs>262</Paragraphs>
  <Slides>40</Slides>
  <Notes>1</Notes>
  <HiddenSlides>2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Equation</vt:lpstr>
      <vt:lpstr>Matching</vt:lpstr>
      <vt:lpstr>PowerPoint Presentation</vt:lpstr>
      <vt:lpstr>Quiz!</vt:lpstr>
      <vt:lpstr>PowerPoint Presentation</vt:lpstr>
      <vt:lpstr>Modeling objects in the environment</vt:lpstr>
      <vt:lpstr>Modeling objects in the environment</vt:lpstr>
      <vt:lpstr>Axioms of Probability Theory</vt:lpstr>
      <vt:lpstr>A Closer Look at Axiom 3</vt:lpstr>
      <vt:lpstr>Discrete Random Variables</vt:lpstr>
      <vt:lpstr>Continuous Random Variables</vt:lpstr>
      <vt:lpstr>Probability Density Function </vt:lpstr>
      <vt:lpstr>Joint Probability</vt:lpstr>
      <vt:lpstr>Inference by Enumeration</vt:lpstr>
      <vt:lpstr>Inference by Enumeration</vt:lpstr>
      <vt:lpstr>Inference by Enumeration</vt:lpstr>
      <vt:lpstr>Inference by Enumeration</vt:lpstr>
      <vt:lpstr>Law of Total Probability</vt:lpstr>
      <vt:lpstr>Bayes Formula</vt:lpstr>
      <vt:lpstr>Bayes Formula</vt:lpstr>
      <vt:lpstr>Normalization</vt:lpstr>
      <vt:lpstr>Conditioning</vt:lpstr>
      <vt:lpstr>Bayes Rule with Background Knowledge</vt:lpstr>
      <vt:lpstr>Conditional Independence</vt:lpstr>
      <vt:lpstr>Simple Example of State Estimation</vt:lpstr>
      <vt:lpstr>Causal vs. Diagnostic Reasoning</vt:lpstr>
      <vt:lpstr>Example</vt:lpstr>
      <vt:lpstr>Example</vt:lpstr>
      <vt:lpstr>Combining Evidence</vt:lpstr>
      <vt:lpstr>Recursive Bayesian Updating</vt:lpstr>
      <vt:lpstr>Example: 2nd Measurement </vt:lpstr>
      <vt:lpstr>Localization</vt:lpstr>
      <vt:lpstr>Actions</vt:lpstr>
      <vt:lpstr>Typical Actions</vt:lpstr>
      <vt:lpstr>Modeling Actions</vt:lpstr>
      <vt:lpstr>Example: Closing the door</vt:lpstr>
      <vt:lpstr>PowerPoint Presentation</vt:lpstr>
      <vt:lpstr>Integrating the Outcome of Actions</vt:lpstr>
      <vt:lpstr>Integrating the Outcome of Actions</vt:lpstr>
      <vt:lpstr>Example: The Resulting Belief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288</cp:revision>
  <dcterms:created xsi:type="dcterms:W3CDTF">2006-08-16T00:00:00Z</dcterms:created>
  <dcterms:modified xsi:type="dcterms:W3CDTF">2016-03-08T19:11:55Z</dcterms:modified>
</cp:coreProperties>
</file>