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1.xml" ContentType="application/vnd.ms-office.inkAction+xml"/>
  <Override PartName="/ppt/tags/tag3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1075" r:id="rId2"/>
    <p:sldId id="1546" r:id="rId3"/>
    <p:sldId id="1547" r:id="rId4"/>
    <p:sldId id="1548" r:id="rId5"/>
    <p:sldId id="1519" r:id="rId6"/>
    <p:sldId id="1537" r:id="rId7"/>
    <p:sldId id="1520" r:id="rId8"/>
    <p:sldId id="1524" r:id="rId9"/>
    <p:sldId id="1549" r:id="rId10"/>
    <p:sldId id="1521" r:id="rId11"/>
    <p:sldId id="1522" r:id="rId12"/>
    <p:sldId id="1550" r:id="rId13"/>
    <p:sldId id="1551" r:id="rId14"/>
    <p:sldId id="1512" r:id="rId15"/>
    <p:sldId id="1511" r:id="rId16"/>
    <p:sldId id="1533" r:id="rId17"/>
    <p:sldId id="1552" r:id="rId18"/>
    <p:sldId id="1553" r:id="rId19"/>
    <p:sldId id="1554" r:id="rId20"/>
    <p:sldId id="1555" r:id="rId21"/>
    <p:sldId id="1556" r:id="rId22"/>
    <p:sldId id="1557" r:id="rId23"/>
    <p:sldId id="1558" r:id="rId24"/>
    <p:sldId id="1559" r:id="rId25"/>
    <p:sldId id="1560" r:id="rId26"/>
    <p:sldId id="1561" r:id="rId27"/>
    <p:sldId id="1562" r:id="rId28"/>
    <p:sldId id="1563" r:id="rId29"/>
    <p:sldId id="1566" r:id="rId30"/>
  </p:sldIdLst>
  <p:sldSz cx="9144000" cy="6858000" type="screen4x3"/>
  <p:notesSz cx="9283700" cy="6997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4">
          <p15:clr>
            <a:srgbClr val="A4A3A4"/>
          </p15:clr>
        </p15:guide>
        <p15:guide id="2" pos="29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85AEFF"/>
    <a:srgbClr val="6DE850"/>
    <a:srgbClr val="FF3300"/>
    <a:srgbClr val="FFFF00"/>
    <a:srgbClr val="FFFF5F"/>
    <a:srgbClr val="9966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-104" y="-1544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8"/>
    </p:cViewPr>
  </p:sorterViewPr>
  <p:notesViewPr>
    <p:cSldViewPr snapToGrid="0">
      <p:cViewPr varScale="1">
        <p:scale>
          <a:sx n="76" d="100"/>
          <a:sy n="76" d="100"/>
        </p:scale>
        <p:origin x="-768" y="-78"/>
      </p:cViewPr>
      <p:guideLst>
        <p:guide orient="horz" pos="2204"/>
        <p:guide pos="29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Relationship Id="rId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2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t" anchorCtr="0" compatLnSpc="1">
            <a:prstTxWarp prst="textNoShape">
              <a:avLst/>
            </a:prstTxWarp>
          </a:bodyPr>
          <a:lstStyle>
            <a:lvl1pPr algn="l" defTabSz="9382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22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0038"/>
            <a:ext cx="40227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b" anchorCtr="0" compatLnSpc="1">
            <a:prstTxWarp prst="textNoShape">
              <a:avLst/>
            </a:prstTxWarp>
          </a:bodyPr>
          <a:lstStyle>
            <a:lvl1pPr algn="l" defTabSz="9382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0038"/>
            <a:ext cx="40227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fld id="{16595C1D-82C8-4241-B94E-D27289B6B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362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0.82109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6-03-22T19:32:38.610Z"/>
    </inkml:context>
    <inkml:brush xml:id="br0">
      <inkml:brushProperty name="width" value="0.07182" units="cm"/>
      <inkml:brushProperty name="height" value="0.07182" units="cm"/>
      <inkml:brushProperty name="color" value="#FBB041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53642">
    <iact:property name="dataType"/>
    <iact:actionData xml:id="d0">
      <inkml:trace xmlns:inkml="http://www.w3.org/2003/InkML" xml:id="stk0" contextRef="#ctx0" brushRef="#br0">1818 1736 832 0,'-44'-28'368'16,"32"18"-292"-16,0 -4 -96 0,12 10 -12 0,-4 0 20 16,0 -2 4 -16,0 -2 4 15,0 0 136 -15,-4 -4 -104 16,-4 -4 -52 -16,-4 0 24 0,-12 2 -924 47</inkml:trace>
    </iact:actionData>
  </iact:action>
  <iact:action type="add" startTime="53643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53644">
    <iact:property name="dataType"/>
    <iact:actionData xml:id="d2">
      <inkml:trace xmlns:inkml="http://www.w3.org/2003/InkML" xml:id="stk2" contextRef="#ctx0" brushRef="#brinv">7756 2669 2048 0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2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t" anchorCtr="0" compatLnSpc="1">
            <a:prstTxWarp prst="textNoShape">
              <a:avLst/>
            </a:prstTxWarp>
          </a:bodyPr>
          <a:lstStyle>
            <a:lvl1pPr algn="l" defTabSz="9382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22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7050"/>
            <a:ext cx="3497263" cy="2622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6663" y="3324225"/>
            <a:ext cx="681037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0038"/>
            <a:ext cx="40227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b" anchorCtr="0" compatLnSpc="1">
            <a:prstTxWarp prst="textNoShape">
              <a:avLst/>
            </a:prstTxWarp>
          </a:bodyPr>
          <a:lstStyle>
            <a:lvl1pPr algn="l" defTabSz="9382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0038"/>
            <a:ext cx="40227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24" tIns="46862" rIns="93724" bIns="46862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fld id="{DD4C8A71-908C-4A69-BC13-5EA262C8B4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475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Sensors on wheels</a:t>
            </a:r>
          </a:p>
          <a:p>
            <a:endParaRPr lang="en-US" altLang="en-US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4624A27-1ACF-43EA-9318-ED994011C2D6}" type="slidenum">
              <a:rPr lang="en-US" altLang="en-US" sz="1300">
                <a:latin typeface="Times New Roman" panose="02020603050405020304" pitchFamily="18" charset="0"/>
              </a:rPr>
              <a:pPr/>
              <a:t>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Fundamental!</a:t>
            </a: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70DBB68-1FC8-4047-B453-C293FC42EA48}" type="slidenum">
              <a:rPr lang="en-US" altLang="en-US" sz="1300">
                <a:latin typeface="Times New Roman" panose="02020603050405020304" pitchFamily="18" charset="0"/>
              </a:rPr>
              <a:pPr/>
              <a:t>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AD4E29A-D3A6-4CF4-A320-D6D0BA6606C9}" type="slidenum">
              <a:rPr lang="en-US" altLang="en-US" sz="1300">
                <a:latin typeface="Times New Roman" panose="02020603050405020304" pitchFamily="18" charset="0"/>
              </a:rPr>
              <a:pPr/>
              <a:t>14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Reason over all previous possible positions by integrating them out (marginalizing out previous poses)</a:t>
            </a: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5565C05-1688-4453-8126-7FB25DE17AA1}" type="slidenum">
              <a:rPr lang="en-US" altLang="en-US" sz="1300">
                <a:latin typeface="Times New Roman" panose="02020603050405020304" pitchFamily="18" charset="0"/>
              </a:rPr>
              <a:pPr/>
              <a:t>16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Don’t represent everything</a:t>
            </a:r>
          </a:p>
          <a:p>
            <a:r>
              <a:rPr lang="en-US" altLang="en-US"/>
              <a:t>Able to tell features apart</a:t>
            </a: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722D4BF-7443-4D02-B1C0-ABDF96BD333B}" type="slidenum">
              <a:rPr lang="en-US" altLang="en-US" sz="1300">
                <a:latin typeface="Times New Roman" panose="02020603050405020304" pitchFamily="18" charset="0"/>
              </a:rPr>
              <a:pPr/>
              <a:t>17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# hypotheses, amount of error handled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95AB5B9-ED0B-40A3-A3A3-E49FD6F92E37}" type="slidenum">
              <a:rPr lang="en-US" altLang="en-US" sz="1300">
                <a:latin typeface="Times New Roman" panose="02020603050405020304" pitchFamily="18" charset="0"/>
              </a:rPr>
              <a:pPr/>
              <a:t>21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823913" y="6643688"/>
            <a:ext cx="52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r>
              <a:rPr lang="en-US" sz="1200">
                <a:solidFill>
                  <a:schemeClr val="bg1"/>
                </a:solidFill>
                <a:latin typeface="Arial" charset="0"/>
              </a:rPr>
              <a:t>SA-1</a:t>
            </a:r>
            <a:endParaRPr lang="en-US" sz="12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850900"/>
            <a:ext cx="7678738" cy="11906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de-DE" altLang="en-US" noProof="0"/>
              <a:t>Klicken Sie, um das Titelformat zu bearbeiten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14800" y="2514600"/>
            <a:ext cx="4437063" cy="31146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altLang="en-US" noProof="0"/>
              <a:t>Klicken Sie, um das Format des Untertitelmasters zu bearbeiten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5945E1-C21A-4A53-95E1-85634A2CCF8A}" type="datetime1">
              <a:rPr lang="en-US" altLang="en-US"/>
              <a:pPr/>
              <a:t>3/24/16</a:t>
            </a:fld>
            <a:endParaRPr lang="de-DE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6FB437-A0C4-4844-BB7F-2E1AC6AFD5C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059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576F7-3EA5-4969-BEDF-37E9D96AF993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60842-55EF-45B9-B33A-EDDC3BF7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00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438" y="381000"/>
            <a:ext cx="2105025" cy="5724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167438" cy="5724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8E751-169B-4B41-9713-F3F302F2DDA2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83B4C-C441-46CB-873A-B57990ECE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05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1D436-7C3C-451E-858F-E92A0E45905B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8711F-C152-43D8-A452-9E08D7B87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36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DCC1C-1173-49AF-9CF4-31C1E074679B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727EC-1B31-4A58-A554-D19A56B718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4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306513"/>
            <a:ext cx="4129087" cy="47990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2675" y="1306513"/>
            <a:ext cx="4129088" cy="47990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2A4E4-6B9F-43FB-847A-D37FF7AC5E16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0F0D8-2B26-4067-BBBC-197F2A7C7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2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E7313-C60F-449E-BB32-330ECB24F885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44560-E69D-44EB-B353-D6BFB6D467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74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EA96B-CAA4-488E-8C14-FB6BACEAD673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EE232-2A99-4A41-BD79-AD81F4613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92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E1D75-6952-49AB-956A-9F204640C113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D3CEF-7D09-47CF-B24D-63941928AD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28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7E5C9-759A-4312-99DA-FD8E035FAFB8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10A0B-5EE9-44F3-AF98-07B446217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62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472FE-3DDB-41EB-B0E6-E772FDF4499A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DFF25-F208-4A42-BF35-C80BA1761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19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8424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enter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306513"/>
            <a:ext cx="8410575" cy="479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Level 1</a:t>
            </a:r>
            <a:endParaRPr lang="en-US"/>
          </a:p>
          <a:p>
            <a:pPr lvl="1"/>
            <a:r>
              <a:rPr lang="de-DE"/>
              <a:t>Level 2</a:t>
            </a:r>
            <a:endParaRPr lang="en-US"/>
          </a:p>
          <a:p>
            <a:pPr lvl="2"/>
            <a:r>
              <a:rPr lang="de-DE"/>
              <a:t>Level 3</a:t>
            </a:r>
            <a:endParaRPr lang="en-US"/>
          </a:p>
          <a:p>
            <a:pPr lvl="3"/>
            <a:r>
              <a:rPr lang="de-DE"/>
              <a:t>Level 4</a:t>
            </a:r>
            <a:endParaRPr lang="en-US"/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44725" y="6276975"/>
            <a:ext cx="491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400">
                <a:latin typeface="Verdana" panose="020B060403050404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5263" y="6286500"/>
            <a:ext cx="125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96248B1C-3618-4038-87CD-348072E4F311}" type="datetime1">
              <a:rPr lang="en-US" altLang="en-US"/>
              <a:pPr/>
              <a:t>3/24/16</a:t>
            </a:fld>
            <a:endParaRPr lang="en-US" altLang="en-US"/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5175" y="6286500"/>
            <a:ext cx="61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6AD748C-A597-4B2C-B942-C3C540B8A1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hlink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1.wmf"/><Relationship Id="rId5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19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2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9" Type="http://schemas.microsoft.com/office/2011/relationships/inkAction" Target="../ink/inkAction11.xml"/><Relationship Id="rId4" Type="http://schemas.openxmlformats.org/officeDocument/2006/relationships/tags" Target="../tags/tag30.xml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j3Vawn-kRE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ectrum.ieee.org/automaton/robotics/home-robots/irobot-brings-visual-mapping-and-navigation-to-the-roomba-9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513" y="928688"/>
            <a:ext cx="8615362" cy="43386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b="0">
                <a:solidFill>
                  <a:schemeClr val="tx1"/>
                </a:solidFill>
              </a:rPr>
              <a:t>Slides based on:</a:t>
            </a:r>
            <a:br>
              <a:rPr lang="en-US" altLang="en-US" b="0">
                <a:solidFill>
                  <a:schemeClr val="tx1"/>
                </a:solidFill>
              </a:rPr>
            </a:br>
            <a:r>
              <a:rPr lang="en-US" altLang="en-US" sz="4400" b="0"/>
              <a:t>Probabilistic Robotics</a:t>
            </a:r>
            <a:br>
              <a:rPr lang="en-US" altLang="en-US" sz="4400" b="0"/>
            </a:br>
            <a:r>
              <a:rPr lang="en-US" altLang="en-US" sz="1600" b="0"/>
              <a:t>http://www.probabilistic-robotics.org/</a:t>
            </a:r>
            <a:br>
              <a:rPr lang="en-US" altLang="en-US" sz="1600" b="0"/>
            </a:br>
            <a:r>
              <a:rPr lang="en-US" altLang="en-US" sz="1600" b="0"/>
              <a:t/>
            </a:r>
            <a:br>
              <a:rPr lang="en-US" altLang="en-US" sz="1600" b="0"/>
            </a:br>
            <a:r>
              <a:rPr lang="en-US" altLang="en-US" sz="4400" b="0"/>
              <a:t> &amp;</a:t>
            </a:r>
            <a:br>
              <a:rPr lang="en-US" altLang="en-US" sz="4400" b="0"/>
            </a:br>
            <a:r>
              <a:rPr lang="en-US" altLang="en-US" sz="4400" b="0"/>
              <a:t/>
            </a:r>
            <a:br>
              <a:rPr lang="en-US" altLang="en-US" sz="4400" b="0"/>
            </a:br>
            <a:r>
              <a:rPr lang="en-US" altLang="en-US" sz="4400" b="0"/>
              <a:t>Cyrill Stachniss </a:t>
            </a:r>
            <a:br>
              <a:rPr lang="en-US" altLang="en-US" sz="4400" b="0"/>
            </a:br>
            <a:r>
              <a:rPr lang="en-US" altLang="en-US" sz="1600" b="0"/>
              <a:t/>
            </a:r>
            <a:br>
              <a:rPr lang="en-US" altLang="en-US" sz="1600" b="0"/>
            </a:br>
            <a:r>
              <a:rPr lang="en-US" altLang="en-US" sz="1600" b="0"/>
              <a:t>http://ais.informatik.uni-freiburg.de/teaching/ws13/mapping/index_en.php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952500" y="6092825"/>
            <a:ext cx="738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  <a:defRPr/>
            </a:pPr>
            <a:r>
              <a:rPr lang="de-DE" sz="3200" dirty="0">
                <a:solidFill>
                  <a:schemeClr val="folHlink"/>
                </a:solidFill>
                <a:latin typeface="Verdana" charset="0"/>
                <a:ea typeface="ＭＳ Ｐゴシック" charset="0"/>
              </a:rPr>
              <a:t>(Sensors on </a:t>
            </a:r>
            <a:r>
              <a:rPr lang="de-DE" sz="3200" dirty="0" err="1">
                <a:solidFill>
                  <a:schemeClr val="folHlink"/>
                </a:solidFill>
                <a:latin typeface="Verdana" charset="0"/>
                <a:ea typeface="ＭＳ Ｐゴシック" charset="0"/>
              </a:rPr>
              <a:t>wheels</a:t>
            </a:r>
            <a:r>
              <a:rPr lang="de-DE" sz="3200" dirty="0">
                <a:solidFill>
                  <a:schemeClr val="folHlink"/>
                </a:solidFill>
                <a:latin typeface="Verdana" charset="0"/>
                <a:ea typeface="ＭＳ Ｐゴシック" charset="0"/>
              </a:rPr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  <a:defRPr/>
            </a:pPr>
            <a:endParaRPr lang="de-DE" sz="3200" b="1" dirty="0">
              <a:solidFill>
                <a:schemeClr val="folHlink"/>
              </a:solidFill>
              <a:latin typeface="Verdana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26"/>
    </mc:Choice>
    <mc:Fallback xmlns="">
      <p:transition spd="slow" advTm="1187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17EB51-F395-48AD-B98A-E29328D3525D}" type="slidenum">
              <a:rPr lang="en-US" altLang="en-US" sz="1400"/>
              <a:pPr/>
              <a:t>10</a:t>
            </a:fld>
            <a:endParaRPr lang="en-US" altLang="en-US" sz="14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Why is SLAM a hard problem?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752475" y="1447800"/>
            <a:ext cx="764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r>
              <a:rPr lang="en-US" b="1">
                <a:latin typeface="Arial" charset="0"/>
              </a:rPr>
              <a:t>SLAM</a:t>
            </a:r>
            <a:r>
              <a:rPr lang="en-US">
                <a:latin typeface="Arial" charset="0"/>
              </a:rPr>
              <a:t>: robot path and map are both </a:t>
            </a:r>
            <a:r>
              <a:rPr lang="en-US" b="1">
                <a:solidFill>
                  <a:srgbClr val="FF0000"/>
                </a:solidFill>
                <a:latin typeface="Arial" charset="0"/>
              </a:rPr>
              <a:t>unknown</a:t>
            </a:r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1659908" name="Oval 4"/>
          <p:cNvSpPr>
            <a:spLocks noChangeArrowheads="1"/>
          </p:cNvSpPr>
          <p:nvPr/>
        </p:nvSpPr>
        <p:spPr bwMode="auto">
          <a:xfrm rot="6158622">
            <a:off x="6908801" y="3787775"/>
            <a:ext cx="849312" cy="127158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09" name="Oval 5"/>
          <p:cNvSpPr>
            <a:spLocks noChangeArrowheads="1"/>
          </p:cNvSpPr>
          <p:nvPr/>
        </p:nvSpPr>
        <p:spPr bwMode="auto">
          <a:xfrm rot="568730">
            <a:off x="3452813" y="4929188"/>
            <a:ext cx="706437" cy="11509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10" name="Oval 6"/>
          <p:cNvSpPr>
            <a:spLocks noChangeArrowheads="1"/>
          </p:cNvSpPr>
          <p:nvPr/>
        </p:nvSpPr>
        <p:spPr bwMode="auto">
          <a:xfrm rot="568730">
            <a:off x="3509963" y="5024438"/>
            <a:ext cx="593725" cy="96678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11" name="Oval 7"/>
          <p:cNvSpPr>
            <a:spLocks noChangeArrowheads="1"/>
          </p:cNvSpPr>
          <p:nvPr/>
        </p:nvSpPr>
        <p:spPr bwMode="auto">
          <a:xfrm rot="1606081">
            <a:off x="4316413" y="2109788"/>
            <a:ext cx="715962" cy="11668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12" name="Oval 8"/>
          <p:cNvSpPr>
            <a:spLocks noChangeArrowheads="1"/>
          </p:cNvSpPr>
          <p:nvPr/>
        </p:nvSpPr>
        <p:spPr bwMode="auto">
          <a:xfrm>
            <a:off x="4416425" y="2287588"/>
            <a:ext cx="533400" cy="8096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13" name="Oval 9"/>
          <p:cNvSpPr>
            <a:spLocks noChangeArrowheads="1"/>
          </p:cNvSpPr>
          <p:nvPr/>
        </p:nvSpPr>
        <p:spPr bwMode="auto">
          <a:xfrm rot="723524">
            <a:off x="1576388" y="4316413"/>
            <a:ext cx="465137" cy="758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14" name="Oval 10"/>
          <p:cNvSpPr>
            <a:spLocks noChangeArrowheads="1"/>
          </p:cNvSpPr>
          <p:nvPr/>
        </p:nvSpPr>
        <p:spPr bwMode="auto">
          <a:xfrm rot="1016923">
            <a:off x="2141538" y="2349500"/>
            <a:ext cx="441325" cy="7191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2151063" y="2471738"/>
            <a:ext cx="439737" cy="417512"/>
          </a:xfrm>
          <a:custGeom>
            <a:avLst/>
            <a:gdLst>
              <a:gd name="T0" fmla="*/ 0 w 439737"/>
              <a:gd name="T1" fmla="*/ 159475 h 417512"/>
              <a:gd name="T2" fmla="*/ 167966 w 439737"/>
              <a:gd name="T3" fmla="*/ 159476 h 417512"/>
              <a:gd name="T4" fmla="*/ 219869 w 439737"/>
              <a:gd name="T5" fmla="*/ 0 h 417512"/>
              <a:gd name="T6" fmla="*/ 271771 w 439737"/>
              <a:gd name="T7" fmla="*/ 159476 h 417512"/>
              <a:gd name="T8" fmla="*/ 439737 w 439737"/>
              <a:gd name="T9" fmla="*/ 159475 h 417512"/>
              <a:gd name="T10" fmla="*/ 303849 w 439737"/>
              <a:gd name="T11" fmla="*/ 258036 h 417512"/>
              <a:gd name="T12" fmla="*/ 355754 w 439737"/>
              <a:gd name="T13" fmla="*/ 417511 h 417512"/>
              <a:gd name="T14" fmla="*/ 219869 w 439737"/>
              <a:gd name="T15" fmla="*/ 318949 h 417512"/>
              <a:gd name="T16" fmla="*/ 83983 w 439737"/>
              <a:gd name="T17" fmla="*/ 417511 h 417512"/>
              <a:gd name="T18" fmla="*/ 135888 w 439737"/>
              <a:gd name="T19" fmla="*/ 258036 h 417512"/>
              <a:gd name="T20" fmla="*/ 0 w 439737"/>
              <a:gd name="T21" fmla="*/ 159475 h 417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737" h="417512">
                <a:moveTo>
                  <a:pt x="0" y="159475"/>
                </a:moveTo>
                <a:lnTo>
                  <a:pt x="167966" y="159476"/>
                </a:lnTo>
                <a:lnTo>
                  <a:pt x="219869" y="0"/>
                </a:lnTo>
                <a:lnTo>
                  <a:pt x="271771" y="159476"/>
                </a:lnTo>
                <a:lnTo>
                  <a:pt x="439737" y="159475"/>
                </a:lnTo>
                <a:lnTo>
                  <a:pt x="303849" y="258036"/>
                </a:lnTo>
                <a:lnTo>
                  <a:pt x="355754" y="417511"/>
                </a:lnTo>
                <a:lnTo>
                  <a:pt x="219869" y="318949"/>
                </a:lnTo>
                <a:lnTo>
                  <a:pt x="83983" y="417511"/>
                </a:lnTo>
                <a:lnTo>
                  <a:pt x="135888" y="258036"/>
                </a:lnTo>
                <a:lnTo>
                  <a:pt x="0" y="15947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1600200" y="4452938"/>
            <a:ext cx="439738" cy="417512"/>
          </a:xfrm>
          <a:custGeom>
            <a:avLst/>
            <a:gdLst>
              <a:gd name="T0" fmla="*/ 0 w 439738"/>
              <a:gd name="T1" fmla="*/ 159475 h 417512"/>
              <a:gd name="T2" fmla="*/ 167966 w 439738"/>
              <a:gd name="T3" fmla="*/ 159476 h 417512"/>
              <a:gd name="T4" fmla="*/ 219869 w 439738"/>
              <a:gd name="T5" fmla="*/ 0 h 417512"/>
              <a:gd name="T6" fmla="*/ 271772 w 439738"/>
              <a:gd name="T7" fmla="*/ 159476 h 417512"/>
              <a:gd name="T8" fmla="*/ 439738 w 439738"/>
              <a:gd name="T9" fmla="*/ 159475 h 417512"/>
              <a:gd name="T10" fmla="*/ 303850 w 439738"/>
              <a:gd name="T11" fmla="*/ 258036 h 417512"/>
              <a:gd name="T12" fmla="*/ 355755 w 439738"/>
              <a:gd name="T13" fmla="*/ 417511 h 417512"/>
              <a:gd name="T14" fmla="*/ 219869 w 439738"/>
              <a:gd name="T15" fmla="*/ 318949 h 417512"/>
              <a:gd name="T16" fmla="*/ 83983 w 439738"/>
              <a:gd name="T17" fmla="*/ 417511 h 417512"/>
              <a:gd name="T18" fmla="*/ 135888 w 439738"/>
              <a:gd name="T19" fmla="*/ 258036 h 417512"/>
              <a:gd name="T20" fmla="*/ 0 w 439738"/>
              <a:gd name="T21" fmla="*/ 159475 h 417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738" h="417512">
                <a:moveTo>
                  <a:pt x="0" y="159475"/>
                </a:moveTo>
                <a:lnTo>
                  <a:pt x="167966" y="159476"/>
                </a:lnTo>
                <a:lnTo>
                  <a:pt x="219869" y="0"/>
                </a:lnTo>
                <a:lnTo>
                  <a:pt x="271772" y="159476"/>
                </a:lnTo>
                <a:lnTo>
                  <a:pt x="439738" y="159475"/>
                </a:lnTo>
                <a:lnTo>
                  <a:pt x="303850" y="258036"/>
                </a:lnTo>
                <a:lnTo>
                  <a:pt x="355755" y="417511"/>
                </a:lnTo>
                <a:lnTo>
                  <a:pt x="219869" y="318949"/>
                </a:lnTo>
                <a:lnTo>
                  <a:pt x="83983" y="417511"/>
                </a:lnTo>
                <a:lnTo>
                  <a:pt x="135888" y="258036"/>
                </a:lnTo>
                <a:lnTo>
                  <a:pt x="0" y="15947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3581400" y="5246688"/>
            <a:ext cx="439738" cy="417512"/>
          </a:xfrm>
          <a:custGeom>
            <a:avLst/>
            <a:gdLst>
              <a:gd name="T0" fmla="*/ 0 w 439738"/>
              <a:gd name="T1" fmla="*/ 159475 h 417512"/>
              <a:gd name="T2" fmla="*/ 167966 w 439738"/>
              <a:gd name="T3" fmla="*/ 159476 h 417512"/>
              <a:gd name="T4" fmla="*/ 219869 w 439738"/>
              <a:gd name="T5" fmla="*/ 0 h 417512"/>
              <a:gd name="T6" fmla="*/ 271772 w 439738"/>
              <a:gd name="T7" fmla="*/ 159476 h 417512"/>
              <a:gd name="T8" fmla="*/ 439738 w 439738"/>
              <a:gd name="T9" fmla="*/ 159475 h 417512"/>
              <a:gd name="T10" fmla="*/ 303850 w 439738"/>
              <a:gd name="T11" fmla="*/ 258036 h 417512"/>
              <a:gd name="T12" fmla="*/ 355755 w 439738"/>
              <a:gd name="T13" fmla="*/ 417511 h 417512"/>
              <a:gd name="T14" fmla="*/ 219869 w 439738"/>
              <a:gd name="T15" fmla="*/ 318949 h 417512"/>
              <a:gd name="T16" fmla="*/ 83983 w 439738"/>
              <a:gd name="T17" fmla="*/ 417511 h 417512"/>
              <a:gd name="T18" fmla="*/ 135888 w 439738"/>
              <a:gd name="T19" fmla="*/ 258036 h 417512"/>
              <a:gd name="T20" fmla="*/ 0 w 439738"/>
              <a:gd name="T21" fmla="*/ 159475 h 417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738" h="417512">
                <a:moveTo>
                  <a:pt x="0" y="159475"/>
                </a:moveTo>
                <a:lnTo>
                  <a:pt x="167966" y="159476"/>
                </a:lnTo>
                <a:lnTo>
                  <a:pt x="219869" y="0"/>
                </a:lnTo>
                <a:lnTo>
                  <a:pt x="271772" y="159476"/>
                </a:lnTo>
                <a:lnTo>
                  <a:pt x="439738" y="159475"/>
                </a:lnTo>
                <a:lnTo>
                  <a:pt x="303850" y="258036"/>
                </a:lnTo>
                <a:lnTo>
                  <a:pt x="355755" y="417511"/>
                </a:lnTo>
                <a:lnTo>
                  <a:pt x="219869" y="318949"/>
                </a:lnTo>
                <a:lnTo>
                  <a:pt x="83983" y="417511"/>
                </a:lnTo>
                <a:lnTo>
                  <a:pt x="135888" y="258036"/>
                </a:lnTo>
                <a:lnTo>
                  <a:pt x="0" y="15947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AutoShape 14"/>
          <p:cNvSpPr>
            <a:spLocks noChangeArrowheads="1"/>
          </p:cNvSpPr>
          <p:nvPr/>
        </p:nvSpPr>
        <p:spPr bwMode="auto">
          <a:xfrm>
            <a:off x="4462463" y="2471738"/>
            <a:ext cx="439737" cy="417512"/>
          </a:xfrm>
          <a:custGeom>
            <a:avLst/>
            <a:gdLst>
              <a:gd name="T0" fmla="*/ 0 w 439737"/>
              <a:gd name="T1" fmla="*/ 159475 h 417512"/>
              <a:gd name="T2" fmla="*/ 167966 w 439737"/>
              <a:gd name="T3" fmla="*/ 159476 h 417512"/>
              <a:gd name="T4" fmla="*/ 219869 w 439737"/>
              <a:gd name="T5" fmla="*/ 0 h 417512"/>
              <a:gd name="T6" fmla="*/ 271771 w 439737"/>
              <a:gd name="T7" fmla="*/ 159476 h 417512"/>
              <a:gd name="T8" fmla="*/ 439737 w 439737"/>
              <a:gd name="T9" fmla="*/ 159475 h 417512"/>
              <a:gd name="T10" fmla="*/ 303849 w 439737"/>
              <a:gd name="T11" fmla="*/ 258036 h 417512"/>
              <a:gd name="T12" fmla="*/ 355754 w 439737"/>
              <a:gd name="T13" fmla="*/ 417511 h 417512"/>
              <a:gd name="T14" fmla="*/ 219869 w 439737"/>
              <a:gd name="T15" fmla="*/ 318949 h 417512"/>
              <a:gd name="T16" fmla="*/ 83983 w 439737"/>
              <a:gd name="T17" fmla="*/ 417511 h 417512"/>
              <a:gd name="T18" fmla="*/ 135888 w 439737"/>
              <a:gd name="T19" fmla="*/ 258036 h 417512"/>
              <a:gd name="T20" fmla="*/ 0 w 439737"/>
              <a:gd name="T21" fmla="*/ 159475 h 417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737" h="417512">
                <a:moveTo>
                  <a:pt x="0" y="159475"/>
                </a:moveTo>
                <a:lnTo>
                  <a:pt x="167966" y="159476"/>
                </a:lnTo>
                <a:lnTo>
                  <a:pt x="219869" y="0"/>
                </a:lnTo>
                <a:lnTo>
                  <a:pt x="271771" y="159476"/>
                </a:lnTo>
                <a:lnTo>
                  <a:pt x="439737" y="159475"/>
                </a:lnTo>
                <a:lnTo>
                  <a:pt x="303849" y="258036"/>
                </a:lnTo>
                <a:lnTo>
                  <a:pt x="355754" y="417511"/>
                </a:lnTo>
                <a:lnTo>
                  <a:pt x="219869" y="318949"/>
                </a:lnTo>
                <a:lnTo>
                  <a:pt x="83983" y="417511"/>
                </a:lnTo>
                <a:lnTo>
                  <a:pt x="135888" y="258036"/>
                </a:lnTo>
                <a:lnTo>
                  <a:pt x="0" y="15947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AutoShape 15"/>
          <p:cNvSpPr>
            <a:spLocks noChangeArrowheads="1"/>
          </p:cNvSpPr>
          <p:nvPr/>
        </p:nvSpPr>
        <p:spPr bwMode="auto">
          <a:xfrm>
            <a:off x="7104063" y="4178300"/>
            <a:ext cx="439737" cy="417513"/>
          </a:xfrm>
          <a:custGeom>
            <a:avLst/>
            <a:gdLst>
              <a:gd name="T0" fmla="*/ 0 w 439737"/>
              <a:gd name="T1" fmla="*/ 159475 h 417513"/>
              <a:gd name="T2" fmla="*/ 167966 w 439737"/>
              <a:gd name="T3" fmla="*/ 159476 h 417513"/>
              <a:gd name="T4" fmla="*/ 219869 w 439737"/>
              <a:gd name="T5" fmla="*/ 0 h 417513"/>
              <a:gd name="T6" fmla="*/ 271771 w 439737"/>
              <a:gd name="T7" fmla="*/ 159476 h 417513"/>
              <a:gd name="T8" fmla="*/ 439737 w 439737"/>
              <a:gd name="T9" fmla="*/ 159475 h 417513"/>
              <a:gd name="T10" fmla="*/ 303849 w 439737"/>
              <a:gd name="T11" fmla="*/ 258036 h 417513"/>
              <a:gd name="T12" fmla="*/ 355754 w 439737"/>
              <a:gd name="T13" fmla="*/ 417512 h 417513"/>
              <a:gd name="T14" fmla="*/ 219869 w 439737"/>
              <a:gd name="T15" fmla="*/ 318949 h 417513"/>
              <a:gd name="T16" fmla="*/ 83983 w 439737"/>
              <a:gd name="T17" fmla="*/ 417512 h 417513"/>
              <a:gd name="T18" fmla="*/ 135888 w 439737"/>
              <a:gd name="T19" fmla="*/ 258036 h 417513"/>
              <a:gd name="T20" fmla="*/ 0 w 439737"/>
              <a:gd name="T21" fmla="*/ 159475 h 4175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737" h="417513">
                <a:moveTo>
                  <a:pt x="0" y="159475"/>
                </a:moveTo>
                <a:lnTo>
                  <a:pt x="167966" y="159476"/>
                </a:lnTo>
                <a:lnTo>
                  <a:pt x="219869" y="0"/>
                </a:lnTo>
                <a:lnTo>
                  <a:pt x="271771" y="159476"/>
                </a:lnTo>
                <a:lnTo>
                  <a:pt x="439737" y="159475"/>
                </a:lnTo>
                <a:lnTo>
                  <a:pt x="303849" y="258036"/>
                </a:lnTo>
                <a:lnTo>
                  <a:pt x="355754" y="417512"/>
                </a:lnTo>
                <a:lnTo>
                  <a:pt x="219869" y="318949"/>
                </a:lnTo>
                <a:lnTo>
                  <a:pt x="83983" y="417512"/>
                </a:lnTo>
                <a:lnTo>
                  <a:pt x="135888" y="258036"/>
                </a:lnTo>
                <a:lnTo>
                  <a:pt x="0" y="15947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AutoShape 16"/>
          <p:cNvSpPr>
            <a:spLocks noChangeArrowheads="1"/>
          </p:cNvSpPr>
          <p:nvPr/>
        </p:nvSpPr>
        <p:spPr bwMode="auto">
          <a:xfrm>
            <a:off x="6992938" y="2274888"/>
            <a:ext cx="441325" cy="417512"/>
          </a:xfrm>
          <a:custGeom>
            <a:avLst/>
            <a:gdLst>
              <a:gd name="T0" fmla="*/ 0 w 441325"/>
              <a:gd name="T1" fmla="*/ 159475 h 417512"/>
              <a:gd name="T2" fmla="*/ 168572 w 441325"/>
              <a:gd name="T3" fmla="*/ 159476 h 417512"/>
              <a:gd name="T4" fmla="*/ 220663 w 441325"/>
              <a:gd name="T5" fmla="*/ 0 h 417512"/>
              <a:gd name="T6" fmla="*/ 272753 w 441325"/>
              <a:gd name="T7" fmla="*/ 159476 h 417512"/>
              <a:gd name="T8" fmla="*/ 441325 w 441325"/>
              <a:gd name="T9" fmla="*/ 159475 h 417512"/>
              <a:gd name="T10" fmla="*/ 304947 w 441325"/>
              <a:gd name="T11" fmla="*/ 258036 h 417512"/>
              <a:gd name="T12" fmla="*/ 357039 w 441325"/>
              <a:gd name="T13" fmla="*/ 417511 h 417512"/>
              <a:gd name="T14" fmla="*/ 220663 w 441325"/>
              <a:gd name="T15" fmla="*/ 318949 h 417512"/>
              <a:gd name="T16" fmla="*/ 84286 w 441325"/>
              <a:gd name="T17" fmla="*/ 417511 h 417512"/>
              <a:gd name="T18" fmla="*/ 136378 w 441325"/>
              <a:gd name="T19" fmla="*/ 258036 h 417512"/>
              <a:gd name="T20" fmla="*/ 0 w 441325"/>
              <a:gd name="T21" fmla="*/ 159475 h 417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41325" h="417512">
                <a:moveTo>
                  <a:pt x="0" y="159475"/>
                </a:moveTo>
                <a:lnTo>
                  <a:pt x="168572" y="159476"/>
                </a:lnTo>
                <a:lnTo>
                  <a:pt x="220663" y="0"/>
                </a:lnTo>
                <a:lnTo>
                  <a:pt x="272753" y="159476"/>
                </a:lnTo>
                <a:lnTo>
                  <a:pt x="441325" y="159475"/>
                </a:lnTo>
                <a:lnTo>
                  <a:pt x="304947" y="258036"/>
                </a:lnTo>
                <a:lnTo>
                  <a:pt x="357039" y="417511"/>
                </a:lnTo>
                <a:lnTo>
                  <a:pt x="220663" y="318949"/>
                </a:lnTo>
                <a:lnTo>
                  <a:pt x="84286" y="417511"/>
                </a:lnTo>
                <a:lnTo>
                  <a:pt x="136378" y="258036"/>
                </a:lnTo>
                <a:lnTo>
                  <a:pt x="0" y="15947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97" name="Group 17"/>
          <p:cNvGrpSpPr>
            <a:grpSpLocks/>
          </p:cNvGrpSpPr>
          <p:nvPr/>
        </p:nvGrpSpPr>
        <p:grpSpPr bwMode="auto">
          <a:xfrm rot="-132155">
            <a:off x="1812925" y="3448050"/>
            <a:ext cx="660400" cy="495300"/>
            <a:chOff x="1008" y="1872"/>
            <a:chExt cx="384" cy="288"/>
          </a:xfrm>
        </p:grpSpPr>
        <p:sp>
          <p:nvSpPr>
            <p:cNvPr id="12346" name="Oval 18"/>
            <p:cNvSpPr>
              <a:spLocks noChangeArrowheads="1"/>
            </p:cNvSpPr>
            <p:nvPr/>
          </p:nvSpPr>
          <p:spPr bwMode="auto">
            <a:xfrm>
              <a:off x="1008" y="1871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2347" name="Line 19"/>
            <p:cNvSpPr>
              <a:spLocks noChangeShapeType="1"/>
            </p:cNvSpPr>
            <p:nvPr/>
          </p:nvSpPr>
          <p:spPr bwMode="auto">
            <a:xfrm>
              <a:off x="1151" y="201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</p:grpSp>
      <p:grpSp>
        <p:nvGrpSpPr>
          <p:cNvPr id="1659924" name="Group 20"/>
          <p:cNvGrpSpPr>
            <a:grpSpLocks/>
          </p:cNvGrpSpPr>
          <p:nvPr/>
        </p:nvGrpSpPr>
        <p:grpSpPr bwMode="auto">
          <a:xfrm>
            <a:off x="4476750" y="3438525"/>
            <a:ext cx="1635125" cy="1192213"/>
            <a:chOff x="2820" y="1653"/>
            <a:chExt cx="1030" cy="751"/>
          </a:xfrm>
        </p:grpSpPr>
        <p:sp>
          <p:nvSpPr>
            <p:cNvPr id="12340" name="Oval 21"/>
            <p:cNvSpPr>
              <a:spLocks noChangeArrowheads="1"/>
            </p:cNvSpPr>
            <p:nvPr/>
          </p:nvSpPr>
          <p:spPr bwMode="auto">
            <a:xfrm rot="-1072343">
              <a:off x="3315" y="1653"/>
              <a:ext cx="535" cy="75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grpSp>
          <p:nvGrpSpPr>
            <p:cNvPr id="20532" name="Group 22"/>
            <p:cNvGrpSpPr>
              <a:grpSpLocks/>
            </p:cNvGrpSpPr>
            <p:nvPr/>
          </p:nvGrpSpPr>
          <p:grpSpPr bwMode="auto">
            <a:xfrm>
              <a:off x="2820" y="1853"/>
              <a:ext cx="1012" cy="312"/>
              <a:chOff x="2820" y="1853"/>
              <a:chExt cx="1012" cy="312"/>
            </a:xfrm>
          </p:grpSpPr>
          <p:grpSp>
            <p:nvGrpSpPr>
              <p:cNvPr id="20533" name="Group 23"/>
              <p:cNvGrpSpPr>
                <a:grpSpLocks/>
              </p:cNvGrpSpPr>
              <p:nvPr/>
            </p:nvGrpSpPr>
            <p:grpSpPr bwMode="auto">
              <a:xfrm rot="-1066003">
                <a:off x="3416" y="1853"/>
                <a:ext cx="416" cy="312"/>
                <a:chOff x="1008" y="1872"/>
                <a:chExt cx="384" cy="288"/>
              </a:xfrm>
            </p:grpSpPr>
            <p:sp>
              <p:nvSpPr>
                <p:cNvPr id="12344" name="Oval 24"/>
                <p:cNvSpPr>
                  <a:spLocks noChangeArrowheads="1"/>
                </p:cNvSpPr>
                <p:nvPr/>
              </p:nvSpPr>
              <p:spPr bwMode="auto">
                <a:xfrm>
                  <a:off x="1008" y="1871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 anchor="ctr">
                  <a:sp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folHlink"/>
                    </a:buClr>
                    <a:buSzPct val="120000"/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  <p:sp>
              <p:nvSpPr>
                <p:cNvPr id="12345" name="Line 25"/>
                <p:cNvSpPr>
                  <a:spLocks noChangeShapeType="1"/>
                </p:cNvSpPr>
                <p:nvPr/>
              </p:nvSpPr>
              <p:spPr bwMode="auto">
                <a:xfrm>
                  <a:off x="1152" y="2016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0534" name="Freeform 26"/>
              <p:cNvSpPr>
                <a:spLocks/>
              </p:cNvSpPr>
              <p:nvPr/>
            </p:nvSpPr>
            <p:spPr bwMode="auto">
              <a:xfrm>
                <a:off x="2820" y="2080"/>
                <a:ext cx="596" cy="84"/>
              </a:xfrm>
              <a:custGeom>
                <a:avLst/>
                <a:gdLst>
                  <a:gd name="T0" fmla="*/ 0 w 596"/>
                  <a:gd name="T1" fmla="*/ 32 h 84"/>
                  <a:gd name="T2" fmla="*/ 330 w 596"/>
                  <a:gd name="T3" fmla="*/ 79 h 84"/>
                  <a:gd name="T4" fmla="*/ 596 w 596"/>
                  <a:gd name="T5" fmla="*/ 0 h 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6" h="84">
                    <a:moveTo>
                      <a:pt x="0" y="32"/>
                    </a:moveTo>
                    <a:cubicBezTo>
                      <a:pt x="54" y="40"/>
                      <a:pt x="231" y="84"/>
                      <a:pt x="330" y="79"/>
                    </a:cubicBezTo>
                    <a:cubicBezTo>
                      <a:pt x="429" y="74"/>
                      <a:pt x="541" y="16"/>
                      <a:pt x="596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59931" name="Group 27"/>
          <p:cNvGrpSpPr>
            <a:grpSpLocks/>
          </p:cNvGrpSpPr>
          <p:nvPr/>
        </p:nvGrpSpPr>
        <p:grpSpPr bwMode="auto">
          <a:xfrm>
            <a:off x="2470150" y="3560763"/>
            <a:ext cx="2005013" cy="958850"/>
            <a:chOff x="1556" y="1730"/>
            <a:chExt cx="1263" cy="604"/>
          </a:xfrm>
        </p:grpSpPr>
        <p:sp>
          <p:nvSpPr>
            <p:cNvPr id="12334" name="Oval 28"/>
            <p:cNvSpPr>
              <a:spLocks noChangeArrowheads="1"/>
            </p:cNvSpPr>
            <p:nvPr/>
          </p:nvSpPr>
          <p:spPr bwMode="auto">
            <a:xfrm rot="1087631">
              <a:off x="2354" y="1730"/>
              <a:ext cx="426" cy="60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grpSp>
          <p:nvGrpSpPr>
            <p:cNvPr id="20526" name="Group 29"/>
            <p:cNvGrpSpPr>
              <a:grpSpLocks/>
            </p:cNvGrpSpPr>
            <p:nvPr/>
          </p:nvGrpSpPr>
          <p:grpSpPr bwMode="auto">
            <a:xfrm>
              <a:off x="1556" y="1793"/>
              <a:ext cx="1263" cy="413"/>
              <a:chOff x="1556" y="1793"/>
              <a:chExt cx="1263" cy="413"/>
            </a:xfrm>
          </p:grpSpPr>
          <p:grpSp>
            <p:nvGrpSpPr>
              <p:cNvPr id="20527" name="Group 30"/>
              <p:cNvGrpSpPr>
                <a:grpSpLocks/>
              </p:cNvGrpSpPr>
              <p:nvPr/>
            </p:nvGrpSpPr>
            <p:grpSpPr bwMode="auto">
              <a:xfrm rot="1071373">
                <a:off x="2403" y="1894"/>
                <a:ext cx="416" cy="312"/>
                <a:chOff x="1008" y="1872"/>
                <a:chExt cx="384" cy="288"/>
              </a:xfrm>
            </p:grpSpPr>
            <p:sp>
              <p:nvSpPr>
                <p:cNvPr id="12338" name="Oval 31"/>
                <p:cNvSpPr>
                  <a:spLocks noChangeArrowheads="1"/>
                </p:cNvSpPr>
                <p:nvPr/>
              </p:nvSpPr>
              <p:spPr bwMode="auto">
                <a:xfrm>
                  <a:off x="1008" y="1872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 anchor="ctr">
                  <a:sp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folHlink"/>
                    </a:buClr>
                    <a:buSzPct val="120000"/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  <p:sp>
              <p:nvSpPr>
                <p:cNvPr id="12339" name="Line 32"/>
                <p:cNvSpPr>
                  <a:spLocks noChangeShapeType="1"/>
                </p:cNvSpPr>
                <p:nvPr/>
              </p:nvSpPr>
              <p:spPr bwMode="auto">
                <a:xfrm>
                  <a:off x="1152" y="2015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0528" name="Freeform 33"/>
              <p:cNvSpPr>
                <a:spLocks/>
              </p:cNvSpPr>
              <p:nvPr/>
            </p:nvSpPr>
            <p:spPr bwMode="auto">
              <a:xfrm>
                <a:off x="1556" y="1793"/>
                <a:ext cx="848" cy="179"/>
              </a:xfrm>
              <a:custGeom>
                <a:avLst/>
                <a:gdLst>
                  <a:gd name="T0" fmla="*/ 0 w 848"/>
                  <a:gd name="T1" fmla="*/ 15 h 179"/>
                  <a:gd name="T2" fmla="*/ 332 w 848"/>
                  <a:gd name="T3" fmla="*/ 27 h 179"/>
                  <a:gd name="T4" fmla="*/ 848 w 848"/>
                  <a:gd name="T5" fmla="*/ 179 h 1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8" h="179">
                    <a:moveTo>
                      <a:pt x="0" y="15"/>
                    </a:moveTo>
                    <a:cubicBezTo>
                      <a:pt x="95" y="7"/>
                      <a:pt x="191" y="0"/>
                      <a:pt x="332" y="27"/>
                    </a:cubicBezTo>
                    <a:cubicBezTo>
                      <a:pt x="473" y="54"/>
                      <a:pt x="660" y="116"/>
                      <a:pt x="848" y="17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659938" name="Line 34"/>
          <p:cNvSpPr>
            <a:spLocks noChangeShapeType="1"/>
          </p:cNvSpPr>
          <p:nvPr/>
        </p:nvSpPr>
        <p:spPr bwMode="auto">
          <a:xfrm flipH="1">
            <a:off x="1892300" y="3976688"/>
            <a:ext cx="127000" cy="5905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39" name="Line 35"/>
          <p:cNvSpPr>
            <a:spLocks noChangeShapeType="1"/>
          </p:cNvSpPr>
          <p:nvPr/>
        </p:nvSpPr>
        <p:spPr bwMode="auto">
          <a:xfrm flipV="1">
            <a:off x="2127250" y="2820988"/>
            <a:ext cx="234950" cy="5969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40" name="Line 36"/>
          <p:cNvSpPr>
            <a:spLocks noChangeShapeType="1"/>
          </p:cNvSpPr>
          <p:nvPr/>
        </p:nvSpPr>
        <p:spPr bwMode="auto">
          <a:xfrm flipH="1">
            <a:off x="3854450" y="4325938"/>
            <a:ext cx="158750" cy="10350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41" name="Line 37"/>
          <p:cNvSpPr>
            <a:spLocks noChangeShapeType="1"/>
          </p:cNvSpPr>
          <p:nvPr/>
        </p:nvSpPr>
        <p:spPr bwMode="auto">
          <a:xfrm flipV="1">
            <a:off x="4152900" y="2859088"/>
            <a:ext cx="482600" cy="914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grpSp>
        <p:nvGrpSpPr>
          <p:cNvPr id="1659942" name="Group 38"/>
          <p:cNvGrpSpPr>
            <a:grpSpLocks/>
          </p:cNvGrpSpPr>
          <p:nvPr/>
        </p:nvGrpSpPr>
        <p:grpSpPr bwMode="auto">
          <a:xfrm>
            <a:off x="4476750" y="3506788"/>
            <a:ext cx="1606550" cy="1060450"/>
            <a:chOff x="2820" y="1696"/>
            <a:chExt cx="1012" cy="668"/>
          </a:xfrm>
        </p:grpSpPr>
        <p:sp>
          <p:nvSpPr>
            <p:cNvPr id="12328" name="Oval 39"/>
            <p:cNvSpPr>
              <a:spLocks noChangeArrowheads="1"/>
            </p:cNvSpPr>
            <p:nvPr/>
          </p:nvSpPr>
          <p:spPr bwMode="auto">
            <a:xfrm rot="-1072343">
              <a:off x="3343" y="1696"/>
              <a:ext cx="476" cy="6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grpSp>
          <p:nvGrpSpPr>
            <p:cNvPr id="20520" name="Group 40"/>
            <p:cNvGrpSpPr>
              <a:grpSpLocks/>
            </p:cNvGrpSpPr>
            <p:nvPr/>
          </p:nvGrpSpPr>
          <p:grpSpPr bwMode="auto">
            <a:xfrm>
              <a:off x="2820" y="1853"/>
              <a:ext cx="1012" cy="312"/>
              <a:chOff x="2820" y="1853"/>
              <a:chExt cx="1012" cy="312"/>
            </a:xfrm>
          </p:grpSpPr>
          <p:grpSp>
            <p:nvGrpSpPr>
              <p:cNvPr id="20521" name="Group 41"/>
              <p:cNvGrpSpPr>
                <a:grpSpLocks/>
              </p:cNvGrpSpPr>
              <p:nvPr/>
            </p:nvGrpSpPr>
            <p:grpSpPr bwMode="auto">
              <a:xfrm rot="-1066003">
                <a:off x="3416" y="1853"/>
                <a:ext cx="416" cy="312"/>
                <a:chOff x="1008" y="1872"/>
                <a:chExt cx="384" cy="288"/>
              </a:xfrm>
            </p:grpSpPr>
            <p:sp>
              <p:nvSpPr>
                <p:cNvPr id="12332" name="Oval 42"/>
                <p:cNvSpPr>
                  <a:spLocks noChangeArrowheads="1"/>
                </p:cNvSpPr>
                <p:nvPr/>
              </p:nvSpPr>
              <p:spPr bwMode="auto">
                <a:xfrm>
                  <a:off x="1008" y="1871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 anchor="ctr">
                  <a:sp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folHlink"/>
                    </a:buClr>
                    <a:buSzPct val="120000"/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  <p:sp>
              <p:nvSpPr>
                <p:cNvPr id="12333" name="Line 43"/>
                <p:cNvSpPr>
                  <a:spLocks noChangeShapeType="1"/>
                </p:cNvSpPr>
                <p:nvPr/>
              </p:nvSpPr>
              <p:spPr bwMode="auto">
                <a:xfrm>
                  <a:off x="1152" y="2016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0522" name="Freeform 44"/>
              <p:cNvSpPr>
                <a:spLocks/>
              </p:cNvSpPr>
              <p:nvPr/>
            </p:nvSpPr>
            <p:spPr bwMode="auto">
              <a:xfrm>
                <a:off x="2820" y="2080"/>
                <a:ext cx="596" cy="84"/>
              </a:xfrm>
              <a:custGeom>
                <a:avLst/>
                <a:gdLst>
                  <a:gd name="T0" fmla="*/ 0 w 596"/>
                  <a:gd name="T1" fmla="*/ 32 h 84"/>
                  <a:gd name="T2" fmla="*/ 330 w 596"/>
                  <a:gd name="T3" fmla="*/ 79 h 84"/>
                  <a:gd name="T4" fmla="*/ 596 w 596"/>
                  <a:gd name="T5" fmla="*/ 0 h 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6" h="84">
                    <a:moveTo>
                      <a:pt x="0" y="32"/>
                    </a:moveTo>
                    <a:cubicBezTo>
                      <a:pt x="54" y="40"/>
                      <a:pt x="231" y="84"/>
                      <a:pt x="330" y="79"/>
                    </a:cubicBezTo>
                    <a:cubicBezTo>
                      <a:pt x="429" y="74"/>
                      <a:pt x="541" y="16"/>
                      <a:pt x="596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659949" name="Oval 45"/>
          <p:cNvSpPr>
            <a:spLocks noChangeArrowheads="1"/>
          </p:cNvSpPr>
          <p:nvPr/>
        </p:nvSpPr>
        <p:spPr bwMode="auto">
          <a:xfrm rot="-1072343">
            <a:off x="5262563" y="3438525"/>
            <a:ext cx="849312" cy="1192213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50" name="Line 46"/>
          <p:cNvSpPr>
            <a:spLocks noChangeShapeType="1"/>
          </p:cNvSpPr>
          <p:nvPr/>
        </p:nvSpPr>
        <p:spPr bwMode="auto">
          <a:xfrm>
            <a:off x="5956300" y="4097338"/>
            <a:ext cx="1104900" cy="2349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51" name="Line 47"/>
          <p:cNvSpPr>
            <a:spLocks noChangeShapeType="1"/>
          </p:cNvSpPr>
          <p:nvPr/>
        </p:nvSpPr>
        <p:spPr bwMode="auto">
          <a:xfrm flipH="1" flipV="1">
            <a:off x="4826000" y="2897188"/>
            <a:ext cx="692150" cy="8699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52" name="Oval 48"/>
          <p:cNvSpPr>
            <a:spLocks noChangeArrowheads="1"/>
          </p:cNvSpPr>
          <p:nvPr/>
        </p:nvSpPr>
        <p:spPr bwMode="auto">
          <a:xfrm rot="1606081">
            <a:off x="4316413" y="2109788"/>
            <a:ext cx="715962" cy="1166812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659953" name="Oval 49"/>
          <p:cNvSpPr>
            <a:spLocks noChangeArrowheads="1"/>
          </p:cNvSpPr>
          <p:nvPr/>
        </p:nvSpPr>
        <p:spPr bwMode="auto">
          <a:xfrm rot="568730">
            <a:off x="3452813" y="4929188"/>
            <a:ext cx="706437" cy="1150937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grpSp>
        <p:nvGrpSpPr>
          <p:cNvPr id="1659954" name="Group 50"/>
          <p:cNvGrpSpPr>
            <a:grpSpLocks/>
          </p:cNvGrpSpPr>
          <p:nvPr/>
        </p:nvGrpSpPr>
        <p:grpSpPr bwMode="auto">
          <a:xfrm>
            <a:off x="2463800" y="3633788"/>
            <a:ext cx="2005013" cy="827087"/>
            <a:chOff x="1900" y="2256"/>
            <a:chExt cx="1263" cy="521"/>
          </a:xfrm>
        </p:grpSpPr>
        <p:sp>
          <p:nvSpPr>
            <p:cNvPr id="12322" name="Oval 51"/>
            <p:cNvSpPr>
              <a:spLocks noChangeArrowheads="1"/>
            </p:cNvSpPr>
            <p:nvPr/>
          </p:nvSpPr>
          <p:spPr bwMode="auto">
            <a:xfrm rot="1087631">
              <a:off x="2718" y="2256"/>
              <a:ext cx="367" cy="52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grpSp>
          <p:nvGrpSpPr>
            <p:cNvPr id="20514" name="Group 52"/>
            <p:cNvGrpSpPr>
              <a:grpSpLocks/>
            </p:cNvGrpSpPr>
            <p:nvPr/>
          </p:nvGrpSpPr>
          <p:grpSpPr bwMode="auto">
            <a:xfrm>
              <a:off x="1900" y="2273"/>
              <a:ext cx="1263" cy="413"/>
              <a:chOff x="1556" y="1793"/>
              <a:chExt cx="1263" cy="413"/>
            </a:xfrm>
          </p:grpSpPr>
          <p:grpSp>
            <p:nvGrpSpPr>
              <p:cNvPr id="20515" name="Group 53"/>
              <p:cNvGrpSpPr>
                <a:grpSpLocks/>
              </p:cNvGrpSpPr>
              <p:nvPr/>
            </p:nvGrpSpPr>
            <p:grpSpPr bwMode="auto">
              <a:xfrm rot="1071373">
                <a:off x="2403" y="1894"/>
                <a:ext cx="416" cy="312"/>
                <a:chOff x="1008" y="1872"/>
                <a:chExt cx="384" cy="288"/>
              </a:xfrm>
            </p:grpSpPr>
            <p:sp>
              <p:nvSpPr>
                <p:cNvPr id="12326" name="Oval 54"/>
                <p:cNvSpPr>
                  <a:spLocks noChangeArrowheads="1"/>
                </p:cNvSpPr>
                <p:nvPr/>
              </p:nvSpPr>
              <p:spPr bwMode="auto">
                <a:xfrm>
                  <a:off x="1008" y="1872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 anchor="ctr">
                  <a:sp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folHlink"/>
                    </a:buClr>
                    <a:buSzPct val="120000"/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  <p:sp>
              <p:nvSpPr>
                <p:cNvPr id="12327" name="Line 55"/>
                <p:cNvSpPr>
                  <a:spLocks noChangeShapeType="1"/>
                </p:cNvSpPr>
                <p:nvPr/>
              </p:nvSpPr>
              <p:spPr bwMode="auto">
                <a:xfrm>
                  <a:off x="1152" y="2015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eaVert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Verdana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0516" name="Freeform 56"/>
              <p:cNvSpPr>
                <a:spLocks/>
              </p:cNvSpPr>
              <p:nvPr/>
            </p:nvSpPr>
            <p:spPr bwMode="auto">
              <a:xfrm>
                <a:off x="1556" y="1793"/>
                <a:ext cx="848" cy="179"/>
              </a:xfrm>
              <a:custGeom>
                <a:avLst/>
                <a:gdLst>
                  <a:gd name="T0" fmla="*/ 0 w 848"/>
                  <a:gd name="T1" fmla="*/ 15 h 179"/>
                  <a:gd name="T2" fmla="*/ 332 w 848"/>
                  <a:gd name="T3" fmla="*/ 27 h 179"/>
                  <a:gd name="T4" fmla="*/ 848 w 848"/>
                  <a:gd name="T5" fmla="*/ 179 h 1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8" h="179">
                    <a:moveTo>
                      <a:pt x="0" y="15"/>
                    </a:moveTo>
                    <a:cubicBezTo>
                      <a:pt x="95" y="7"/>
                      <a:pt x="191" y="0"/>
                      <a:pt x="332" y="27"/>
                    </a:cubicBezTo>
                    <a:cubicBezTo>
                      <a:pt x="473" y="54"/>
                      <a:pt x="660" y="116"/>
                      <a:pt x="848" y="17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659961" name="Oval 57"/>
          <p:cNvSpPr>
            <a:spLocks noChangeArrowheads="1"/>
          </p:cNvSpPr>
          <p:nvPr/>
        </p:nvSpPr>
        <p:spPr bwMode="auto">
          <a:xfrm rot="1087631">
            <a:off x="3736975" y="3560763"/>
            <a:ext cx="676275" cy="958850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2321" name="Text Box 58"/>
          <p:cNvSpPr txBox="1">
            <a:spLocks noChangeArrowheads="1"/>
          </p:cNvSpPr>
          <p:nvPr/>
        </p:nvSpPr>
        <p:spPr bwMode="auto">
          <a:xfrm>
            <a:off x="976313" y="6110288"/>
            <a:ext cx="7235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r>
              <a:rPr lang="en-US">
                <a:latin typeface="Arial" charset="0"/>
              </a:rPr>
              <a:t>Robot path error correlates errors in the map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68"/>
    </mc:Choice>
    <mc:Fallback xmlns="">
      <p:transition spd="slow" advTm="657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5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5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5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5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5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5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5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5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5CE0A34-927E-48BE-9C30-21A4E609EDCE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Why is SLAM a hard problem?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962400"/>
            <a:ext cx="8153400" cy="2616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a typeface="ＭＳ Ｐゴシック" charset="0"/>
              </a:rPr>
              <a:t>In the real world, the mapping between observations and landmarks is unknown</a:t>
            </a:r>
          </a:p>
          <a:p>
            <a:pPr eaLnBrk="1" hangingPunct="1">
              <a:defRPr/>
            </a:pPr>
            <a:r>
              <a:rPr lang="en-US" sz="2800" dirty="0">
                <a:ea typeface="ＭＳ Ｐゴシック" charset="0"/>
              </a:rPr>
              <a:t>Picking wrong data associations can have catastrophic consequences</a:t>
            </a:r>
          </a:p>
          <a:p>
            <a:pPr eaLnBrk="1" hangingPunct="1">
              <a:defRPr/>
            </a:pPr>
            <a:r>
              <a:rPr lang="en-US" sz="2800" dirty="0">
                <a:ea typeface="ＭＳ Ｐゴシック" charset="0"/>
              </a:rPr>
              <a:t>Pose error correlates data associations</a:t>
            </a: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3851275" y="3124200"/>
            <a:ext cx="144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800" b="1">
                <a:latin typeface="Arial" charset="0"/>
                <a:ea typeface="ＭＳ Ｐゴシック" charset="0"/>
              </a:rPr>
              <a:t>Robot pose</a:t>
            </a:r>
          </a:p>
          <a:p>
            <a:pPr algn="ctr" eaLnBrk="1" hangingPunct="1">
              <a:defRPr/>
            </a:pPr>
            <a:r>
              <a:rPr lang="en-US" sz="1800" b="1">
                <a:latin typeface="Arial" charset="0"/>
                <a:ea typeface="ＭＳ Ｐゴシック" charset="0"/>
              </a:rPr>
              <a:t>uncertainty</a:t>
            </a: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1143000" y="1447800"/>
            <a:ext cx="2438400" cy="1965325"/>
            <a:chOff x="720" y="912"/>
            <a:chExt cx="1536" cy="1238"/>
          </a:xfrm>
        </p:grpSpPr>
        <p:sp>
          <p:nvSpPr>
            <p:cNvPr id="21524" name="AutoShape 6"/>
            <p:cNvSpPr>
              <a:spLocks noChangeArrowheads="1"/>
            </p:cNvSpPr>
            <p:nvPr/>
          </p:nvSpPr>
          <p:spPr bwMode="auto">
            <a:xfrm>
              <a:off x="720" y="1046"/>
              <a:ext cx="192" cy="182"/>
            </a:xfrm>
            <a:custGeom>
              <a:avLst/>
              <a:gdLst>
                <a:gd name="T0" fmla="*/ 0 w 10000"/>
                <a:gd name="T1" fmla="*/ 1 h 10000"/>
                <a:gd name="T2" fmla="*/ 1 w 10000"/>
                <a:gd name="T3" fmla="*/ 1 h 10000"/>
                <a:gd name="T4" fmla="*/ 2 w 10000"/>
                <a:gd name="T5" fmla="*/ 0 h 10000"/>
                <a:gd name="T6" fmla="*/ 2 w 10000"/>
                <a:gd name="T7" fmla="*/ 1 h 10000"/>
                <a:gd name="T8" fmla="*/ 4 w 10000"/>
                <a:gd name="T9" fmla="*/ 1 h 10000"/>
                <a:gd name="T10" fmla="*/ 3 w 10000"/>
                <a:gd name="T11" fmla="*/ 2 h 10000"/>
                <a:gd name="T12" fmla="*/ 3 w 10000"/>
                <a:gd name="T13" fmla="*/ 3 h 10000"/>
                <a:gd name="T14" fmla="*/ 2 w 10000"/>
                <a:gd name="T15" fmla="*/ 3 h 10000"/>
                <a:gd name="T16" fmla="*/ 1 w 10000"/>
                <a:gd name="T17" fmla="*/ 3 h 10000"/>
                <a:gd name="T18" fmla="*/ 1 w 10000"/>
                <a:gd name="T19" fmla="*/ 2 h 10000"/>
                <a:gd name="T20" fmla="*/ 0 w 10000"/>
                <a:gd name="T21" fmla="*/ 1 h 1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000">
                  <a:moveTo>
                    <a:pt x="0" y="3846"/>
                  </a:moveTo>
                  <a:lnTo>
                    <a:pt x="3802" y="3846"/>
                  </a:lnTo>
                  <a:lnTo>
                    <a:pt x="5000" y="0"/>
                  </a:lnTo>
                  <a:lnTo>
                    <a:pt x="6198" y="3846"/>
                  </a:lnTo>
                  <a:lnTo>
                    <a:pt x="10000" y="3846"/>
                  </a:lnTo>
                  <a:lnTo>
                    <a:pt x="6927" y="6154"/>
                  </a:lnTo>
                  <a:lnTo>
                    <a:pt x="8073" y="10000"/>
                  </a:lnTo>
                  <a:lnTo>
                    <a:pt x="5000" y="7637"/>
                  </a:lnTo>
                  <a:lnTo>
                    <a:pt x="1927" y="10000"/>
                  </a:lnTo>
                  <a:lnTo>
                    <a:pt x="3073" y="6154"/>
                  </a:lnTo>
                  <a:lnTo>
                    <a:pt x="0" y="38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AutoShape 7"/>
            <p:cNvSpPr>
              <a:spLocks noChangeArrowheads="1"/>
            </p:cNvSpPr>
            <p:nvPr/>
          </p:nvSpPr>
          <p:spPr bwMode="auto">
            <a:xfrm>
              <a:off x="1392" y="912"/>
              <a:ext cx="192" cy="182"/>
            </a:xfrm>
            <a:custGeom>
              <a:avLst/>
              <a:gdLst>
                <a:gd name="T0" fmla="*/ 0 w 10000"/>
                <a:gd name="T1" fmla="*/ 1 h 10000"/>
                <a:gd name="T2" fmla="*/ 1 w 10000"/>
                <a:gd name="T3" fmla="*/ 1 h 10000"/>
                <a:gd name="T4" fmla="*/ 2 w 10000"/>
                <a:gd name="T5" fmla="*/ 0 h 10000"/>
                <a:gd name="T6" fmla="*/ 2 w 10000"/>
                <a:gd name="T7" fmla="*/ 1 h 10000"/>
                <a:gd name="T8" fmla="*/ 4 w 10000"/>
                <a:gd name="T9" fmla="*/ 1 h 10000"/>
                <a:gd name="T10" fmla="*/ 3 w 10000"/>
                <a:gd name="T11" fmla="*/ 2 h 10000"/>
                <a:gd name="T12" fmla="*/ 3 w 10000"/>
                <a:gd name="T13" fmla="*/ 3 h 10000"/>
                <a:gd name="T14" fmla="*/ 2 w 10000"/>
                <a:gd name="T15" fmla="*/ 3 h 10000"/>
                <a:gd name="T16" fmla="*/ 1 w 10000"/>
                <a:gd name="T17" fmla="*/ 3 h 10000"/>
                <a:gd name="T18" fmla="*/ 1 w 10000"/>
                <a:gd name="T19" fmla="*/ 2 h 10000"/>
                <a:gd name="T20" fmla="*/ 0 w 10000"/>
                <a:gd name="T21" fmla="*/ 1 h 1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000">
                  <a:moveTo>
                    <a:pt x="0" y="3846"/>
                  </a:moveTo>
                  <a:lnTo>
                    <a:pt x="3802" y="3846"/>
                  </a:lnTo>
                  <a:lnTo>
                    <a:pt x="5000" y="0"/>
                  </a:lnTo>
                  <a:lnTo>
                    <a:pt x="6198" y="3846"/>
                  </a:lnTo>
                  <a:lnTo>
                    <a:pt x="10000" y="3846"/>
                  </a:lnTo>
                  <a:lnTo>
                    <a:pt x="6927" y="6154"/>
                  </a:lnTo>
                  <a:lnTo>
                    <a:pt x="8073" y="10000"/>
                  </a:lnTo>
                  <a:lnTo>
                    <a:pt x="5000" y="7637"/>
                  </a:lnTo>
                  <a:lnTo>
                    <a:pt x="1927" y="10000"/>
                  </a:lnTo>
                  <a:lnTo>
                    <a:pt x="3073" y="6154"/>
                  </a:lnTo>
                  <a:lnTo>
                    <a:pt x="0" y="38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AutoShape 8"/>
            <p:cNvSpPr>
              <a:spLocks noChangeArrowheads="1"/>
            </p:cNvSpPr>
            <p:nvPr/>
          </p:nvSpPr>
          <p:spPr bwMode="auto">
            <a:xfrm>
              <a:off x="2064" y="1046"/>
              <a:ext cx="192" cy="182"/>
            </a:xfrm>
            <a:custGeom>
              <a:avLst/>
              <a:gdLst>
                <a:gd name="T0" fmla="*/ 0 w 10000"/>
                <a:gd name="T1" fmla="*/ 1 h 10000"/>
                <a:gd name="T2" fmla="*/ 1 w 10000"/>
                <a:gd name="T3" fmla="*/ 1 h 10000"/>
                <a:gd name="T4" fmla="*/ 2 w 10000"/>
                <a:gd name="T5" fmla="*/ 0 h 10000"/>
                <a:gd name="T6" fmla="*/ 2 w 10000"/>
                <a:gd name="T7" fmla="*/ 1 h 10000"/>
                <a:gd name="T8" fmla="*/ 4 w 10000"/>
                <a:gd name="T9" fmla="*/ 1 h 10000"/>
                <a:gd name="T10" fmla="*/ 3 w 10000"/>
                <a:gd name="T11" fmla="*/ 2 h 10000"/>
                <a:gd name="T12" fmla="*/ 3 w 10000"/>
                <a:gd name="T13" fmla="*/ 3 h 10000"/>
                <a:gd name="T14" fmla="*/ 2 w 10000"/>
                <a:gd name="T15" fmla="*/ 3 h 10000"/>
                <a:gd name="T16" fmla="*/ 1 w 10000"/>
                <a:gd name="T17" fmla="*/ 3 h 10000"/>
                <a:gd name="T18" fmla="*/ 1 w 10000"/>
                <a:gd name="T19" fmla="*/ 2 h 10000"/>
                <a:gd name="T20" fmla="*/ 0 w 10000"/>
                <a:gd name="T21" fmla="*/ 1 h 1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000">
                  <a:moveTo>
                    <a:pt x="0" y="3846"/>
                  </a:moveTo>
                  <a:lnTo>
                    <a:pt x="3802" y="3846"/>
                  </a:lnTo>
                  <a:lnTo>
                    <a:pt x="5000" y="0"/>
                  </a:lnTo>
                  <a:lnTo>
                    <a:pt x="6198" y="3846"/>
                  </a:lnTo>
                  <a:lnTo>
                    <a:pt x="10000" y="3846"/>
                  </a:lnTo>
                  <a:lnTo>
                    <a:pt x="6927" y="6154"/>
                  </a:lnTo>
                  <a:lnTo>
                    <a:pt x="8073" y="10000"/>
                  </a:lnTo>
                  <a:lnTo>
                    <a:pt x="5000" y="7637"/>
                  </a:lnTo>
                  <a:lnTo>
                    <a:pt x="1927" y="10000"/>
                  </a:lnTo>
                  <a:lnTo>
                    <a:pt x="3073" y="6154"/>
                  </a:lnTo>
                  <a:lnTo>
                    <a:pt x="0" y="38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Oval 9"/>
            <p:cNvSpPr>
              <a:spLocks noChangeArrowheads="1"/>
            </p:cNvSpPr>
            <p:nvPr/>
          </p:nvSpPr>
          <p:spPr bwMode="auto">
            <a:xfrm>
              <a:off x="1056" y="1862"/>
              <a:ext cx="816" cy="2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grpSp>
          <p:nvGrpSpPr>
            <p:cNvPr id="21528" name="Group 10"/>
            <p:cNvGrpSpPr>
              <a:grpSpLocks/>
            </p:cNvGrpSpPr>
            <p:nvPr/>
          </p:nvGrpSpPr>
          <p:grpSpPr bwMode="auto">
            <a:xfrm rot="583516">
              <a:off x="1248" y="1862"/>
              <a:ext cx="192" cy="240"/>
              <a:chOff x="2448" y="1632"/>
              <a:chExt cx="192" cy="240"/>
            </a:xfrm>
          </p:grpSpPr>
          <p:sp>
            <p:nvSpPr>
              <p:cNvPr id="13342" name="Oval 11"/>
              <p:cNvSpPr>
                <a:spLocks noChangeArrowheads="1"/>
              </p:cNvSpPr>
              <p:nvPr/>
            </p:nvSpPr>
            <p:spPr bwMode="auto">
              <a:xfrm>
                <a:off x="2447" y="1680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0"/>
                  </a:spcBef>
                  <a:buClr>
                    <a:schemeClr val="folHlink"/>
                  </a:buClr>
                  <a:buSzPct val="120000"/>
                  <a:defRPr/>
                </a:pPr>
                <a:endParaRPr lang="en-U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13343" name="Line 12"/>
              <p:cNvSpPr>
                <a:spLocks noChangeShapeType="1"/>
              </p:cNvSpPr>
              <p:nvPr/>
            </p:nvSpPr>
            <p:spPr bwMode="auto">
              <a:xfrm flipH="1" flipV="1">
                <a:off x="2495" y="1631"/>
                <a:ext cx="48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ea typeface="ＭＳ Ｐゴシック" charset="0"/>
                </a:endParaRPr>
              </a:p>
            </p:txBody>
          </p:sp>
        </p:grpSp>
        <p:sp>
          <p:nvSpPr>
            <p:cNvPr id="13338" name="Line 13"/>
            <p:cNvSpPr>
              <a:spLocks noChangeShapeType="1"/>
            </p:cNvSpPr>
            <p:nvPr/>
          </p:nvSpPr>
          <p:spPr bwMode="auto">
            <a:xfrm>
              <a:off x="921" y="1352"/>
              <a:ext cx="327" cy="5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339" name="Line 14"/>
            <p:cNvSpPr>
              <a:spLocks noChangeShapeType="1"/>
            </p:cNvSpPr>
            <p:nvPr/>
          </p:nvSpPr>
          <p:spPr bwMode="auto">
            <a:xfrm flipH="1">
              <a:off x="1392" y="1142"/>
              <a:ext cx="96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340" name="Oval 15"/>
            <p:cNvSpPr>
              <a:spLocks noChangeArrowheads="1"/>
            </p:cNvSpPr>
            <p:nvPr/>
          </p:nvSpPr>
          <p:spPr bwMode="auto">
            <a:xfrm>
              <a:off x="834" y="1239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341" name="Oval 16"/>
            <p:cNvSpPr>
              <a:spLocks noChangeArrowheads="1"/>
            </p:cNvSpPr>
            <p:nvPr/>
          </p:nvSpPr>
          <p:spPr bwMode="auto">
            <a:xfrm>
              <a:off x="1440" y="1094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13319" name="Line 17"/>
          <p:cNvSpPr>
            <a:spLocks noChangeShapeType="1"/>
          </p:cNvSpPr>
          <p:nvPr/>
        </p:nvSpPr>
        <p:spPr bwMode="auto">
          <a:xfrm flipH="1" flipV="1">
            <a:off x="3048000" y="32766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3320" name="Line 18"/>
          <p:cNvSpPr>
            <a:spLocks noChangeShapeType="1"/>
          </p:cNvSpPr>
          <p:nvPr/>
        </p:nvSpPr>
        <p:spPr bwMode="auto">
          <a:xfrm flipV="1">
            <a:off x="5257800" y="32766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grpSp>
        <p:nvGrpSpPr>
          <p:cNvPr id="21512" name="Group 19"/>
          <p:cNvGrpSpPr>
            <a:grpSpLocks/>
          </p:cNvGrpSpPr>
          <p:nvPr/>
        </p:nvGrpSpPr>
        <p:grpSpPr bwMode="auto">
          <a:xfrm>
            <a:off x="5562600" y="1447800"/>
            <a:ext cx="2438400" cy="1965325"/>
            <a:chOff x="3504" y="912"/>
            <a:chExt cx="1536" cy="1238"/>
          </a:xfrm>
        </p:grpSpPr>
        <p:sp>
          <p:nvSpPr>
            <p:cNvPr id="21513" name="AutoShape 20"/>
            <p:cNvSpPr>
              <a:spLocks noChangeArrowheads="1"/>
            </p:cNvSpPr>
            <p:nvPr/>
          </p:nvSpPr>
          <p:spPr bwMode="auto">
            <a:xfrm flipH="1">
              <a:off x="4848" y="1046"/>
              <a:ext cx="192" cy="182"/>
            </a:xfrm>
            <a:custGeom>
              <a:avLst/>
              <a:gdLst>
                <a:gd name="T0" fmla="*/ 0 w 10000"/>
                <a:gd name="T1" fmla="*/ 1 h 10000"/>
                <a:gd name="T2" fmla="*/ 1 w 10000"/>
                <a:gd name="T3" fmla="*/ 1 h 10000"/>
                <a:gd name="T4" fmla="*/ 2 w 10000"/>
                <a:gd name="T5" fmla="*/ 0 h 10000"/>
                <a:gd name="T6" fmla="*/ 2 w 10000"/>
                <a:gd name="T7" fmla="*/ 1 h 10000"/>
                <a:gd name="T8" fmla="*/ 4 w 10000"/>
                <a:gd name="T9" fmla="*/ 1 h 10000"/>
                <a:gd name="T10" fmla="*/ 3 w 10000"/>
                <a:gd name="T11" fmla="*/ 2 h 10000"/>
                <a:gd name="T12" fmla="*/ 3 w 10000"/>
                <a:gd name="T13" fmla="*/ 3 h 10000"/>
                <a:gd name="T14" fmla="*/ 2 w 10000"/>
                <a:gd name="T15" fmla="*/ 3 h 10000"/>
                <a:gd name="T16" fmla="*/ 1 w 10000"/>
                <a:gd name="T17" fmla="*/ 3 h 10000"/>
                <a:gd name="T18" fmla="*/ 1 w 10000"/>
                <a:gd name="T19" fmla="*/ 2 h 10000"/>
                <a:gd name="T20" fmla="*/ 0 w 10000"/>
                <a:gd name="T21" fmla="*/ 1 h 1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000">
                  <a:moveTo>
                    <a:pt x="0" y="3846"/>
                  </a:moveTo>
                  <a:lnTo>
                    <a:pt x="3802" y="3846"/>
                  </a:lnTo>
                  <a:lnTo>
                    <a:pt x="5000" y="0"/>
                  </a:lnTo>
                  <a:lnTo>
                    <a:pt x="6198" y="3846"/>
                  </a:lnTo>
                  <a:lnTo>
                    <a:pt x="10000" y="3846"/>
                  </a:lnTo>
                  <a:lnTo>
                    <a:pt x="6927" y="6154"/>
                  </a:lnTo>
                  <a:lnTo>
                    <a:pt x="8073" y="10000"/>
                  </a:lnTo>
                  <a:lnTo>
                    <a:pt x="5000" y="7637"/>
                  </a:lnTo>
                  <a:lnTo>
                    <a:pt x="1927" y="10000"/>
                  </a:lnTo>
                  <a:lnTo>
                    <a:pt x="3073" y="6154"/>
                  </a:lnTo>
                  <a:lnTo>
                    <a:pt x="0" y="38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AutoShape 21"/>
            <p:cNvSpPr>
              <a:spLocks noChangeArrowheads="1"/>
            </p:cNvSpPr>
            <p:nvPr/>
          </p:nvSpPr>
          <p:spPr bwMode="auto">
            <a:xfrm flipH="1">
              <a:off x="4176" y="912"/>
              <a:ext cx="192" cy="182"/>
            </a:xfrm>
            <a:custGeom>
              <a:avLst/>
              <a:gdLst>
                <a:gd name="T0" fmla="*/ 0 w 10000"/>
                <a:gd name="T1" fmla="*/ 1 h 10000"/>
                <a:gd name="T2" fmla="*/ 1 w 10000"/>
                <a:gd name="T3" fmla="*/ 1 h 10000"/>
                <a:gd name="T4" fmla="*/ 2 w 10000"/>
                <a:gd name="T5" fmla="*/ 0 h 10000"/>
                <a:gd name="T6" fmla="*/ 2 w 10000"/>
                <a:gd name="T7" fmla="*/ 1 h 10000"/>
                <a:gd name="T8" fmla="*/ 4 w 10000"/>
                <a:gd name="T9" fmla="*/ 1 h 10000"/>
                <a:gd name="T10" fmla="*/ 3 w 10000"/>
                <a:gd name="T11" fmla="*/ 2 h 10000"/>
                <a:gd name="T12" fmla="*/ 3 w 10000"/>
                <a:gd name="T13" fmla="*/ 3 h 10000"/>
                <a:gd name="T14" fmla="*/ 2 w 10000"/>
                <a:gd name="T15" fmla="*/ 3 h 10000"/>
                <a:gd name="T16" fmla="*/ 1 w 10000"/>
                <a:gd name="T17" fmla="*/ 3 h 10000"/>
                <a:gd name="T18" fmla="*/ 1 w 10000"/>
                <a:gd name="T19" fmla="*/ 2 h 10000"/>
                <a:gd name="T20" fmla="*/ 0 w 10000"/>
                <a:gd name="T21" fmla="*/ 1 h 1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000">
                  <a:moveTo>
                    <a:pt x="0" y="3846"/>
                  </a:moveTo>
                  <a:lnTo>
                    <a:pt x="3802" y="3846"/>
                  </a:lnTo>
                  <a:lnTo>
                    <a:pt x="5000" y="0"/>
                  </a:lnTo>
                  <a:lnTo>
                    <a:pt x="6198" y="3846"/>
                  </a:lnTo>
                  <a:lnTo>
                    <a:pt x="10000" y="3846"/>
                  </a:lnTo>
                  <a:lnTo>
                    <a:pt x="6927" y="6154"/>
                  </a:lnTo>
                  <a:lnTo>
                    <a:pt x="8073" y="10000"/>
                  </a:lnTo>
                  <a:lnTo>
                    <a:pt x="5000" y="7637"/>
                  </a:lnTo>
                  <a:lnTo>
                    <a:pt x="1927" y="10000"/>
                  </a:lnTo>
                  <a:lnTo>
                    <a:pt x="3073" y="6154"/>
                  </a:lnTo>
                  <a:lnTo>
                    <a:pt x="0" y="38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AutoShape 22"/>
            <p:cNvSpPr>
              <a:spLocks noChangeArrowheads="1"/>
            </p:cNvSpPr>
            <p:nvPr/>
          </p:nvSpPr>
          <p:spPr bwMode="auto">
            <a:xfrm flipH="1">
              <a:off x="3504" y="1046"/>
              <a:ext cx="192" cy="182"/>
            </a:xfrm>
            <a:custGeom>
              <a:avLst/>
              <a:gdLst>
                <a:gd name="T0" fmla="*/ 0 w 10000"/>
                <a:gd name="T1" fmla="*/ 1 h 10000"/>
                <a:gd name="T2" fmla="*/ 1 w 10000"/>
                <a:gd name="T3" fmla="*/ 1 h 10000"/>
                <a:gd name="T4" fmla="*/ 2 w 10000"/>
                <a:gd name="T5" fmla="*/ 0 h 10000"/>
                <a:gd name="T6" fmla="*/ 2 w 10000"/>
                <a:gd name="T7" fmla="*/ 1 h 10000"/>
                <a:gd name="T8" fmla="*/ 4 w 10000"/>
                <a:gd name="T9" fmla="*/ 1 h 10000"/>
                <a:gd name="T10" fmla="*/ 3 w 10000"/>
                <a:gd name="T11" fmla="*/ 2 h 10000"/>
                <a:gd name="T12" fmla="*/ 3 w 10000"/>
                <a:gd name="T13" fmla="*/ 3 h 10000"/>
                <a:gd name="T14" fmla="*/ 2 w 10000"/>
                <a:gd name="T15" fmla="*/ 3 h 10000"/>
                <a:gd name="T16" fmla="*/ 1 w 10000"/>
                <a:gd name="T17" fmla="*/ 3 h 10000"/>
                <a:gd name="T18" fmla="*/ 1 w 10000"/>
                <a:gd name="T19" fmla="*/ 2 h 10000"/>
                <a:gd name="T20" fmla="*/ 0 w 10000"/>
                <a:gd name="T21" fmla="*/ 1 h 1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000">
                  <a:moveTo>
                    <a:pt x="0" y="3846"/>
                  </a:moveTo>
                  <a:lnTo>
                    <a:pt x="3802" y="3846"/>
                  </a:lnTo>
                  <a:lnTo>
                    <a:pt x="5000" y="0"/>
                  </a:lnTo>
                  <a:lnTo>
                    <a:pt x="6198" y="3846"/>
                  </a:lnTo>
                  <a:lnTo>
                    <a:pt x="10000" y="3846"/>
                  </a:lnTo>
                  <a:lnTo>
                    <a:pt x="6927" y="6154"/>
                  </a:lnTo>
                  <a:lnTo>
                    <a:pt x="8073" y="10000"/>
                  </a:lnTo>
                  <a:lnTo>
                    <a:pt x="5000" y="7637"/>
                  </a:lnTo>
                  <a:lnTo>
                    <a:pt x="1927" y="10000"/>
                  </a:lnTo>
                  <a:lnTo>
                    <a:pt x="3073" y="6154"/>
                  </a:lnTo>
                  <a:lnTo>
                    <a:pt x="0" y="38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Oval 23"/>
            <p:cNvSpPr>
              <a:spLocks noChangeArrowheads="1"/>
            </p:cNvSpPr>
            <p:nvPr/>
          </p:nvSpPr>
          <p:spPr bwMode="auto">
            <a:xfrm flipH="1">
              <a:off x="3888" y="1862"/>
              <a:ext cx="816" cy="2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grpSp>
          <p:nvGrpSpPr>
            <p:cNvPr id="21517" name="Group 24"/>
            <p:cNvGrpSpPr>
              <a:grpSpLocks/>
            </p:cNvGrpSpPr>
            <p:nvPr/>
          </p:nvGrpSpPr>
          <p:grpSpPr bwMode="auto">
            <a:xfrm rot="21016484" flipH="1">
              <a:off x="4320" y="1862"/>
              <a:ext cx="192" cy="240"/>
              <a:chOff x="2448" y="1632"/>
              <a:chExt cx="192" cy="240"/>
            </a:xfrm>
          </p:grpSpPr>
          <p:sp>
            <p:nvSpPr>
              <p:cNvPr id="13331" name="Oval 25"/>
              <p:cNvSpPr>
                <a:spLocks noChangeArrowheads="1"/>
              </p:cNvSpPr>
              <p:nvPr/>
            </p:nvSpPr>
            <p:spPr bwMode="auto">
              <a:xfrm>
                <a:off x="2448" y="1679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0"/>
                  </a:spcBef>
                  <a:buClr>
                    <a:schemeClr val="folHlink"/>
                  </a:buClr>
                  <a:buSzPct val="120000"/>
                  <a:defRPr/>
                </a:pPr>
                <a:endParaRPr lang="en-U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13332" name="Line 26"/>
              <p:cNvSpPr>
                <a:spLocks noChangeShapeType="1"/>
              </p:cNvSpPr>
              <p:nvPr/>
            </p:nvSpPr>
            <p:spPr bwMode="auto">
              <a:xfrm flipH="1" flipV="1">
                <a:off x="2496" y="1631"/>
                <a:ext cx="48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ea typeface="ＭＳ Ｐゴシック" charset="0"/>
                </a:endParaRPr>
              </a:p>
            </p:txBody>
          </p:sp>
        </p:grpSp>
        <p:sp>
          <p:nvSpPr>
            <p:cNvPr id="13327" name="Line 27"/>
            <p:cNvSpPr>
              <a:spLocks noChangeShapeType="1"/>
            </p:cNvSpPr>
            <p:nvPr/>
          </p:nvSpPr>
          <p:spPr bwMode="auto">
            <a:xfrm flipH="1">
              <a:off x="4512" y="1352"/>
              <a:ext cx="327" cy="5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328" name="Line 28"/>
            <p:cNvSpPr>
              <a:spLocks noChangeShapeType="1"/>
            </p:cNvSpPr>
            <p:nvPr/>
          </p:nvSpPr>
          <p:spPr bwMode="auto">
            <a:xfrm>
              <a:off x="4272" y="1142"/>
              <a:ext cx="96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329" name="Oval 29"/>
            <p:cNvSpPr>
              <a:spLocks noChangeArrowheads="1"/>
            </p:cNvSpPr>
            <p:nvPr/>
          </p:nvSpPr>
          <p:spPr bwMode="auto">
            <a:xfrm flipH="1">
              <a:off x="4830" y="1239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330" name="Oval 30"/>
            <p:cNvSpPr>
              <a:spLocks noChangeArrowheads="1"/>
            </p:cNvSpPr>
            <p:nvPr/>
          </p:nvSpPr>
          <p:spPr bwMode="auto">
            <a:xfrm flipH="1">
              <a:off x="4224" y="1094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20000"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8"/>
    </mc:Choice>
    <mc:Fallback xmlns="">
      <p:transition spd="slow" advTm="331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DF7282B-7FA2-4A20-A712-2D08741CB305}" type="slidenum">
              <a:rPr lang="en-US" altLang="en-US" sz="1400"/>
              <a:pPr/>
              <a:t>12</a:t>
            </a:fld>
            <a:endParaRPr lang="en-US" altLang="en-US" sz="1400"/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12"/>
    </mc:Choice>
    <mc:Fallback xmlns="">
      <p:transition spd="slow" advTm="1275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BFF5EC0-0003-420B-B149-EA26049FF373}" type="slidenum">
              <a:rPr lang="en-US" altLang="en-US" sz="1400"/>
              <a:pPr/>
              <a:t>13</a:t>
            </a:fld>
            <a:endParaRPr lang="en-US" altLang="en-US" sz="1400"/>
          </a:p>
        </p:txBody>
      </p:sp>
      <p:pic>
        <p:nvPicPr>
          <p:cNvPr id="552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1"/>
    </mc:Choice>
    <mc:Fallback xmlns="">
      <p:transition spd="slow" advTm="377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F042C6-20F2-43F6-871E-5EE175645FDE}" type="slidenum">
              <a:rPr lang="en-US" altLang="en-US" sz="1400"/>
              <a:pPr/>
              <a:t>14</a:t>
            </a:fld>
            <a:endParaRPr lang="en-US" altLang="en-US" sz="140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73063"/>
            <a:ext cx="8424863" cy="5794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a typeface="ＭＳ Ｐゴシック" charset="0"/>
              </a:rPr>
              <a:t>Graphical Model of Full SLAM: </a:t>
            </a:r>
            <a:endParaRPr lang="de-DE" sz="240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063625"/>
            <a:ext cx="643255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2532" name="Object 7"/>
          <p:cNvGraphicFramePr>
            <a:graphicFrameLocks noChangeAspect="1"/>
          </p:cNvGraphicFramePr>
          <p:nvPr/>
        </p:nvGraphicFramePr>
        <p:xfrm>
          <a:off x="920750" y="5688013"/>
          <a:ext cx="28908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Equation" r:id="rId5" imgW="1066800" imgH="228600" progId="Equation.3">
                  <p:embed/>
                </p:oleObj>
              </mc:Choice>
              <mc:Fallback>
                <p:oleObj name="Equation" r:id="rId5" imgW="10668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5688013"/>
                        <a:ext cx="2890838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1"/>
          <p:cNvSpPr>
            <a:spLocks noChangeArrowheads="1"/>
          </p:cNvSpPr>
          <p:nvPr/>
        </p:nvSpPr>
        <p:spPr bwMode="auto">
          <a:xfrm>
            <a:off x="5067300" y="5795963"/>
            <a:ext cx="378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Arrows = influences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10"/>
    </mc:Choice>
    <mc:Fallback xmlns="">
      <p:transition spd="slow" advTm="1186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F0C53A-6F8F-4B44-A38E-1B0B7496B37B}" type="slidenum">
              <a:rPr lang="en-US" altLang="en-US" sz="1400"/>
              <a:pPr/>
              <a:t>15</a:t>
            </a:fld>
            <a:endParaRPr lang="en-US" altLang="en-US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73063"/>
            <a:ext cx="8424863" cy="5794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a typeface="ＭＳ Ｐゴシック" charset="0"/>
              </a:rPr>
              <a:t>Graphical Model of Online SLAM: </a:t>
            </a:r>
            <a:endParaRPr lang="de-DE" sz="2400">
              <a:solidFill>
                <a:schemeClr val="tx1"/>
              </a:solidFill>
              <a:ea typeface="ＭＳ Ｐゴシック" charset="0"/>
            </a:endParaRP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447675" y="5726113"/>
          <a:ext cx="8231188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3" imgW="3390900" imgH="279400" progId="Equation.3">
                  <p:embed/>
                </p:oleObj>
              </mc:Choice>
              <mc:Fallback>
                <p:oleObj name="Equation" r:id="rId3" imgW="33909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726113"/>
                        <a:ext cx="8231188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1003300"/>
            <a:ext cx="6834188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31"/>
    </mc:Choice>
    <mc:Fallback xmlns="">
      <p:transition spd="slow" advTm="1120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F298BC0-8F13-45E9-86CD-2F6A1ED83AFC}" type="slidenum">
              <a:rPr lang="en-US" altLang="en-US" sz="1400"/>
              <a:pPr/>
              <a:t>16</a:t>
            </a:fld>
            <a:endParaRPr lang="en-US" altLang="en-US" sz="140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4613"/>
            <a:ext cx="8424863" cy="106838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SLAM: </a:t>
            </a:r>
            <a:br>
              <a:rPr lang="en-US">
                <a:ea typeface="ＭＳ Ｐゴシック" charset="0"/>
              </a:rPr>
            </a:br>
            <a:r>
              <a:rPr lang="en-US" sz="2800">
                <a:ea typeface="ＭＳ Ｐゴシック" charset="0"/>
              </a:rPr>
              <a:t>S</a:t>
            </a:r>
            <a:r>
              <a:rPr lang="en-US" sz="2800">
                <a:solidFill>
                  <a:schemeClr val="tx1"/>
                </a:solidFill>
                <a:ea typeface="ＭＳ Ｐゴシック" charset="0"/>
              </a:rPr>
              <a:t>imultaneous</a:t>
            </a:r>
            <a:r>
              <a:rPr lang="en-US" sz="2800">
                <a:ea typeface="ＭＳ Ｐゴシック" charset="0"/>
              </a:rPr>
              <a:t> L</a:t>
            </a:r>
            <a:r>
              <a:rPr lang="en-US" sz="2800">
                <a:solidFill>
                  <a:schemeClr val="tx1"/>
                </a:solidFill>
                <a:ea typeface="ＭＳ Ｐゴシック" charset="0"/>
              </a:rPr>
              <a:t>ocalization </a:t>
            </a:r>
            <a:r>
              <a:rPr lang="en-US" sz="2800">
                <a:ea typeface="ＭＳ Ｐゴシック" charset="0"/>
              </a:rPr>
              <a:t>a</a:t>
            </a:r>
            <a:r>
              <a:rPr lang="en-US" sz="2800">
                <a:solidFill>
                  <a:schemeClr val="tx1"/>
                </a:solidFill>
                <a:ea typeface="ＭＳ Ｐゴシック" charset="0"/>
              </a:rPr>
              <a:t>nd </a:t>
            </a:r>
            <a:r>
              <a:rPr lang="en-US" sz="2800">
                <a:ea typeface="ＭＳ Ｐゴシック" charset="0"/>
              </a:rPr>
              <a:t>M</a:t>
            </a:r>
            <a:r>
              <a:rPr lang="en-US" sz="2800">
                <a:solidFill>
                  <a:schemeClr val="tx1"/>
                </a:solidFill>
                <a:ea typeface="ＭＳ Ｐゴシック" charset="0"/>
              </a:rPr>
              <a:t>apping</a:t>
            </a:r>
            <a:endParaRPr lang="de-DE" sz="28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413750" cy="4800600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defRPr/>
            </a:pPr>
            <a:r>
              <a:rPr lang="en-US">
                <a:ea typeface="ＭＳ Ｐゴシック" charset="0"/>
              </a:rPr>
              <a:t>Full SLAM:</a:t>
            </a:r>
          </a:p>
          <a:p>
            <a:pPr eaLnBrk="1" hangingPunct="1">
              <a:spcBef>
                <a:spcPct val="35000"/>
              </a:spcBef>
              <a:defRPr/>
            </a:pPr>
            <a:endParaRPr lang="en-US">
              <a:ea typeface="ＭＳ Ｐゴシック" charset="0"/>
            </a:endParaRPr>
          </a:p>
          <a:p>
            <a:pPr eaLnBrk="1" hangingPunct="1">
              <a:spcBef>
                <a:spcPct val="35000"/>
              </a:spcBef>
              <a:defRPr/>
            </a:pPr>
            <a:endParaRPr lang="en-US">
              <a:ea typeface="ＭＳ Ｐゴシック" charset="0"/>
            </a:endParaRPr>
          </a:p>
          <a:p>
            <a:pPr eaLnBrk="1" hangingPunct="1">
              <a:spcBef>
                <a:spcPct val="35000"/>
              </a:spcBef>
              <a:defRPr/>
            </a:pPr>
            <a:r>
              <a:rPr lang="en-US">
                <a:ea typeface="ＭＳ Ｐゴシック" charset="0"/>
              </a:rPr>
              <a:t>Online SLAM:</a:t>
            </a:r>
          </a:p>
          <a:p>
            <a:pPr eaLnBrk="1" hangingPunct="1">
              <a:spcBef>
                <a:spcPct val="35000"/>
              </a:spcBef>
              <a:defRPr/>
            </a:pPr>
            <a:endParaRPr lang="en-US">
              <a:ea typeface="ＭＳ Ｐゴシック" charset="0"/>
            </a:endParaRPr>
          </a:p>
          <a:p>
            <a:pPr eaLnBrk="1" hangingPunct="1">
              <a:spcBef>
                <a:spcPct val="35000"/>
              </a:spcBef>
              <a:buFontTx/>
              <a:buNone/>
              <a:defRPr/>
            </a:pPr>
            <a:r>
              <a:rPr lang="en-US">
                <a:ea typeface="ＭＳ Ｐゴシック" charset="0"/>
              </a:rPr>
              <a:t/>
            </a:r>
            <a:br>
              <a:rPr lang="en-US">
                <a:ea typeface="ＭＳ Ｐゴシック" charset="0"/>
              </a:rPr>
            </a:br>
            <a:r>
              <a:rPr lang="en-US" sz="2800">
                <a:ea typeface="ＭＳ Ｐゴシック" charset="0"/>
              </a:rPr>
              <a:t>Integrations typically done one at a time </a:t>
            </a:r>
            <a:endParaRPr lang="de-DE" sz="2800">
              <a:ea typeface="ＭＳ Ｐゴシック" charset="0"/>
            </a:endParaRP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984250" y="2386013"/>
          <a:ext cx="2420938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Equation" r:id="rId5" imgW="1066800" imgH="228600" progId="Equation.3">
                  <p:embed/>
                </p:oleObj>
              </mc:Choice>
              <mc:Fallback>
                <p:oleObj name="Equation" r:id="rId5" imgW="10668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2386013"/>
                        <a:ext cx="2420938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1168400" y="4405313"/>
          <a:ext cx="75898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7" imgW="3378200" imgH="279400" progId="Equation.3">
                  <p:embed/>
                </p:oleObj>
              </mc:Choice>
              <mc:Fallback>
                <p:oleObj name="Equation" r:id="rId7" imgW="3378200" imgH="279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4405313"/>
                        <a:ext cx="7589838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7318" name="Text Box 6"/>
          <p:cNvSpPr txBox="1">
            <a:spLocks noChangeArrowheads="1"/>
          </p:cNvSpPr>
          <p:nvPr/>
        </p:nvSpPr>
        <p:spPr bwMode="auto">
          <a:xfrm>
            <a:off x="1238250" y="5984875"/>
            <a:ext cx="6175375" cy="4333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>
                <a:solidFill>
                  <a:schemeClr val="hlink"/>
                </a:solidFill>
              </a:rPr>
              <a:t>Estimates most recent pose and map!</a:t>
            </a:r>
            <a:endParaRPr lang="de-DE" sz="2400">
              <a:solidFill>
                <a:schemeClr val="hlink"/>
              </a:solidFill>
            </a:endParaRPr>
          </a:p>
        </p:txBody>
      </p:sp>
      <p:sp>
        <p:nvSpPr>
          <p:cNvPr id="1677319" name="Text Box 7"/>
          <p:cNvSpPr txBox="1">
            <a:spLocks noChangeArrowheads="1"/>
          </p:cNvSpPr>
          <p:nvPr/>
        </p:nvSpPr>
        <p:spPr bwMode="auto">
          <a:xfrm>
            <a:off x="3679825" y="1666875"/>
            <a:ext cx="5311775" cy="4333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>
                <a:solidFill>
                  <a:schemeClr val="hlink"/>
                </a:solidFill>
              </a:rPr>
              <a:t>Estimates entire path and map!</a:t>
            </a:r>
            <a:endParaRPr lang="de-DE" sz="2400">
              <a:solidFill>
                <a:schemeClr val="hlink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16"/>
    </mc:Choice>
    <mc:Fallback xmlns="">
      <p:transition spd="slow" advTm="267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7318" grpId="0" animBg="1"/>
      <p:bldP spid="16773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E64D77C-C463-4820-8D32-2A13D895D546}" type="slidenum">
              <a:rPr lang="en-US" altLang="en-US" sz="1400"/>
              <a:pPr/>
              <a:t>17</a:t>
            </a:fld>
            <a:endParaRPr lang="en-US" altLang="en-US" sz="1400"/>
          </a:p>
        </p:txBody>
      </p:sp>
      <p:pic>
        <p:nvPicPr>
          <p:cNvPr id="563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6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9">
            <p14:nvContentPartPr>
              <p14:cNvPr id="4" name="Ink 3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21128" y="1851660"/>
              <a:ext cx="2381361" cy="145655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12127" y="1842656"/>
                <a:ext cx="2399363" cy="147455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7"/>
    </mc:Choice>
    <mc:Fallback xmlns="">
      <p:transition spd="slow" advTm="657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112353-A3B2-4587-8514-88A39BA8B834}" type="slidenum">
              <a:rPr lang="en-US" altLang="en-US" sz="1400"/>
              <a:pPr/>
              <a:t>18</a:t>
            </a:fld>
            <a:endParaRPr lang="en-US" altLang="en-US" sz="1400"/>
          </a:p>
        </p:txBody>
      </p:sp>
      <p:pic>
        <p:nvPicPr>
          <p:cNvPr id="573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4"/>
    </mc:Choice>
    <mc:Fallback xmlns="">
      <p:transition spd="slow" advTm="530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E223187-C88B-4F26-8A34-CD683188C3F4}" type="slidenum">
              <a:rPr lang="en-US" altLang="en-US" sz="1400"/>
              <a:pPr/>
              <a:t>19</a:t>
            </a:fld>
            <a:endParaRPr lang="en-US" altLang="en-US" sz="1400"/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5"/>
    </mc:Choice>
    <mc:Fallback xmlns="">
      <p:transition spd="slow" advTm="292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5D1AC16-3A8D-4174-8B5F-E32A8D2E208E}" type="slidenum">
              <a:rPr lang="en-US" altLang="en-US" sz="1400"/>
              <a:pPr/>
              <a:t>2</a:t>
            </a:fld>
            <a:endParaRPr lang="en-US" altLang="en-US" sz="1400"/>
          </a:p>
        </p:txBody>
      </p:sp>
      <p:pic>
        <p:nvPicPr>
          <p:cNvPr id="501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811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5"/>
    </mc:Choice>
    <mc:Fallback xmlns="">
      <p:transition spd="slow" advTm="1347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ACA9429-467D-4E04-A374-4806F900FFDA}" type="slidenum">
              <a:rPr lang="en-US" altLang="en-US" sz="1400"/>
              <a:pPr/>
              <a:t>20</a:t>
            </a:fld>
            <a:endParaRPr lang="en-US" altLang="en-US" sz="1400"/>
          </a:p>
        </p:txBody>
      </p:sp>
      <p:pic>
        <p:nvPicPr>
          <p:cNvPr id="593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42"/>
    </mc:Choice>
    <mc:Fallback xmlns="">
      <p:transition spd="slow" advTm="460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71588C-4CEF-42F2-B560-343CC35913A4}" type="slidenum">
              <a:rPr lang="en-US" altLang="en-US" sz="1400"/>
              <a:pPr/>
              <a:t>21</a:t>
            </a:fld>
            <a:endParaRPr lang="en-US" altLang="en-US" sz="1400"/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91"/>
    </mc:Choice>
    <mc:Fallback xmlns="">
      <p:transition spd="slow" advTm="1160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CDF9FD0-8476-4826-AF16-9CFFCC5E684B}" type="slidenum">
              <a:rPr lang="en-US" altLang="en-US" sz="1400"/>
              <a:pPr/>
              <a:t>22</a:t>
            </a:fld>
            <a:endParaRPr lang="en-US" altLang="en-US" sz="1400"/>
          </a:p>
        </p:txBody>
      </p:sp>
      <p:pic>
        <p:nvPicPr>
          <p:cNvPr id="614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9144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0"/>
    </mc:Choice>
    <mc:Fallback xmlns="">
      <p:transition spd="slow" advTm="362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E4B9612-31DF-4DF7-BD0D-577A24D6C6FF}" type="slidenum">
              <a:rPr lang="en-US" altLang="en-US" sz="1400"/>
              <a:pPr/>
              <a:t>23</a:t>
            </a:fld>
            <a:endParaRPr lang="en-US" altLang="en-US" sz="1400"/>
          </a:p>
        </p:txBody>
      </p:sp>
      <p:pic>
        <p:nvPicPr>
          <p:cNvPr id="624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96"/>
    </mc:Choice>
    <mc:Fallback xmlns="">
      <p:transition spd="slow" advTm="51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B4FC27F-EDFE-4167-8562-FFEAAA5F23A1}" type="slidenum">
              <a:rPr lang="en-US" altLang="en-US" sz="1400"/>
              <a:pPr/>
              <a:t>24</a:t>
            </a:fld>
            <a:endParaRPr lang="en-US" altLang="en-US" sz="1400"/>
          </a:p>
        </p:txBody>
      </p:sp>
      <p:pic>
        <p:nvPicPr>
          <p:cNvPr id="634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59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5"/>
    </mc:Choice>
    <mc:Fallback xmlns="">
      <p:transition spd="slow" advTm="527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a typeface="ＭＳ Ｐゴシック" charset="0"/>
              </a:rPr>
              <a:t>Kalman</a:t>
            </a:r>
            <a:r>
              <a:rPr lang="en-US" dirty="0">
                <a:ea typeface="ＭＳ Ｐゴシック" charset="0"/>
              </a:rPr>
              <a:t> filter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Graph-based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Particle-based</a:t>
            </a:r>
          </a:p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C3944AC-382A-4C5D-ABE9-34B7636A1D8E}" type="slidenum">
              <a:rPr lang="en-US" altLang="en-US" sz="1400"/>
              <a:pPr/>
              <a:t>25</a:t>
            </a:fld>
            <a:endParaRPr lang="en-US" alt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7"/>
    </mc:Choice>
    <mc:Fallback xmlns="">
      <p:transition spd="slow" advTm="461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6EE8EC6-E834-4A5F-85AB-1106E516713C}" type="slidenum">
              <a:rPr lang="en-US" altLang="en-US" sz="1400"/>
              <a:pPr/>
              <a:t>26</a:t>
            </a:fld>
            <a:endParaRPr lang="en-US" altLang="en-US" sz="1400"/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0"/>
    </mc:Choice>
    <mc:Fallback xmlns="">
      <p:transition spd="slow" advTm="307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5360988"/>
            <a:ext cx="8410575" cy="14970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>
                <a:ea typeface="ＭＳ Ｐゴシック" charset="0"/>
              </a:rPr>
              <a:t>P(</a:t>
            </a:r>
            <a:r>
              <a:rPr lang="en-US" dirty="0" err="1">
                <a:ea typeface="ＭＳ Ｐゴシック" charset="0"/>
              </a:rPr>
              <a:t>x</a:t>
            </a:r>
            <a:r>
              <a:rPr lang="en-US" baseline="-25000" dirty="0" err="1">
                <a:ea typeface="ＭＳ Ｐゴシック" charset="0"/>
              </a:rPr>
              <a:t>t</a:t>
            </a:r>
            <a:r>
              <a:rPr lang="en-US" dirty="0">
                <a:ea typeface="ＭＳ Ｐゴシック" charset="0"/>
              </a:rPr>
              <a:t> | x</a:t>
            </a:r>
            <a:r>
              <a:rPr lang="en-US" baseline="-25000" dirty="0">
                <a:ea typeface="ＭＳ Ｐゴシック" charset="0"/>
              </a:rPr>
              <a:t>t-1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u</a:t>
            </a:r>
            <a:r>
              <a:rPr lang="en-US" baseline="-25000" dirty="0" err="1">
                <a:ea typeface="ＭＳ Ｐゴシック" charset="0"/>
              </a:rPr>
              <a:t>t</a:t>
            </a:r>
            <a:r>
              <a:rPr lang="en-US" dirty="0">
                <a:ea typeface="ＭＳ Ｐゴシック" charset="0"/>
              </a:rPr>
              <a:t>)  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23CCEE7-0C6F-4D08-8BD2-63E52A009A52}" type="slidenum">
              <a:rPr lang="en-US" altLang="en-US" sz="1400"/>
              <a:pPr/>
              <a:t>27</a:t>
            </a:fld>
            <a:endParaRPr lang="en-US" altLang="en-US" sz="1400"/>
          </a:p>
        </p:txBody>
      </p:sp>
      <p:pic>
        <p:nvPicPr>
          <p:cNvPr id="6656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6637337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4"/>
    </mc:Choice>
    <mc:Fallback xmlns="">
      <p:transition spd="slow" advTm="357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3" y="5932488"/>
            <a:ext cx="8410575" cy="5016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>
                <a:ea typeface="ＭＳ Ｐゴシック" charset="0"/>
              </a:rPr>
              <a:t>P(</a:t>
            </a:r>
            <a:r>
              <a:rPr lang="en-US" dirty="0" err="1">
                <a:ea typeface="ＭＳ Ｐゴシック" charset="0"/>
              </a:rPr>
              <a:t>z</a:t>
            </a:r>
            <a:r>
              <a:rPr lang="en-US" baseline="-25000" dirty="0" err="1">
                <a:ea typeface="ＭＳ Ｐゴシック" charset="0"/>
              </a:rPr>
              <a:t>t</a:t>
            </a:r>
            <a:r>
              <a:rPr lang="en-US" dirty="0">
                <a:ea typeface="ＭＳ Ｐゴシック" charset="0"/>
              </a:rPr>
              <a:t> | </a:t>
            </a:r>
            <a:r>
              <a:rPr lang="en-US" dirty="0" err="1">
                <a:ea typeface="ＭＳ Ｐゴシック" charset="0"/>
              </a:rPr>
              <a:t>x</a:t>
            </a:r>
            <a:r>
              <a:rPr lang="en-US" baseline="-25000" dirty="0" err="1">
                <a:ea typeface="ＭＳ Ｐゴシック" charset="0"/>
              </a:rPr>
              <a:t>t</a:t>
            </a:r>
            <a:r>
              <a:rPr lang="en-US" dirty="0">
                <a:ea typeface="ＭＳ Ｐゴシック" charset="0"/>
              </a:rPr>
              <a:t>)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7CA98C3-A65C-4A57-B633-9D3EA95F0AC0}" type="slidenum">
              <a:rPr lang="en-US" altLang="en-US" sz="1400"/>
              <a:pPr/>
              <a:t>28</a:t>
            </a:fld>
            <a:endParaRPr lang="en-US" altLang="en-US" sz="1400"/>
          </a:p>
        </p:txBody>
      </p:sp>
      <p:pic>
        <p:nvPicPr>
          <p:cNvPr id="675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0"/>
            <a:ext cx="7107237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49"/>
    </mc:Choice>
    <mc:Fallback xmlns="">
      <p:transition spd="slow" advTm="525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16"/>
          <p:cNvGraphicFramePr>
            <a:graphicFrameLocks noChangeAspect="1"/>
          </p:cNvGraphicFramePr>
          <p:nvPr/>
        </p:nvGraphicFramePr>
        <p:xfrm>
          <a:off x="-3906838" y="1390650"/>
          <a:ext cx="1061243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Document" r:id="rId3" imgW="5486400" imgH="406400" progId="Word.Document.12">
                  <p:embed/>
                </p:oleObj>
              </mc:Choice>
              <mc:Fallback>
                <p:oleObj name="Document" r:id="rId3" imgW="5486400" imgH="406400" progId="Word.Document.1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06838" y="1390650"/>
                        <a:ext cx="10612438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2" name="Object 17"/>
          <p:cNvGraphicFramePr>
            <a:graphicFrameLocks noChangeAspect="1"/>
          </p:cNvGraphicFramePr>
          <p:nvPr/>
        </p:nvGraphicFramePr>
        <p:xfrm>
          <a:off x="-3489325" y="2393950"/>
          <a:ext cx="91122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" name="Document" r:id="rId5" imgW="5486198" imgH="406385" progId="Word.Document.12">
                  <p:embed/>
                </p:oleObj>
              </mc:Choice>
              <mc:Fallback>
                <p:oleObj name="Document" r:id="rId5" imgW="5486198" imgH="406385" progId="Word.Document.1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89325" y="2393950"/>
                        <a:ext cx="911225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a typeface="ＭＳ Ｐゴシック" charset="0"/>
              </a:rPr>
              <a:t>Kalman</a:t>
            </a:r>
            <a:r>
              <a:rPr lang="en-US" dirty="0">
                <a:ea typeface="ＭＳ Ｐゴシック" charset="0"/>
              </a:rPr>
              <a:t> Filter</a:t>
            </a:r>
          </a:p>
        </p:txBody>
      </p:sp>
      <p:sp>
        <p:nvSpPr>
          <p:cNvPr id="4" name="Oval 3"/>
          <p:cNvSpPr/>
          <p:nvPr/>
        </p:nvSpPr>
        <p:spPr>
          <a:xfrm>
            <a:off x="1676400" y="3027363"/>
            <a:ext cx="2133600" cy="11430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Sense</a:t>
            </a:r>
          </a:p>
        </p:txBody>
      </p:sp>
      <p:sp>
        <p:nvSpPr>
          <p:cNvPr id="5" name="Oval 4"/>
          <p:cNvSpPr/>
          <p:nvPr/>
        </p:nvSpPr>
        <p:spPr>
          <a:xfrm>
            <a:off x="5486400" y="3024188"/>
            <a:ext cx="2133600" cy="11430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Move</a:t>
            </a:r>
          </a:p>
        </p:txBody>
      </p:sp>
      <p:sp>
        <p:nvSpPr>
          <p:cNvPr id="6" name="Curved Down Arrow 5"/>
          <p:cNvSpPr/>
          <p:nvPr/>
        </p:nvSpPr>
        <p:spPr>
          <a:xfrm>
            <a:off x="2514600" y="2286000"/>
            <a:ext cx="4191000" cy="7413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Curved Down Arrow 6"/>
          <p:cNvSpPr/>
          <p:nvPr/>
        </p:nvSpPr>
        <p:spPr>
          <a:xfrm flipH="1" flipV="1">
            <a:off x="2586038" y="4167188"/>
            <a:ext cx="4191000" cy="7413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5181600"/>
            <a:ext cx="1519238" cy="609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alibri"/>
                <a:cs typeface="Calibri"/>
              </a:rPr>
              <a:t>Initial Belief</a:t>
            </a:r>
          </a:p>
        </p:txBody>
      </p:sp>
      <p:sp>
        <p:nvSpPr>
          <p:cNvPr id="9" name="Up Arrow 8"/>
          <p:cNvSpPr/>
          <p:nvPr/>
        </p:nvSpPr>
        <p:spPr>
          <a:xfrm rot="1442492">
            <a:off x="1989138" y="4268788"/>
            <a:ext cx="188912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25610" name="TextBox 13"/>
          <p:cNvSpPr txBox="1">
            <a:spLocks noChangeArrowheads="1"/>
          </p:cNvSpPr>
          <p:nvPr/>
        </p:nvSpPr>
        <p:spPr bwMode="auto">
          <a:xfrm>
            <a:off x="4116388" y="3221038"/>
            <a:ext cx="1090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>
                <a:latin typeface="Calibri" panose="020F0502020204030204" pitchFamily="34" charset="0"/>
              </a:rPr>
              <a:t>Gaussian:</a:t>
            </a:r>
          </a:p>
          <a:p>
            <a:r>
              <a:rPr lang="en-US" altLang="en-US" sz="1800">
                <a:latin typeface="Calibri" panose="020F0502020204030204" pitchFamily="34" charset="0"/>
              </a:rPr>
              <a:t>μ, σ</a:t>
            </a:r>
            <a:r>
              <a:rPr lang="en-US" altLang="en-US" sz="1800" baseline="300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611" name="TextBox 14"/>
          <p:cNvSpPr txBox="1">
            <a:spLocks noChangeArrowheads="1"/>
          </p:cNvSpPr>
          <p:nvPr/>
        </p:nvSpPr>
        <p:spPr bwMode="auto">
          <a:xfrm>
            <a:off x="6705600" y="1903413"/>
            <a:ext cx="18796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>
                <a:latin typeface="Calibri" panose="020F0502020204030204" pitchFamily="34" charset="0"/>
              </a:rPr>
              <a:t>μ’=μ+u</a:t>
            </a:r>
          </a:p>
          <a:p>
            <a:r>
              <a:rPr lang="en-US" altLang="en-US" sz="2400">
                <a:latin typeface="Calibri" panose="020F0502020204030204" pitchFamily="34" charset="0"/>
              </a:rPr>
              <a:t>σ</a:t>
            </a:r>
            <a:r>
              <a:rPr lang="en-US" altLang="en-US" sz="2400" baseline="30000">
                <a:latin typeface="Calibri" panose="020F0502020204030204" pitchFamily="34" charset="0"/>
              </a:rPr>
              <a:t>2</a:t>
            </a:r>
            <a:r>
              <a:rPr lang="en-US" altLang="en-US" sz="2400">
                <a:latin typeface="Calibri" panose="020F0502020204030204" pitchFamily="34" charset="0"/>
              </a:rPr>
              <a:t>’=σ</a:t>
            </a:r>
            <a:r>
              <a:rPr lang="en-US" altLang="en-US" sz="2400" baseline="30000">
                <a:latin typeface="Calibri" panose="020F0502020204030204" pitchFamily="34" charset="0"/>
              </a:rPr>
              <a:t>2</a:t>
            </a:r>
            <a:r>
              <a:rPr lang="en-US" altLang="en-US" sz="2400">
                <a:latin typeface="Calibri" panose="020F0502020204030204" pitchFamily="34" charset="0"/>
              </a:rPr>
              <a:t>+r</a:t>
            </a:r>
            <a:r>
              <a:rPr lang="en-US" altLang="en-US" sz="2400" baseline="30000">
                <a:latin typeface="Calibri" panose="020F0502020204030204" pitchFamily="34" charset="0"/>
              </a:rPr>
              <a:t>2</a:t>
            </a:r>
            <a:endParaRPr lang="en-US" altLang="en-US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5695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2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AE8CE24-3F90-46DB-97C7-DB93F6A780BA}" type="slidenum">
              <a:rPr lang="en-US" altLang="en-US" sz="1400"/>
              <a:pPr/>
              <a:t>3</a:t>
            </a:fld>
            <a:endParaRPr lang="en-US" altLang="en-US" sz="1400"/>
          </a:p>
        </p:txBody>
      </p:sp>
      <p:pic>
        <p:nvPicPr>
          <p:cNvPr id="512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0"/>
            <a:ext cx="801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2"/>
    </mc:Choice>
    <mc:Fallback xmlns="">
      <p:transition spd="slow" advTm="151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6C9016-304F-4159-89BA-418585C01945}" type="slidenum">
              <a:rPr lang="en-US" altLang="en-US" sz="1400"/>
              <a:pPr/>
              <a:t>4</a:t>
            </a:fld>
            <a:endParaRPr lang="en-US" altLang="en-US" sz="1400"/>
          </a:p>
        </p:txBody>
      </p:sp>
      <p:pic>
        <p:nvPicPr>
          <p:cNvPr id="522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0"/>
            <a:ext cx="8135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9"/>
    </mc:Choice>
    <mc:Fallback xmlns="">
      <p:transition spd="slow" advTm="179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778D44E-9409-4624-A900-A9659697DBEA}" type="slidenum">
              <a:rPr lang="en-US" altLang="en-US" sz="1400"/>
              <a:pPr/>
              <a:t>5</a:t>
            </a:fld>
            <a:endParaRPr lang="en-US" altLang="en-US" sz="1400"/>
          </a:p>
        </p:txBody>
      </p:sp>
      <p:pic>
        <p:nvPicPr>
          <p:cNvPr id="16386" name="Picture 2" descr="slammovie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0"/>
            <a:ext cx="2997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2514600"/>
            <a:ext cx="81407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30000"/>
              </a:spcAft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	</a:t>
            </a:r>
            <a:r>
              <a:rPr lang="en-US" altLang="en-US" b="1">
                <a:solidFill>
                  <a:schemeClr val="folHlink"/>
                </a:solidFill>
              </a:rPr>
              <a:t>Given: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30000"/>
              </a:spcAft>
            </a:pPr>
            <a:r>
              <a:rPr lang="en-US" altLang="en-US"/>
              <a:t>The robot’s controls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30000"/>
              </a:spcAft>
            </a:pPr>
            <a:r>
              <a:rPr lang="en-US" altLang="en-US"/>
              <a:t>Observations of nearby features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30000"/>
              </a:spcAft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	</a:t>
            </a:r>
            <a:r>
              <a:rPr lang="en-US" altLang="en-US" b="1">
                <a:solidFill>
                  <a:schemeClr val="folHlink"/>
                </a:solidFill>
              </a:rPr>
              <a:t>Estimate: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30000"/>
              </a:spcAft>
            </a:pPr>
            <a:r>
              <a:rPr lang="en-US" altLang="en-US"/>
              <a:t>Map of features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30000"/>
              </a:spcAft>
            </a:pPr>
            <a:r>
              <a:rPr lang="en-US" altLang="en-US"/>
              <a:t>Path of the robot</a:t>
            </a: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The SLAM Problem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584200" y="1271588"/>
            <a:ext cx="57927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latin typeface="Arial" charset="0"/>
                <a:ea typeface="ＭＳ Ｐゴシック" charset="0"/>
              </a:rPr>
              <a:t>A robot is exploring an unknown, static environment.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3"/>
    </mc:Choice>
    <mc:Fallback xmlns="">
      <p:transition spd="slow" advTm="419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1E9F8CE-4DE6-47DA-85FE-BEC92023FA33}" type="slidenum">
              <a:rPr lang="en-US" altLang="en-US" sz="1400"/>
              <a:pPr/>
              <a:t>6</a:t>
            </a:fld>
            <a:endParaRPr lang="en-US" altLang="en-US" sz="140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206500"/>
            <a:ext cx="6408737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161925"/>
            <a:ext cx="8424863" cy="11906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Structure of the Landmark-based SLAM-Problem </a:t>
            </a:r>
            <a:endParaRPr lang="de-DE"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15"/>
    </mc:Choice>
    <mc:Fallback xmlns="">
      <p:transition spd="slow" advTm="527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6B4705D-EE2A-4A4E-979F-D247BA6AE0E9}" type="slidenum">
              <a:rPr lang="en-US" altLang="en-US" sz="1400"/>
              <a:pPr/>
              <a:t>7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SLAM Applications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836613" y="1271588"/>
            <a:ext cx="7469187" cy="5503862"/>
            <a:chOff x="288" y="801"/>
            <a:chExt cx="4705" cy="3467"/>
          </a:xfrm>
        </p:grpSpPr>
        <p:grpSp>
          <p:nvGrpSpPr>
            <p:cNvPr id="18436" name="Group 4"/>
            <p:cNvGrpSpPr>
              <a:grpSpLocks/>
            </p:cNvGrpSpPr>
            <p:nvPr/>
          </p:nvGrpSpPr>
          <p:grpSpPr bwMode="auto">
            <a:xfrm>
              <a:off x="288" y="801"/>
              <a:ext cx="2213" cy="3467"/>
              <a:chOff x="288" y="801"/>
              <a:chExt cx="2213" cy="3467"/>
            </a:xfrm>
          </p:grpSpPr>
          <p:pic>
            <p:nvPicPr>
              <p:cNvPr id="18442" name="Picture 5" descr="nsh3rd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2" b="13829"/>
              <a:stretch>
                <a:fillRect/>
              </a:stretch>
            </p:blipFill>
            <p:spPr bwMode="auto">
              <a:xfrm>
                <a:off x="290" y="817"/>
                <a:ext cx="2205" cy="1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3" name="Picture 6" descr="NOMAD-moon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834"/>
              <a:stretch>
                <a:fillRect/>
              </a:stretch>
            </p:blipFill>
            <p:spPr bwMode="auto">
              <a:xfrm>
                <a:off x="288" y="2448"/>
                <a:ext cx="2207" cy="1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3" name="Rectangle 7"/>
              <p:cNvSpPr>
                <a:spLocks noChangeArrowheads="1"/>
              </p:cNvSpPr>
              <p:nvPr/>
            </p:nvSpPr>
            <p:spPr bwMode="auto">
              <a:xfrm>
                <a:off x="1440" y="801"/>
                <a:ext cx="1053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32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</a:rPr>
                  <a:t>Indoors</a:t>
                </a:r>
              </a:p>
            </p:txBody>
          </p:sp>
          <p:sp>
            <p:nvSpPr>
              <p:cNvPr id="10254" name="Rectangle 8"/>
              <p:cNvSpPr>
                <a:spLocks noChangeArrowheads="1"/>
              </p:cNvSpPr>
              <p:nvPr/>
            </p:nvSpPr>
            <p:spPr bwMode="auto">
              <a:xfrm>
                <a:off x="1632" y="2410"/>
                <a:ext cx="86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32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</a:rPr>
                  <a:t>Space</a:t>
                </a:r>
              </a:p>
            </p:txBody>
          </p:sp>
        </p:grpSp>
        <p:grpSp>
          <p:nvGrpSpPr>
            <p:cNvPr id="18437" name="Group 9"/>
            <p:cNvGrpSpPr>
              <a:grpSpLocks/>
            </p:cNvGrpSpPr>
            <p:nvPr/>
          </p:nvGrpSpPr>
          <p:grpSpPr bwMode="auto">
            <a:xfrm>
              <a:off x="2640" y="802"/>
              <a:ext cx="2353" cy="3465"/>
              <a:chOff x="3120" y="802"/>
              <a:chExt cx="2353" cy="3465"/>
            </a:xfrm>
          </p:grpSpPr>
          <p:pic>
            <p:nvPicPr>
              <p:cNvPr id="10247" name="Picture 10" descr="mine_img_20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758"/>
              <a:stretch>
                <a:fillRect/>
              </a:stretch>
            </p:blipFill>
            <p:spPr bwMode="auto">
              <a:xfrm>
                <a:off x="3120" y="2448"/>
                <a:ext cx="2353" cy="18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8439" name="Picture 11" descr="OberonAtSe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816"/>
                <a:ext cx="2352" cy="1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49" name="Rectangle 12"/>
              <p:cNvSpPr>
                <a:spLocks noChangeArrowheads="1"/>
              </p:cNvSpPr>
              <p:nvPr/>
            </p:nvSpPr>
            <p:spPr bwMode="auto">
              <a:xfrm>
                <a:off x="4176" y="802"/>
                <a:ext cx="128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32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</a:rPr>
                  <a:t>Undersea</a:t>
                </a:r>
              </a:p>
            </p:txBody>
          </p:sp>
          <p:sp>
            <p:nvSpPr>
              <p:cNvPr id="10250" name="Rectangle 13"/>
              <p:cNvSpPr>
                <a:spLocks noChangeArrowheads="1"/>
              </p:cNvSpPr>
              <p:nvPr/>
            </p:nvSpPr>
            <p:spPr bwMode="auto">
              <a:xfrm>
                <a:off x="3737" y="2409"/>
                <a:ext cx="1735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32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</a:rPr>
                  <a:t>Underground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2"/>
    </mc:Choice>
    <mc:Fallback xmlns="">
      <p:transition spd="slow" advTm="945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0995439-DAE4-4D82-AB02-9B331ED99FDC}" type="slidenum">
              <a:rPr lang="en-US" altLang="en-US" sz="1400"/>
              <a:pPr/>
              <a:t>8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Representations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 maps or scans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>
              <a:buFontTx/>
              <a:buNone/>
            </a:pPr>
            <a:r>
              <a:rPr lang="en-US" altLang="en-US" sz="2400"/>
              <a:t>	</a:t>
            </a:r>
          </a:p>
          <a:p>
            <a:pPr eaLnBrk="1" hangingPunct="1">
              <a:buFontTx/>
              <a:buNone/>
            </a:pPr>
            <a:r>
              <a:rPr kumimoji="1" lang="en-US" altLang="en-US" sz="1400"/>
              <a:t>	</a:t>
            </a:r>
            <a:r>
              <a:rPr kumimoji="1" lang="en-US" altLang="en-US" sz="1200"/>
              <a:t>[Lu &amp; Milios, 97; Gutmann, 98: Thrun 98; Burgard, 99; Konolige &amp; Gutmann, 00; Thrun, 00; Arras, 99; Haehnel, 01;…]</a:t>
            </a:r>
          </a:p>
          <a:p>
            <a:pPr eaLnBrk="1" hangingPunct="1">
              <a:buFontTx/>
              <a:buNone/>
            </a:pPr>
            <a:endParaRPr kumimoji="1" lang="en-US" altLang="en-US" sz="1400"/>
          </a:p>
          <a:p>
            <a:pPr eaLnBrk="1" hangingPunct="1"/>
            <a:r>
              <a:rPr lang="en-US" altLang="en-US"/>
              <a:t>Landmark-based</a:t>
            </a:r>
          </a:p>
          <a:p>
            <a:pPr eaLnBrk="1" hangingPunct="1">
              <a:buFontTx/>
              <a:buNone/>
            </a:pPr>
            <a:endParaRPr kumimoji="1" lang="en-US" altLang="en-US" sz="1400"/>
          </a:p>
          <a:p>
            <a:pPr eaLnBrk="1" hangingPunct="1">
              <a:buFontTx/>
              <a:buNone/>
            </a:pPr>
            <a:endParaRPr lang="en-US" altLang="en-US" sz="2400"/>
          </a:p>
          <a:p>
            <a:pPr eaLnBrk="1" hangingPunct="1"/>
            <a:endParaRPr lang="en-US" altLang="en-US"/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611938" y="53054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endParaRPr lang="de-DE" sz="2400" b="1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9461" name="Picture 5" descr="ra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78025"/>
            <a:ext cx="1374775" cy="137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sl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16764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slam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67200"/>
            <a:ext cx="16351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sla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00600"/>
            <a:ext cx="29718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Rectangle 9"/>
          <p:cNvSpPr>
            <a:spLocks noChangeArrowheads="1"/>
          </p:cNvSpPr>
          <p:nvPr/>
        </p:nvSpPr>
        <p:spPr bwMode="auto">
          <a:xfrm>
            <a:off x="914400" y="6248400"/>
            <a:ext cx="815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US" altLang="en-US" sz="1200"/>
              <a:t>[Leonard et al., 98; Castelanos et al., 99: Dissanayake et al., 2001; Montemerlo et al., 2002;…</a:t>
            </a:r>
          </a:p>
        </p:txBody>
      </p:sp>
      <p:pic>
        <p:nvPicPr>
          <p:cNvPr id="19466" name="Picture 10" descr="corrected_occ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19200"/>
            <a:ext cx="163195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map3d-no-peo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57388"/>
            <a:ext cx="2133600" cy="1390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488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iRobot Roomba 980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306513"/>
            <a:ext cx="8278812" cy="14462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>
                <a:ea typeface="ＭＳ Ｐゴシック" charset="0"/>
              </a:rPr>
              <a:t>Visual SLAM</a:t>
            </a:r>
          </a:p>
          <a:p>
            <a:pPr>
              <a:defRPr/>
            </a:pPr>
            <a:r>
              <a:rPr lang="en-US" sz="1800" dirty="0">
                <a:ea typeface="ＭＳ Ｐゴシック" charset="0"/>
                <a:hlinkClick r:id="rId2"/>
              </a:rPr>
              <a:t>http://spectrum.ieee.org/automaton/robotics/home-robots/irobot-brings-visual-mapping-and-navigation-to-the-roomba-980</a:t>
            </a:r>
            <a:endParaRPr lang="en-US" sz="1800" dirty="0">
              <a:ea typeface="ＭＳ Ｐゴシック" charset="0"/>
            </a:endParaRPr>
          </a:p>
          <a:p>
            <a:pPr>
              <a:defRPr/>
            </a:pPr>
            <a:r>
              <a:rPr lang="en-US" sz="1800" dirty="0">
                <a:ea typeface="ＭＳ Ｐゴシック" charset="0"/>
                <a:hlinkClick r:id="rId3"/>
              </a:rPr>
              <a:t>https://www.youtube.com/watch?v=oj3Vawn-kRE</a:t>
            </a:r>
            <a:endParaRPr lang="en-US" sz="1800" dirty="0">
              <a:ea typeface="ＭＳ Ｐゴシック" charset="0"/>
            </a:endParaRPr>
          </a:p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98365E-DE32-4E08-BB16-F29BED60B8D9}" type="slidenum">
              <a:rPr lang="en-US" altLang="en-US" sz="1400"/>
              <a:pPr/>
              <a:t>9</a:t>
            </a:fld>
            <a:endParaRPr lang="en-US" altLang="en-US" sz="1400"/>
          </a:p>
        </p:txBody>
      </p:sp>
      <p:pic>
        <p:nvPicPr>
          <p:cNvPr id="53252" name="Picture 6" descr="MjY3MTM3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2843213"/>
            <a:ext cx="5176838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8"/>
    </mc:Choice>
    <mc:Fallback xmlns="">
      <p:transition spd="slow" advTm="698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84|15.001|9.3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IrRAAAAAAAABfn///8MQWN0aW9uVHlwZVYxAQAAAAd2YWx1ZV9fAAgCAAAAAAAAAAUFAAAAD1BlbkF0dHJpYnV0ZXNWMQoAAAAHX2NvbG9yQQdfY29sb3JSB19jb2xvckcHX2NvbG9yQgpGaXRUb0N1cnZlBkhlaWdodA5JZ25vcmVQcmVzc3VyZQ1Jc0hpZ2hsaWdodGVyBVNoYXBlBVdpZHRoAAAAAAAAAAAEAAICAgIBBgEBDEJydXNoU2hhcGVWMQIAAAAGAgAAAP/7sEEAAAAAAAAACEAAAAX4////DEJydXNoU2hhcGVWMQEAAAAHdmFsdWVfXwAIAgAAAAEAAAAAAAAAAAAIQAUGAAAACklua1RyYWNlVjEDAAAADUxpc3RgMStfaXRlbXMMTGlzdGAxK19zaXplD0xpc3RgMStfdmVyc2lvbgQAABhTaGFyZWQuSW5raW5nLklua1BvaW50W10CAAAACAgCAAAACQkAAAANAAAADQAAAAcJAAAAAAEAAAAQAAAABApJbmtQb2ludFYxAgAAAAkKAAAACQsAAAAJDAAAAAkNAAAACQ4AAAAJDwAAAAkQAAAACREAAAAJEgAAAAkTAAAACRQAAAAJFQAAAAkWAAAADQMFCgAAAApJbmtQb2ludFYxBAAAAAFYAVkOUHJlc3N1cmVGYWN0b3IJVGltZVN0YW1wAAAAAAYGCxACAAAAoH2qRAcBzj962PMLoM7kPwAAUD4AAAAAAAAAAAELAAAACgAAAKBK6MEjR80/aNfpPLJ45D8AAJY+EAAAAAAAAAABDAAAAAoAAACQgm1YcRTNP1Bpr+ABWuQ/AICfPhAAAAAAAAAAAQ0AAAAKAAAAcLry7r7hzD/EaCr5Ci/kPwAAnT4QAAAAAAAAAAEOAAAACgAAAHC68u6+4cw/VNbfbcQi5D8AAJk+EAAAAAAAAAABDwAAAAoAAAAQzcnL2NDMP+RDleJ9FuQ/AICXPiAAAAAAAAAAARAAAAAKAAAAsN+gqPK/zD88aKURFATkPwCAlj4gAAAAAAAAAAERAAAACgAAAGDyd4UMr8w/XEMQ+4br4z8AAJY+LwAAAAAAAAABEgAAAAoAAAAABU9iJp7MP3wee+T50uM/AICmPi8AAAAAAAAAARMAAAAKAAAAUCr9G1p8zD8qZ5tCJq7jPwAAqj4/AAAAAAAAAAEUAAAACgAAADBigrKnScw/ah1xFQx94z8AAKc+PwAAAAAAAAABFQAAAAoAAADArN4lDwbMP6jTRujxS+M/AACnPj8AAAAAAAAAARYAAAAKAAAAMC/AL8SPyz8e08EA+yDjPwAAzj1uAAAAAAAAAAs="/>
</p:tagLst>
</file>

<file path=ppt/theme/theme1.xml><?xml version="1.0" encoding="utf-8"?>
<a:theme xmlns:a="http://schemas.openxmlformats.org/drawingml/2006/main" name="prob-robotics">
  <a:themeElements>
    <a:clrScheme name="">
      <a:dk1>
        <a:srgbClr val="000000"/>
      </a:dk1>
      <a:lt1>
        <a:srgbClr val="FFFFFF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FFFFF"/>
      </a:accent3>
      <a:accent4>
        <a:srgbClr val="000000"/>
      </a:accent4>
      <a:accent5>
        <a:srgbClr val="FFFFFF"/>
      </a:accent5>
      <a:accent6>
        <a:srgbClr val="C8C8C8"/>
      </a:accent6>
      <a:hlink>
        <a:srgbClr val="CC3300"/>
      </a:hlink>
      <a:folHlink>
        <a:srgbClr val="0033CC"/>
      </a:folHlink>
    </a:clrScheme>
    <a:fontScheme name="prob-robotic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20000"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20000"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prob-robotic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b-robotic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C:\WINDOWS\Anwendungsdaten\Microsoft\Vorlagen\prob-robotics.pot</Template>
  <TotalTime>1666</TotalTime>
  <Words>335</Words>
  <Application>Microsoft Macintosh PowerPoint</Application>
  <PresentationFormat>On-screen Show (4:3)</PresentationFormat>
  <Paragraphs>103</Paragraphs>
  <Slides>29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prob-robotics</vt:lpstr>
      <vt:lpstr>Equation</vt:lpstr>
      <vt:lpstr>Document</vt:lpstr>
      <vt:lpstr>Slides based on: Probabilistic Robotics http://www.probabilistic-robotics.org/   &amp;  Cyrill Stachniss   http://ais.informatik.uni-freiburg.de/teaching/ws13/mapping/index_en.php</vt:lpstr>
      <vt:lpstr>PowerPoint Presentation</vt:lpstr>
      <vt:lpstr>PowerPoint Presentation</vt:lpstr>
      <vt:lpstr>PowerPoint Presentation</vt:lpstr>
      <vt:lpstr>The SLAM Problem</vt:lpstr>
      <vt:lpstr>Structure of the Landmark-based SLAM-Problem </vt:lpstr>
      <vt:lpstr>SLAM Applications</vt:lpstr>
      <vt:lpstr>Representations</vt:lpstr>
      <vt:lpstr>iRobot Roomba 980</vt:lpstr>
      <vt:lpstr>Why is SLAM a hard problem?</vt:lpstr>
      <vt:lpstr>Why is SLAM a hard problem?</vt:lpstr>
      <vt:lpstr>PowerPoint Presentation</vt:lpstr>
      <vt:lpstr>PowerPoint Presentation</vt:lpstr>
      <vt:lpstr>Graphical Model of Full SLAM: </vt:lpstr>
      <vt:lpstr>Graphical Model of Online SLAM: </vt:lpstr>
      <vt:lpstr>SLAM:  Simultaneous Localization and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Kalman Filter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Robotics</dc:title>
  <dc:creator>SCS</dc:creator>
  <cp:lastModifiedBy>Matthew Taylor</cp:lastModifiedBy>
  <cp:revision>1979</cp:revision>
  <dcterms:created xsi:type="dcterms:W3CDTF">2000-05-13T15:49:16Z</dcterms:created>
  <dcterms:modified xsi:type="dcterms:W3CDTF">2016-03-24T18:28:54Z</dcterms:modified>
</cp:coreProperties>
</file>