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355" r:id="rId2"/>
    <p:sldId id="367" r:id="rId3"/>
    <p:sldId id="256" r:id="rId4"/>
    <p:sldId id="294" r:id="rId5"/>
    <p:sldId id="336" r:id="rId6"/>
    <p:sldId id="337" r:id="rId7"/>
    <p:sldId id="269" r:id="rId8"/>
    <p:sldId id="267" r:id="rId9"/>
    <p:sldId id="276" r:id="rId10"/>
    <p:sldId id="270" r:id="rId11"/>
    <p:sldId id="271" r:id="rId12"/>
    <p:sldId id="272" r:id="rId13"/>
    <p:sldId id="273" r:id="rId14"/>
    <p:sldId id="274" r:id="rId15"/>
    <p:sldId id="275" r:id="rId16"/>
    <p:sldId id="268" r:id="rId17"/>
    <p:sldId id="338" r:id="rId18"/>
    <p:sldId id="339" r:id="rId19"/>
    <p:sldId id="340" r:id="rId20"/>
    <p:sldId id="341" r:id="rId21"/>
    <p:sldId id="261" r:id="rId22"/>
    <p:sldId id="262" r:id="rId23"/>
    <p:sldId id="358" r:id="rId24"/>
    <p:sldId id="351" r:id="rId25"/>
    <p:sldId id="277" r:id="rId26"/>
    <p:sldId id="344" r:id="rId27"/>
    <p:sldId id="345" r:id="rId28"/>
    <p:sldId id="346" r:id="rId29"/>
    <p:sldId id="347" r:id="rId30"/>
    <p:sldId id="348" r:id="rId31"/>
    <p:sldId id="349" r:id="rId32"/>
    <p:sldId id="359" r:id="rId33"/>
    <p:sldId id="350" r:id="rId34"/>
    <p:sldId id="361" r:id="rId35"/>
    <p:sldId id="362" r:id="rId36"/>
    <p:sldId id="363" r:id="rId37"/>
    <p:sldId id="364" r:id="rId38"/>
    <p:sldId id="365" r:id="rId39"/>
    <p:sldId id="357" r:id="rId40"/>
    <p:sldId id="356" r:id="rId41"/>
    <p:sldId id="36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AC2EB-47AC-4374-A137-FD09FCFB977A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E017-5DD4-43E7-916B-C407889E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Let all </a:t>
            </a:r>
            <a:r>
              <a:rPr lang="en-US" sz="1200" i="1" dirty="0" err="1" smtClean="0"/>
              <a:t>w</a:t>
            </a:r>
            <a:r>
              <a:rPr lang="en-US" sz="1200" i="1" baseline="-25000" dirty="0" err="1" smtClean="0"/>
              <a:t>ji</a:t>
            </a:r>
            <a:r>
              <a:rPr lang="en-US" sz="1200" i="1" dirty="0" smtClean="0"/>
              <a:t> </a:t>
            </a:r>
            <a:r>
              <a:rPr lang="en-US" sz="1200" dirty="0" smtClean="0"/>
              <a:t>be </a:t>
            </a:r>
            <a:r>
              <a:rPr lang="en-US" sz="1200" i="1" dirty="0" err="1" smtClean="0"/>
              <a:t>T</a:t>
            </a:r>
            <a:r>
              <a:rPr lang="en-US" sz="1200" i="1" baseline="-25000" dirty="0" err="1" smtClean="0"/>
              <a:t>j</a:t>
            </a:r>
            <a:r>
              <a:rPr lang="en-US" sz="1200" dirty="0" smtClean="0"/>
              <a:t> / </a:t>
            </a:r>
            <a:r>
              <a:rPr lang="en-US" sz="1200" i="1" dirty="0" smtClean="0"/>
              <a:t>n, </a:t>
            </a:r>
          </a:p>
          <a:p>
            <a:r>
              <a:rPr lang="en-US" sz="1200" dirty="0" smtClean="0"/>
              <a:t>Let all </a:t>
            </a:r>
            <a:r>
              <a:rPr lang="en-US" sz="1200" i="1" dirty="0" err="1" smtClean="0"/>
              <a:t>w</a:t>
            </a:r>
            <a:r>
              <a:rPr lang="en-US" sz="1200" i="1" baseline="-25000" dirty="0" err="1" smtClean="0"/>
              <a:t>ji</a:t>
            </a:r>
            <a:r>
              <a:rPr lang="en-US" sz="1200" i="1" dirty="0" smtClean="0"/>
              <a:t> </a:t>
            </a:r>
            <a:r>
              <a:rPr lang="en-US" sz="1200" dirty="0" smtClean="0"/>
              <a:t>be </a:t>
            </a:r>
            <a:r>
              <a:rPr lang="en-US" sz="1200" i="1" dirty="0" err="1" smtClean="0"/>
              <a:t>T</a:t>
            </a:r>
            <a:r>
              <a:rPr lang="en-US" sz="1200" i="1" baseline="-25000" dirty="0" err="1" smtClean="0"/>
              <a:t>j</a:t>
            </a:r>
            <a:r>
              <a:rPr lang="en-US" sz="1200" i="1" baseline="-25000" dirty="0" smtClean="0"/>
              <a:t> </a:t>
            </a:r>
            <a:r>
              <a:rPr lang="en-US" sz="1200" dirty="0" smtClean="0"/>
              <a:t>where n is the number of inputs.</a:t>
            </a:r>
          </a:p>
          <a:p>
            <a:r>
              <a:rPr lang="en-US" sz="1200" dirty="0" smtClean="0"/>
              <a:t>Let threshold be 0, single input with a negative weight.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DA6BE3-4DF7-F247-A407-B8D7F6372B7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681B1-0BB9-403C-B31F-B5316C8DC070}" type="slidenum">
              <a:rPr lang="en-US"/>
              <a:pPr/>
              <a:t>39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EF7DF-6EFD-4CBB-B674-A4D5028D4CDE}" type="slidenum">
              <a:rPr lang="en-US"/>
              <a:pPr/>
              <a:t>40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Crossover isn’t standard</a:t>
            </a:r>
          </a:p>
          <a:p>
            <a:r>
              <a:rPr lang="en-US"/>
              <a:t>Assume EC is familiar but that adding nodes/links isn’t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6878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8788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A1BE98-DE18-2345-B9FA-3EC5278487A3}" type="slidenum">
              <a:rPr lang="en-US"/>
              <a:pPr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0E83-5680-6145-9EAB-0EAEB9A2B5F0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57E50-A724-7A4D-A53C-B3BC2E95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8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0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1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2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60E83-5680-6145-9EAB-0EAEB9A2B5F0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" Type="http://schemas.microsoft.com/office/2007/relationships/media" Target="../media/media1.mpg"/><Relationship Id="rId2" Type="http://schemas.openxmlformats.org/officeDocument/2006/relationships/video" Target="../media/media1.mpg"/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microsoft.com/office/2007/relationships/media" Target="../media/media3.mpg"/><Relationship Id="rId6" Type="http://schemas.openxmlformats.org/officeDocument/2006/relationships/video" Target="../media/media3.mpg"/><Relationship Id="rId7" Type="http://schemas.microsoft.com/office/2007/relationships/media" Target="../media/media4.mpg"/><Relationship Id="rId8" Type="http://schemas.openxmlformats.org/officeDocument/2006/relationships/video" Target="../media/media4.mpg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nerogame.org/" TargetMode="External"/><Relationship Id="rId4" Type="http://schemas.openxmlformats.org/officeDocument/2006/relationships/hyperlink" Target="http://www.cs.utexas.edu/users/nn/pages/research/neatdemo.html" TargetMode="External"/><Relationship Id="rId5" Type="http://schemas.openxmlformats.org/officeDocument/2006/relationships/hyperlink" Target="http://www.cs.utexas.edu/users/nn/pages/research/robotmovies/clip7.gi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n.cs.utexas.edu/pages/research/rocke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0"/>
            <a:ext cx="2460190" cy="1938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648200"/>
            <a:ext cx="3951111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04800"/>
            <a:ext cx="3619500" cy="1465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362200"/>
            <a:ext cx="2594309" cy="1727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0"/>
            <a:ext cx="27432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2286000"/>
            <a:ext cx="2895600" cy="2171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403852"/>
            <a:ext cx="2853660" cy="24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4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804988"/>
            <a:ext cx="53911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68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790700"/>
            <a:ext cx="49911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15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09750"/>
            <a:ext cx="5305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30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804988"/>
            <a:ext cx="49053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76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00225"/>
            <a:ext cx="48768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14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size</a:t>
            </a:r>
            <a:endParaRPr lang="en-US" dirty="0"/>
          </a:p>
          <a:p>
            <a:pPr lvl="1"/>
            <a:r>
              <a:rPr lang="en-US" dirty="0" smtClean="0"/>
              <a:t>Small </a:t>
            </a:r>
            <a:r>
              <a:rPr lang="en-US" dirty="0"/>
              <a:t>steps: inefficient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steps: potentially bad results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4" y="4191001"/>
            <a:ext cx="4019456" cy="216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/>
          <a:stretch/>
        </p:blipFill>
        <p:spPr bwMode="auto">
          <a:xfrm>
            <a:off x="4876800" y="4191000"/>
            <a:ext cx="3886200" cy="229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67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Descent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Efficient </a:t>
            </a:r>
            <a:r>
              <a:rPr lang="en-US" dirty="0"/>
              <a:t>for </a:t>
            </a:r>
            <a:r>
              <a:rPr lang="en-US" dirty="0" smtClean="0"/>
              <a:t>multidimensional domains (if you know the gradient)</a:t>
            </a:r>
            <a:endParaRPr lang="en-US" dirty="0"/>
          </a:p>
          <a:p>
            <a:pPr lvl="1"/>
            <a:r>
              <a:rPr lang="en-US" dirty="0"/>
              <a:t>Well-suited for smooth objective and constraint functions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289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</a:t>
            </a:r>
            <a:r>
              <a:rPr lang="en-US" dirty="0"/>
              <a:t>Descent -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Convergence </a:t>
            </a:r>
            <a:r>
              <a:rPr lang="en-US" sz="2400" dirty="0"/>
              <a:t>is only </a:t>
            </a:r>
            <a:r>
              <a:rPr lang="en-US" sz="2400" dirty="0" smtClean="0"/>
              <a:t>local; gets stuck at local minima and plateaus</a:t>
            </a:r>
            <a:endParaRPr lang="en-US" sz="2400" dirty="0"/>
          </a:p>
          <a:p>
            <a:pPr lvl="2"/>
            <a:r>
              <a:rPr lang="en-US" sz="2000" dirty="0" smtClean="0"/>
              <a:t>Mitigated </a:t>
            </a:r>
            <a:r>
              <a:rPr lang="en-US" sz="2000" dirty="0"/>
              <a:t>by using multiple starting points to </a:t>
            </a:r>
            <a:r>
              <a:rPr lang="en-US" sz="2000" dirty="0" smtClean="0"/>
              <a:t>find multiple local </a:t>
            </a:r>
            <a:r>
              <a:rPr lang="en-US" sz="2000" dirty="0"/>
              <a:t>minima, and hopefully the global </a:t>
            </a:r>
            <a:r>
              <a:rPr lang="en-US" sz="2000" dirty="0" smtClean="0"/>
              <a:t>minimum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Other ideas for plateaus?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Not well-suited for discrete optimization</a:t>
            </a:r>
            <a:endParaRPr lang="en-US" sz="2400" dirty="0"/>
          </a:p>
          <a:p>
            <a:pPr lvl="2"/>
            <a:r>
              <a:rPr lang="en-US" sz="2000" dirty="0" smtClean="0"/>
              <a:t>Other methods work better for discrete domains</a:t>
            </a:r>
            <a:endParaRPr lang="en-US" sz="2000" dirty="0"/>
          </a:p>
        </p:txBody>
      </p:sp>
      <p:pic>
        <p:nvPicPr>
          <p:cNvPr id="4" name="Picture 4" descr="hill-climb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071100"/>
            <a:ext cx="4966617" cy="278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57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What if we don’t know 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 and the gradient?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556" b="-17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2057400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Estimate the partial derivative </a:t>
            </a:r>
            <a:r>
              <a:rPr lang="en-US" sz="2800" dirty="0" err="1" smtClean="0"/>
              <a:t>w.r.t</a:t>
            </a:r>
            <a:r>
              <a:rPr lang="en-US" sz="2800" dirty="0" smtClean="0"/>
              <a:t>. each dimension using </a:t>
            </a:r>
            <a:r>
              <a:rPr lang="en-US" sz="2800" dirty="0" smtClean="0">
                <a:solidFill>
                  <a:srgbClr val="FF0000"/>
                </a:solidFill>
              </a:rPr>
              <a:t>sampling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Take the current estimate at 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Create k new estimates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Evaluate each estimate using objective function </a:t>
            </a:r>
            <a:r>
              <a:rPr lang="en-US" sz="2800" i="1" dirty="0" smtClean="0"/>
              <a:t>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Estimate gradient of objective function of </a:t>
            </a:r>
            <a:r>
              <a:rPr lang="en-US" sz="2800" i="1" dirty="0" smtClean="0"/>
              <a:t>f</a:t>
            </a:r>
            <a:r>
              <a:rPr lang="en-US" sz="2800" dirty="0" smtClean="0"/>
              <a:t> at </a:t>
            </a:r>
            <a:r>
              <a:rPr lang="en-US" sz="2800" i="1" dirty="0" smtClean="0"/>
              <a:t>x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96537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Robot Gait Learning through Gradient Descent</a:t>
            </a:r>
            <a:endParaRPr lang="en-US" sz="2800" dirty="0"/>
          </a:p>
        </p:txBody>
      </p:sp>
      <p:pic>
        <p:nvPicPr>
          <p:cNvPr id="4" name="training-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275" y="4467046"/>
            <a:ext cx="3352555" cy="2286000"/>
          </a:xfrm>
        </p:spPr>
      </p:pic>
      <p:pic>
        <p:nvPicPr>
          <p:cNvPr id="5" name="experiment-overview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1874808"/>
            <a:ext cx="3352800" cy="2286000"/>
          </a:xfrm>
          <a:prstGeom prst="rect">
            <a:avLst/>
          </a:prstGeom>
        </p:spPr>
      </p:pic>
      <p:pic>
        <p:nvPicPr>
          <p:cNvPr id="6" name="initia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2872" y="1903563"/>
            <a:ext cx="3352800" cy="2286000"/>
          </a:xfrm>
          <a:prstGeom prst="rect">
            <a:avLst/>
          </a:prstGeom>
        </p:spPr>
      </p:pic>
      <p:pic>
        <p:nvPicPr>
          <p:cNvPr id="7" name="finished2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58751" y="4495800"/>
            <a:ext cx="33528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8564" y="157000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1115" y="1562986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Gait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0674" y="4146762"/>
            <a:ext cx="185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Way Through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20014" y="418956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Gait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3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Lab due Sun Night</a:t>
            </a:r>
          </a:p>
          <a:p>
            <a:r>
              <a:rPr lang="en-US" dirty="0" smtClean="0"/>
              <a:t>Matt out of town Thu, but lab open at noon</a:t>
            </a:r>
          </a:p>
          <a:p>
            <a:pPr lvl="1"/>
            <a:r>
              <a:rPr lang="en-US" dirty="0" smtClean="0"/>
              <a:t>Also open T/W/</a:t>
            </a:r>
            <a:r>
              <a:rPr lang="en-US" dirty="0" err="1" smtClean="0"/>
              <a:t>Th</a:t>
            </a:r>
            <a:r>
              <a:rPr lang="en-US" dirty="0" smtClean="0"/>
              <a:t> evenings</a:t>
            </a:r>
          </a:p>
          <a:p>
            <a:pPr lvl="1"/>
            <a:r>
              <a:rPr lang="en-US" dirty="0" smtClean="0"/>
              <a:t>Also open ~1pm on Sunday (</a:t>
            </a:r>
            <a:r>
              <a:rPr lang="en-US" dirty="0" err="1" smtClean="0"/>
              <a:t>robosub</a:t>
            </a:r>
            <a:r>
              <a:rPr lang="en-US" dirty="0" smtClean="0"/>
              <a:t> meeting)</a:t>
            </a:r>
          </a:p>
          <a:p>
            <a:pPr lvl="1"/>
            <a:endParaRPr lang="en-US" dirty="0"/>
          </a:p>
          <a:p>
            <a:r>
              <a:rPr lang="en-US" dirty="0" smtClean="0"/>
              <a:t>Next week (by 11:59pm on Monday): send Matt short description of proposed project. What are the deliverables? What are the success conditions?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3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Performance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6" y="1828800"/>
            <a:ext cx="6562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3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annealing search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Improves on gradient descent</a:t>
            </a:r>
          </a:p>
          <a:p>
            <a:r>
              <a:rPr lang="en-US" sz="2800" dirty="0" smtClean="0"/>
              <a:t>Idea</a:t>
            </a:r>
            <a:r>
              <a:rPr lang="en-US" sz="2800" dirty="0"/>
              <a:t>: escape local maxima by allowing some </a:t>
            </a:r>
            <a:r>
              <a:rPr lang="en-US" sz="2800" dirty="0" smtClean="0"/>
              <a:t>“bad” </a:t>
            </a:r>
            <a:r>
              <a:rPr lang="en-US" sz="2800" dirty="0"/>
              <a:t>moves but </a:t>
            </a:r>
            <a:r>
              <a:rPr lang="en-US" sz="2800" i="1" dirty="0"/>
              <a:t>gradually decrease </a:t>
            </a:r>
            <a:r>
              <a:rPr lang="en-US" sz="2800" dirty="0"/>
              <a:t>their </a:t>
            </a:r>
            <a:r>
              <a:rPr lang="en-US" sz="2800" dirty="0" smtClean="0"/>
              <a:t>frequency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/>
          <a:stretch/>
        </p:blipFill>
        <p:spPr bwMode="auto">
          <a:xfrm>
            <a:off x="2486025" y="3910965"/>
            <a:ext cx="4171950" cy="248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9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Simulated annealing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1676400"/>
                <a:ext cx="8077200" cy="489813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 smtClean="0">
                    <a:latin typeface="+mj-lt"/>
                  </a:rPr>
                  <a:t>Instead of picking the best move, pick a random move</a:t>
                </a:r>
              </a:p>
              <a:p>
                <a:r>
                  <a:rPr lang="en-US" sz="2800" dirty="0" smtClean="0">
                    <a:latin typeface="+mj-lt"/>
                  </a:rPr>
                  <a:t>If the random move improves the situation:</a:t>
                </a:r>
              </a:p>
              <a:p>
                <a:pPr lvl="1"/>
                <a:r>
                  <a:rPr lang="en-US" sz="2500" dirty="0" smtClean="0">
                    <a:latin typeface="+mj-lt"/>
                  </a:rPr>
                  <a:t>take it</a:t>
                </a:r>
              </a:p>
              <a:p>
                <a:r>
                  <a:rPr lang="en-US" sz="2800" dirty="0" smtClean="0">
                    <a:latin typeface="+mj-lt"/>
                  </a:rPr>
                  <a:t>If not:</a:t>
                </a:r>
              </a:p>
              <a:p>
                <a:pPr lvl="1"/>
                <a:r>
                  <a:rPr lang="en-US" sz="2200" dirty="0" smtClean="0">
                    <a:latin typeface="+mj-lt"/>
                  </a:rPr>
                  <a:t>Take it with probability </a:t>
                </a:r>
              </a:p>
              <a:p>
                <a:pPr lvl="1"/>
                <a:r>
                  <a:rPr lang="en-US" sz="2200" dirty="0" smtClean="0">
                    <a:latin typeface="+mj-lt"/>
                  </a:rPr>
                  <a:t>Otherwise perform gradient descent</a:t>
                </a:r>
              </a:p>
              <a:p>
                <a:r>
                  <a:rPr lang="en-US" sz="2500" dirty="0" smtClean="0">
                    <a:latin typeface="+mj-lt"/>
                  </a:rPr>
                  <a:t>Decrease  over time (cool the temperature) to reduce randomness</a:t>
                </a:r>
                <a:endParaRPr lang="en-US" sz="2500" dirty="0">
                  <a:latin typeface="+mj-lt"/>
                </a:endParaRPr>
              </a:p>
              <a:p>
                <a:endParaRPr lang="en-US" sz="2800" dirty="0">
                  <a:latin typeface="+mj-lt"/>
                </a:endParaRPr>
              </a:p>
              <a:p>
                <a:r>
                  <a:rPr lang="en-US" sz="2800" dirty="0" smtClean="0">
                    <a:latin typeface="+mj-lt"/>
                  </a:rPr>
                  <a:t>Used </a:t>
                </a:r>
                <a:r>
                  <a:rPr lang="en-US" sz="2800" dirty="0">
                    <a:latin typeface="+mj-lt"/>
                  </a:rPr>
                  <a:t>in VLSI layout, airline scheduling, </a:t>
                </a:r>
                <a:r>
                  <a:rPr lang="en-US" sz="2800" dirty="0" smtClean="0">
                    <a:latin typeface="+mj-lt"/>
                  </a:rPr>
                  <a:t>etc.</a:t>
                </a:r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9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76400"/>
                <a:ext cx="8077200" cy="4898136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77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The more downhill steps you need to escape,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People think hard about </a:t>
            </a:r>
            <a:r>
              <a:rPr lang="en-US" sz="2400" i="1" smtClean="0"/>
              <a:t>ridge operators </a:t>
            </a:r>
            <a:r>
              <a:rPr lang="en-US" sz="2400" smtClean="0"/>
              <a:t>which let you jump around the space in better ways</a:t>
            </a:r>
          </a:p>
        </p:txBody>
      </p:sp>
      <p:pic>
        <p:nvPicPr>
          <p:cNvPr id="471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72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98A31A-AA5D-4E7B-9451-D66ADF50027C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59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2311879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</a:t>
            </a:r>
            <a:r>
              <a:rPr lang="en-US" sz="2000" i="1" dirty="0"/>
              <a:t>many real world problems have a landscape that looks more like a widely scattered family of balding porcupines on a flat floor, with miniature porcupines living on the tip of each porcupine needle, ad infinitum.</a:t>
            </a:r>
            <a:r>
              <a:rPr lang="en-US" sz="2000" dirty="0"/>
              <a:t>”</a:t>
            </a:r>
          </a:p>
          <a:p>
            <a:pPr marL="685800" lvl="2" indent="0" algn="r">
              <a:buNone/>
            </a:pPr>
            <a:r>
              <a:rPr lang="en-US" sz="2000" dirty="0"/>
              <a:t>-Russell and </a:t>
            </a:r>
            <a:r>
              <a:rPr lang="en-US" sz="2000" dirty="0" err="1"/>
              <a:t>Norvig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16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Algorithms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Inspired by nature, based on reproduction and selection</a:t>
                </a:r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dirty="0" smtClean="0"/>
                  <a:t>Start </a:t>
                </a:r>
                <a:r>
                  <a:rPr lang="en-US" sz="2800" dirty="0"/>
                  <a:t>with  randomly generated states (</a:t>
                </a:r>
                <a:r>
                  <a:rPr lang="en-US" sz="2800" i="1" dirty="0"/>
                  <a:t>population</a:t>
                </a:r>
                <a:r>
                  <a:rPr lang="en-US" sz="2800" dirty="0"/>
                  <a:t>)</a:t>
                </a:r>
                <a:endParaRPr lang="en-US" dirty="0" smtClean="0"/>
              </a:p>
              <a:p>
                <a:pPr lvl="1"/>
                <a:r>
                  <a:rPr lang="en-US" dirty="0"/>
                  <a:t>A population member is represented by state vector  in the variable space (</a:t>
                </a:r>
                <a:r>
                  <a:rPr lang="en-US" dirty="0" smtClean="0"/>
                  <a:t>its </a:t>
                </a:r>
                <a:r>
                  <a:rPr lang="en-US" dirty="0"/>
                  <a:t>DNA)</a:t>
                </a:r>
              </a:p>
              <a:p>
                <a:pPr lvl="1"/>
                <a:r>
                  <a:rPr lang="en-US" dirty="0" smtClean="0"/>
                  <a:t>A fitness function  determines the quality of state </a:t>
                </a:r>
              </a:p>
              <a:p>
                <a:r>
                  <a:rPr lang="en-US" sz="2800" dirty="0"/>
                  <a:t>New states generated from two </a:t>
                </a:r>
                <a:r>
                  <a:rPr lang="en-US" sz="2800" i="1" dirty="0"/>
                  <a:t>parent</a:t>
                </a:r>
                <a:r>
                  <a:rPr lang="en-US" sz="2800" dirty="0"/>
                  <a:t> states.  Throw some randomness into the mix as well…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741" t="-1235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8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1524000"/>
            <a:ext cx="71628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4267200"/>
            <a:ext cx="8153400" cy="2209800"/>
          </a:xfrm>
        </p:spPr>
        <p:txBody>
          <a:bodyPr/>
          <a:lstStyle/>
          <a:p>
            <a:r>
              <a:rPr lang="en-US" sz="2000" dirty="0" smtClean="0"/>
              <a:t>Normalized fitness function:</a:t>
            </a:r>
          </a:p>
          <a:p>
            <a:pPr lvl="1"/>
            <a:r>
              <a:rPr lang="en-US" sz="1800" dirty="0" smtClean="0"/>
              <a:t>24/(24+23+20+11) = 31%</a:t>
            </a:r>
          </a:p>
          <a:p>
            <a:pPr lvl="1"/>
            <a:r>
              <a:rPr lang="en-US" sz="1800" dirty="0" smtClean="0"/>
              <a:t>23</a:t>
            </a:r>
            <a:r>
              <a:rPr lang="en-US" sz="1800" dirty="0"/>
              <a:t>/(24+23+20+11) = 29% </a:t>
            </a:r>
            <a:endParaRPr lang="en-US" sz="1800" dirty="0" smtClean="0"/>
          </a:p>
          <a:p>
            <a:pPr lvl="1"/>
            <a:r>
              <a:rPr lang="en-US" sz="1800" dirty="0" smtClean="0"/>
              <a:t>… etc.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59349" y="1524000"/>
            <a:ext cx="6019799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1033937">
            <a:off x="2044818" y="2935271"/>
            <a:ext cx="1447800" cy="76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33937">
            <a:off x="2044816" y="2500984"/>
            <a:ext cx="1447800" cy="76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33937">
            <a:off x="2048927" y="2097216"/>
            <a:ext cx="1447800" cy="45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769096">
            <a:off x="2050249" y="1932808"/>
            <a:ext cx="1447800" cy="1160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229650">
            <a:off x="2718725" y="2079756"/>
            <a:ext cx="612395" cy="1022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96444" y="1524000"/>
            <a:ext cx="4630948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724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selection is weighted by the normalized fitness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2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86270" y="1524000"/>
            <a:ext cx="2597992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724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selection is weighted by the normalized fitness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and Learning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… more coming to WSU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7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24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Initialize </a:t>
                </a:r>
                <a:r>
                  <a:rPr lang="en-US" dirty="0" smtClean="0"/>
                  <a:t>population ( random states)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Calculate fitness function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pairs for crossover (weighted by normalized fitness)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Apply mutation (random)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Evaluate fitness </a:t>
                </a:r>
                <a:r>
                  <a:rPr lang="en-US" dirty="0"/>
                  <a:t>of children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From the resulting population of  individuals, probabilistically pick  of the best.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Repeat.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1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19600"/>
            <a:ext cx="8229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What would a good fitness function be?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13" y="1724025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E7B11A-10BC-47AC-91CA-D9AEEC845CAD}" type="slidenum">
              <a:rPr lang="en-US" smtClean="0">
                <a:latin typeface="Arial" charset="0"/>
              </a:rPr>
              <a:pPr/>
              <a:t>32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58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Compared to gradient-based methods:</a:t>
            </a:r>
            <a:endParaRPr lang="en-US" dirty="0"/>
          </a:p>
          <a:p>
            <a:pPr lvl="1"/>
            <a:r>
              <a:rPr lang="en-US" dirty="0"/>
              <a:t>Can perform similar random jumps to simulated annealing</a:t>
            </a:r>
          </a:p>
          <a:p>
            <a:pPr lvl="1"/>
            <a:r>
              <a:rPr lang="en-US" dirty="0" smtClean="0"/>
              <a:t>Greater coverage - multiple state estimates at a time</a:t>
            </a:r>
          </a:p>
          <a:p>
            <a:pPr lvl="1"/>
            <a:r>
              <a:rPr lang="en-US" dirty="0" smtClean="0"/>
              <a:t>Less sensitive to local optima</a:t>
            </a:r>
          </a:p>
          <a:p>
            <a:pPr lvl="1"/>
            <a:r>
              <a:rPr lang="en-US" dirty="0" smtClean="0"/>
              <a:t>Can be used for both continuous and discrete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4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028243-52CA-4935-AE18-FFC647BB4344}" type="slidenum">
              <a:rPr lang="en-US"/>
              <a:pPr/>
              <a:t>34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Neural Network Learning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Learning approach based on modeling adaptation in biological neural systems.</a:t>
            </a:r>
          </a:p>
          <a:p>
            <a:r>
              <a:rPr lang="en-US">
                <a:solidFill>
                  <a:srgbClr val="FF0000"/>
                </a:solidFill>
              </a:rPr>
              <a:t>Perceptron</a:t>
            </a:r>
            <a:r>
              <a:rPr lang="en-US"/>
              <a:t>: Initial algorithm for learning simple neural networks (single layer) developed in the 1950’s.</a:t>
            </a:r>
          </a:p>
          <a:p>
            <a:r>
              <a:rPr lang="en-US">
                <a:solidFill>
                  <a:srgbClr val="FF0000"/>
                </a:solidFill>
              </a:rPr>
              <a:t>Backpropagation</a:t>
            </a:r>
            <a:r>
              <a:rPr lang="en-US"/>
              <a:t>: More complex algorithm for learning multi-layer neural networks developed in the 1980’s.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5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B2918A-A85B-41A8-9501-91AF94F9BF78}" type="slidenum">
              <a:rPr lang="en-US"/>
              <a:pPr/>
              <a:t>35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Artificial Neuron Model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7832725" cy="4687888"/>
          </a:xfrm>
        </p:spPr>
        <p:txBody>
          <a:bodyPr/>
          <a:lstStyle/>
          <a:p>
            <a:r>
              <a:rPr lang="en-US" sz="2400"/>
              <a:t>Model network as a graph with cells as nodes and synaptic connections as weighted edges from node </a:t>
            </a:r>
            <a:r>
              <a:rPr lang="en-US" sz="2400" i="1"/>
              <a:t>i</a:t>
            </a:r>
            <a:r>
              <a:rPr lang="en-US" sz="2400"/>
              <a:t> to node </a:t>
            </a:r>
            <a:r>
              <a:rPr lang="en-US" sz="2400" i="1"/>
              <a:t>j</a:t>
            </a:r>
            <a:r>
              <a:rPr lang="en-US" sz="2400"/>
              <a:t>, </a:t>
            </a:r>
            <a:r>
              <a:rPr lang="en-US" sz="2400" i="1"/>
              <a:t>w</a:t>
            </a:r>
            <a:r>
              <a:rPr lang="en-US" sz="2400" i="1" baseline="-25000"/>
              <a:t>ji</a:t>
            </a:r>
            <a:endParaRPr lang="en-US" sz="2400"/>
          </a:p>
          <a:p>
            <a:endParaRPr lang="en-US" sz="2400"/>
          </a:p>
          <a:p>
            <a:r>
              <a:rPr lang="en-US" sz="2400"/>
              <a:t>Model net input to cell as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Cell output is: </a:t>
            </a:r>
          </a:p>
          <a:p>
            <a:endParaRPr lang="en-US" sz="2400"/>
          </a:p>
          <a:p>
            <a:endParaRPr lang="en-US" sz="2400"/>
          </a:p>
          <a:p>
            <a:endParaRPr lang="en-US" sz="2400" baseline="-250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37238" y="2147888"/>
            <a:ext cx="2192337" cy="1768475"/>
            <a:chOff x="3339" y="1637"/>
            <a:chExt cx="1381" cy="1114"/>
          </a:xfrm>
        </p:grpSpPr>
        <p:sp>
          <p:nvSpPr>
            <p:cNvPr id="233477" name="Oval 5"/>
            <p:cNvSpPr>
              <a:spLocks noChangeArrowheads="1"/>
            </p:cNvSpPr>
            <p:nvPr/>
          </p:nvSpPr>
          <p:spPr bwMode="auto">
            <a:xfrm>
              <a:off x="3963" y="1866"/>
              <a:ext cx="77" cy="8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3478" name="Oval 6"/>
            <p:cNvSpPr>
              <a:spLocks noChangeArrowheads="1"/>
            </p:cNvSpPr>
            <p:nvPr/>
          </p:nvSpPr>
          <p:spPr bwMode="auto">
            <a:xfrm>
              <a:off x="3398" y="2415"/>
              <a:ext cx="77" cy="8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3479" name="Oval 7"/>
            <p:cNvSpPr>
              <a:spLocks noChangeArrowheads="1"/>
            </p:cNvSpPr>
            <p:nvPr/>
          </p:nvSpPr>
          <p:spPr bwMode="auto">
            <a:xfrm>
              <a:off x="3701" y="2415"/>
              <a:ext cx="77" cy="8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3480" name="Oval 8"/>
            <p:cNvSpPr>
              <a:spLocks noChangeArrowheads="1"/>
            </p:cNvSpPr>
            <p:nvPr/>
          </p:nvSpPr>
          <p:spPr bwMode="auto">
            <a:xfrm>
              <a:off x="4005" y="2415"/>
              <a:ext cx="77" cy="8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3481" name="Oval 9"/>
            <p:cNvSpPr>
              <a:spLocks noChangeArrowheads="1"/>
            </p:cNvSpPr>
            <p:nvPr/>
          </p:nvSpPr>
          <p:spPr bwMode="auto">
            <a:xfrm>
              <a:off x="4308" y="2415"/>
              <a:ext cx="77" cy="8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3482" name="Oval 10"/>
            <p:cNvSpPr>
              <a:spLocks noChangeArrowheads="1"/>
            </p:cNvSpPr>
            <p:nvPr/>
          </p:nvSpPr>
          <p:spPr bwMode="auto">
            <a:xfrm>
              <a:off x="4612" y="2415"/>
              <a:ext cx="77" cy="8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33483" name="Text Box 11"/>
            <p:cNvSpPr txBox="1">
              <a:spLocks noChangeArrowheads="1"/>
            </p:cNvSpPr>
            <p:nvPr/>
          </p:nvSpPr>
          <p:spPr bwMode="auto">
            <a:xfrm>
              <a:off x="3939" y="1637"/>
              <a:ext cx="18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b="1"/>
                <a:t>1</a:t>
              </a:r>
            </a:p>
          </p:txBody>
        </p:sp>
        <p:sp>
          <p:nvSpPr>
            <p:cNvPr id="233484" name="Text Box 12"/>
            <p:cNvSpPr txBox="1">
              <a:spLocks noChangeArrowheads="1"/>
            </p:cNvSpPr>
            <p:nvPr/>
          </p:nvSpPr>
          <p:spPr bwMode="auto">
            <a:xfrm>
              <a:off x="3651" y="2520"/>
              <a:ext cx="18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b="1"/>
                <a:t>3</a:t>
              </a:r>
            </a:p>
          </p:txBody>
        </p:sp>
        <p:sp>
          <p:nvSpPr>
            <p:cNvPr id="233485" name="Text Box 13"/>
            <p:cNvSpPr txBox="1">
              <a:spLocks noChangeArrowheads="1"/>
            </p:cNvSpPr>
            <p:nvPr/>
          </p:nvSpPr>
          <p:spPr bwMode="auto">
            <a:xfrm>
              <a:off x="3339" y="2520"/>
              <a:ext cx="18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b="1"/>
                <a:t>2</a:t>
              </a:r>
            </a:p>
          </p:txBody>
        </p:sp>
        <p:sp>
          <p:nvSpPr>
            <p:cNvPr id="233486" name="Text Box 14"/>
            <p:cNvSpPr txBox="1">
              <a:spLocks noChangeArrowheads="1"/>
            </p:cNvSpPr>
            <p:nvPr/>
          </p:nvSpPr>
          <p:spPr bwMode="auto">
            <a:xfrm>
              <a:off x="4257" y="2520"/>
              <a:ext cx="18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b="1"/>
                <a:t>5</a:t>
              </a:r>
            </a:p>
          </p:txBody>
        </p:sp>
        <p:sp>
          <p:nvSpPr>
            <p:cNvPr id="233487" name="Text Box 15"/>
            <p:cNvSpPr txBox="1">
              <a:spLocks noChangeArrowheads="1"/>
            </p:cNvSpPr>
            <p:nvPr/>
          </p:nvSpPr>
          <p:spPr bwMode="auto">
            <a:xfrm>
              <a:off x="3954" y="2520"/>
              <a:ext cx="18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b="1"/>
                <a:t>4</a:t>
              </a:r>
            </a:p>
          </p:txBody>
        </p:sp>
        <p:sp>
          <p:nvSpPr>
            <p:cNvPr id="233488" name="Text Box 16"/>
            <p:cNvSpPr txBox="1">
              <a:spLocks noChangeArrowheads="1"/>
            </p:cNvSpPr>
            <p:nvPr/>
          </p:nvSpPr>
          <p:spPr bwMode="auto">
            <a:xfrm>
              <a:off x="4534" y="2520"/>
              <a:ext cx="18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b="1"/>
                <a:t>6</a:t>
              </a:r>
            </a:p>
          </p:txBody>
        </p:sp>
        <p:sp>
          <p:nvSpPr>
            <p:cNvPr id="233489" name="Line 17"/>
            <p:cNvSpPr>
              <a:spLocks noChangeShapeType="1"/>
            </p:cNvSpPr>
            <p:nvPr/>
          </p:nvSpPr>
          <p:spPr bwMode="auto">
            <a:xfrm flipH="1">
              <a:off x="3441" y="1935"/>
              <a:ext cx="522" cy="4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33490" name="Line 18"/>
            <p:cNvSpPr>
              <a:spLocks noChangeShapeType="1"/>
            </p:cNvSpPr>
            <p:nvPr/>
          </p:nvSpPr>
          <p:spPr bwMode="auto">
            <a:xfrm flipH="1">
              <a:off x="3740" y="1928"/>
              <a:ext cx="238" cy="49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33491" name="Line 19"/>
            <p:cNvSpPr>
              <a:spLocks noChangeShapeType="1"/>
            </p:cNvSpPr>
            <p:nvPr/>
          </p:nvSpPr>
          <p:spPr bwMode="auto">
            <a:xfrm>
              <a:off x="4001" y="1920"/>
              <a:ext cx="39" cy="50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33492" name="Line 20"/>
            <p:cNvSpPr>
              <a:spLocks noChangeShapeType="1"/>
            </p:cNvSpPr>
            <p:nvPr/>
          </p:nvSpPr>
          <p:spPr bwMode="auto">
            <a:xfrm>
              <a:off x="4024" y="1905"/>
              <a:ext cx="308" cy="5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33493" name="Line 21"/>
            <p:cNvSpPr>
              <a:spLocks noChangeShapeType="1"/>
            </p:cNvSpPr>
            <p:nvPr/>
          </p:nvSpPr>
          <p:spPr bwMode="auto">
            <a:xfrm>
              <a:off x="4025" y="1874"/>
              <a:ext cx="599" cy="56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33494" name="Text Box 22"/>
            <p:cNvSpPr txBox="1">
              <a:spLocks noChangeArrowheads="1"/>
            </p:cNvSpPr>
            <p:nvPr/>
          </p:nvSpPr>
          <p:spPr bwMode="auto">
            <a:xfrm>
              <a:off x="3356" y="2020"/>
              <a:ext cx="30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i="1"/>
                <a:t>w</a:t>
              </a:r>
              <a:r>
                <a:rPr lang="en-US" sz="1800" baseline="-25000"/>
                <a:t>12</a:t>
              </a:r>
            </a:p>
          </p:txBody>
        </p:sp>
        <p:sp>
          <p:nvSpPr>
            <p:cNvPr id="233495" name="Text Box 23"/>
            <p:cNvSpPr txBox="1">
              <a:spLocks noChangeArrowheads="1"/>
            </p:cNvSpPr>
            <p:nvPr/>
          </p:nvSpPr>
          <p:spPr bwMode="auto">
            <a:xfrm>
              <a:off x="3637" y="2217"/>
              <a:ext cx="30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i="1"/>
                <a:t>w</a:t>
              </a:r>
              <a:r>
                <a:rPr lang="en-US" sz="1800" baseline="-25000"/>
                <a:t>13</a:t>
              </a:r>
            </a:p>
          </p:txBody>
        </p:sp>
        <p:sp>
          <p:nvSpPr>
            <p:cNvPr id="233496" name="Text Box 24"/>
            <p:cNvSpPr txBox="1">
              <a:spLocks noChangeArrowheads="1"/>
            </p:cNvSpPr>
            <p:nvPr/>
          </p:nvSpPr>
          <p:spPr bwMode="auto">
            <a:xfrm>
              <a:off x="3917" y="2197"/>
              <a:ext cx="30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i="1"/>
                <a:t>w</a:t>
              </a:r>
              <a:r>
                <a:rPr lang="en-US" sz="1800" baseline="-25000"/>
                <a:t>14</a:t>
              </a:r>
            </a:p>
          </p:txBody>
        </p:sp>
        <p:sp>
          <p:nvSpPr>
            <p:cNvPr id="233497" name="Text Box 25"/>
            <p:cNvSpPr txBox="1">
              <a:spLocks noChangeArrowheads="1"/>
            </p:cNvSpPr>
            <p:nvPr/>
          </p:nvSpPr>
          <p:spPr bwMode="auto">
            <a:xfrm>
              <a:off x="4067" y="2101"/>
              <a:ext cx="30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i="1"/>
                <a:t>w</a:t>
              </a:r>
              <a:r>
                <a:rPr lang="en-US" sz="1800" baseline="-25000"/>
                <a:t>15</a:t>
              </a:r>
            </a:p>
          </p:txBody>
        </p:sp>
        <p:sp>
          <p:nvSpPr>
            <p:cNvPr id="233498" name="Text Box 26"/>
            <p:cNvSpPr txBox="1">
              <a:spLocks noChangeArrowheads="1"/>
            </p:cNvSpPr>
            <p:nvPr/>
          </p:nvSpPr>
          <p:spPr bwMode="auto">
            <a:xfrm>
              <a:off x="4378" y="2020"/>
              <a:ext cx="30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800" i="1"/>
                <a:t>w</a:t>
              </a:r>
              <a:r>
                <a:rPr lang="en-US" sz="1800" baseline="-25000"/>
                <a:t>16</a:t>
              </a:r>
            </a:p>
          </p:txBody>
        </p:sp>
      </p:grpSp>
      <p:graphicFrame>
        <p:nvGraphicFramePr>
          <p:cNvPr id="233499" name="Object 27"/>
          <p:cNvGraphicFramePr>
            <a:graphicFrameLocks noChangeAspect="1"/>
          </p:cNvGraphicFramePr>
          <p:nvPr/>
        </p:nvGraphicFramePr>
        <p:xfrm>
          <a:off x="1244600" y="3143250"/>
          <a:ext cx="209232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3" imgW="914400" imgH="342720" progId="Equation.3">
                  <p:embed/>
                </p:oleObj>
              </mc:Choice>
              <mc:Fallback>
                <p:oleObj name="Equation" r:id="rId3" imgW="9144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3143250"/>
                        <a:ext cx="2092325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500" name="Text Box 28"/>
          <p:cNvSpPr txBox="1">
            <a:spLocks noChangeArrowheads="1"/>
          </p:cNvSpPr>
          <p:nvPr/>
        </p:nvSpPr>
        <p:spPr bwMode="auto">
          <a:xfrm>
            <a:off x="1185863" y="5599113"/>
            <a:ext cx="3216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400"/>
              <a:t>(</a:t>
            </a:r>
            <a:r>
              <a:rPr lang="en-US" sz="2400" i="1"/>
              <a:t>T</a:t>
            </a:r>
            <a:r>
              <a:rPr lang="en-US" sz="2400" i="1" baseline="-25000"/>
              <a:t>j</a:t>
            </a:r>
            <a:r>
              <a:rPr lang="en-US" sz="2400" baseline="-25000"/>
              <a:t> </a:t>
            </a:r>
            <a:r>
              <a:rPr lang="en-US" sz="2400"/>
              <a:t>is threshold for unit </a:t>
            </a:r>
            <a:r>
              <a:rPr lang="en-US" sz="2400" i="1"/>
              <a:t>j</a:t>
            </a:r>
            <a:r>
              <a:rPr lang="en-US" sz="2400"/>
              <a:t>)</a:t>
            </a:r>
          </a:p>
        </p:txBody>
      </p:sp>
      <p:graphicFrame>
        <p:nvGraphicFramePr>
          <p:cNvPr id="233501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1638300" y="4545013"/>
          <a:ext cx="2074863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1117440" imgH="457200" progId="Equation.3">
                  <p:embed/>
                </p:oleObj>
              </mc:Choice>
              <mc:Fallback>
                <p:oleObj name="Equation" r:id="rId5" imgW="11174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4545013"/>
                        <a:ext cx="2074863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502" name="Line 30"/>
          <p:cNvSpPr>
            <a:spLocks noChangeShapeType="1"/>
          </p:cNvSpPr>
          <p:nvPr/>
        </p:nvSpPr>
        <p:spPr bwMode="auto">
          <a:xfrm flipV="1">
            <a:off x="5376863" y="4389438"/>
            <a:ext cx="0" cy="1560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3503" name="Line 31"/>
          <p:cNvSpPr>
            <a:spLocks noChangeShapeType="1"/>
          </p:cNvSpPr>
          <p:nvPr/>
        </p:nvSpPr>
        <p:spPr bwMode="auto">
          <a:xfrm>
            <a:off x="5376863" y="5949950"/>
            <a:ext cx="2803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3504" name="Text Box 32"/>
          <p:cNvSpPr txBox="1">
            <a:spLocks noChangeArrowheads="1"/>
          </p:cNvSpPr>
          <p:nvPr/>
        </p:nvSpPr>
        <p:spPr bwMode="auto">
          <a:xfrm>
            <a:off x="7524750" y="5951538"/>
            <a:ext cx="536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i="1"/>
              <a:t>net</a:t>
            </a:r>
            <a:r>
              <a:rPr lang="en-US" i="1" baseline="-25000"/>
              <a:t>j</a:t>
            </a:r>
          </a:p>
        </p:txBody>
      </p:sp>
      <p:sp>
        <p:nvSpPr>
          <p:cNvPr id="233505" name="Text Box 33"/>
          <p:cNvSpPr txBox="1">
            <a:spLocks noChangeArrowheads="1"/>
          </p:cNvSpPr>
          <p:nvPr/>
        </p:nvSpPr>
        <p:spPr bwMode="auto">
          <a:xfrm>
            <a:off x="4975225" y="4325938"/>
            <a:ext cx="3540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i="1"/>
              <a:t>o</a:t>
            </a:r>
            <a:r>
              <a:rPr lang="en-US" i="1" baseline="-25000"/>
              <a:t>j</a:t>
            </a:r>
          </a:p>
        </p:txBody>
      </p:sp>
      <p:sp>
        <p:nvSpPr>
          <p:cNvPr id="233506" name="Text Box 34"/>
          <p:cNvSpPr txBox="1">
            <a:spLocks noChangeArrowheads="1"/>
          </p:cNvSpPr>
          <p:nvPr/>
        </p:nvSpPr>
        <p:spPr bwMode="auto">
          <a:xfrm>
            <a:off x="6511925" y="5940425"/>
            <a:ext cx="368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i="1"/>
              <a:t>T</a:t>
            </a:r>
            <a:r>
              <a:rPr lang="en-US" i="1" baseline="-25000"/>
              <a:t>j</a:t>
            </a:r>
          </a:p>
        </p:txBody>
      </p:sp>
      <p:sp>
        <p:nvSpPr>
          <p:cNvPr id="233507" name="Line 35"/>
          <p:cNvSpPr>
            <a:spLocks noChangeShapeType="1"/>
          </p:cNvSpPr>
          <p:nvPr/>
        </p:nvSpPr>
        <p:spPr bwMode="auto">
          <a:xfrm>
            <a:off x="6692900" y="5827713"/>
            <a:ext cx="0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3508" name="Text Box 36"/>
          <p:cNvSpPr txBox="1">
            <a:spLocks noChangeArrowheads="1"/>
          </p:cNvSpPr>
          <p:nvPr/>
        </p:nvSpPr>
        <p:spPr bwMode="auto">
          <a:xfrm>
            <a:off x="4992688" y="5757863"/>
            <a:ext cx="3079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b="1"/>
              <a:t>0</a:t>
            </a:r>
          </a:p>
        </p:txBody>
      </p:sp>
      <p:sp>
        <p:nvSpPr>
          <p:cNvPr id="233509" name="Text Box 37"/>
          <p:cNvSpPr txBox="1">
            <a:spLocks noChangeArrowheads="1"/>
          </p:cNvSpPr>
          <p:nvPr/>
        </p:nvSpPr>
        <p:spPr bwMode="auto">
          <a:xfrm>
            <a:off x="4984750" y="4849813"/>
            <a:ext cx="3079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233510" name="Line 38"/>
          <p:cNvSpPr>
            <a:spLocks noChangeShapeType="1"/>
          </p:cNvSpPr>
          <p:nvPr/>
        </p:nvSpPr>
        <p:spPr bwMode="auto">
          <a:xfrm flipV="1">
            <a:off x="5267325" y="5048250"/>
            <a:ext cx="268288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3511" name="Line 39"/>
          <p:cNvSpPr>
            <a:spLocks noChangeShapeType="1"/>
          </p:cNvSpPr>
          <p:nvPr/>
        </p:nvSpPr>
        <p:spPr bwMode="auto">
          <a:xfrm flipV="1">
            <a:off x="5376863" y="5937250"/>
            <a:ext cx="130492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3512" name="Line 40"/>
          <p:cNvSpPr>
            <a:spLocks noChangeShapeType="1"/>
          </p:cNvSpPr>
          <p:nvPr/>
        </p:nvSpPr>
        <p:spPr bwMode="auto">
          <a:xfrm flipV="1">
            <a:off x="6681788" y="5022850"/>
            <a:ext cx="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3513" name="Line 41"/>
          <p:cNvSpPr>
            <a:spLocks noChangeShapeType="1"/>
          </p:cNvSpPr>
          <p:nvPr/>
        </p:nvSpPr>
        <p:spPr bwMode="auto">
          <a:xfrm flipV="1">
            <a:off x="6664325" y="4992688"/>
            <a:ext cx="130492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FC4404-1E6D-4CC4-85BA-7F10E2A104C8}" type="slidenum">
              <a:rPr lang="en-US"/>
              <a:pPr/>
              <a:t>36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Neural Computation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991475" cy="4687888"/>
          </a:xfrm>
        </p:spPr>
        <p:txBody>
          <a:bodyPr/>
          <a:lstStyle/>
          <a:p>
            <a:r>
              <a:rPr lang="en-US" sz="2400" dirty="0" err="1"/>
              <a:t>McCollough</a:t>
            </a:r>
            <a:r>
              <a:rPr lang="en-US" sz="2400" dirty="0"/>
              <a:t> and Pitts (1943) showed how such model neurons could compute logical functions and be used to construct finite-state machines.</a:t>
            </a:r>
          </a:p>
          <a:p>
            <a:r>
              <a:rPr lang="en-US" sz="2400" dirty="0"/>
              <a:t>Can be used to simulate logic gates:</a:t>
            </a:r>
          </a:p>
          <a:p>
            <a:pPr lvl="1"/>
            <a:r>
              <a:rPr lang="en-US" sz="2000" dirty="0" smtClean="0"/>
              <a:t>AND</a:t>
            </a:r>
            <a:endParaRPr lang="en-US" sz="2000" dirty="0"/>
          </a:p>
          <a:p>
            <a:pPr lvl="1"/>
            <a:r>
              <a:rPr lang="en-US" sz="2000" dirty="0" smtClean="0"/>
              <a:t>OR</a:t>
            </a:r>
            <a:endParaRPr lang="en-US" sz="2000" dirty="0"/>
          </a:p>
          <a:p>
            <a:pPr lvl="1"/>
            <a:r>
              <a:rPr lang="en-US" sz="2000" dirty="0" smtClean="0"/>
              <a:t>NOT</a:t>
            </a:r>
            <a:endParaRPr lang="en-US" sz="2000" dirty="0"/>
          </a:p>
          <a:p>
            <a:r>
              <a:rPr lang="en-US" sz="2400" dirty="0"/>
              <a:t>Can build arbitrary logic circuits, sequential machines, and computers with such gates.</a:t>
            </a:r>
          </a:p>
          <a:p>
            <a:r>
              <a:rPr lang="en-US" sz="2400" dirty="0"/>
              <a:t>Given negated inputs, two layer network can compute any </a:t>
            </a:r>
            <a:r>
              <a:rPr lang="en-US" sz="2400" dirty="0" err="1"/>
              <a:t>boolean</a:t>
            </a:r>
            <a:r>
              <a:rPr lang="en-US" sz="2400" dirty="0"/>
              <a:t> function using a two level AND-OR network.</a:t>
            </a:r>
          </a:p>
        </p:txBody>
      </p:sp>
    </p:spTree>
    <p:extLst>
      <p:ext uri="{BB962C8B-B14F-4D97-AF65-F5344CB8AC3E}">
        <p14:creationId xmlns:p14="http://schemas.microsoft.com/office/powerpoint/2010/main" val="82883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21B5A3-F1EF-4A31-A469-168660288C64}" type="slidenum">
              <a:rPr lang="en-US"/>
              <a:pPr/>
              <a:t>37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</a:t>
            </a:r>
            <a:r>
              <a:rPr lang="en-US" dirty="0" smtClean="0"/>
              <a:t>as </a:t>
            </a:r>
            <a:r>
              <a:rPr lang="en-US" dirty="0"/>
              <a:t>Hill Climbing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1371600"/>
            <a:ext cx="8261350" cy="4687888"/>
          </a:xfrm>
        </p:spPr>
        <p:txBody>
          <a:bodyPr/>
          <a:lstStyle/>
          <a:p>
            <a:r>
              <a:rPr lang="en-US" sz="2400"/>
              <a:t>The hypothesis space being search is a set of weights and a threshold.</a:t>
            </a:r>
          </a:p>
          <a:p>
            <a:r>
              <a:rPr lang="en-US" sz="2400"/>
              <a:t>Objective is to minimize classification error on the training set.</a:t>
            </a:r>
          </a:p>
          <a:p>
            <a:r>
              <a:rPr lang="en-US" sz="2400"/>
              <a:t>Perceptron effectively does hill-climbing (gradient descent) in this space, changing the weights a small amount at each point to decrease training set error.</a:t>
            </a:r>
          </a:p>
          <a:p>
            <a:r>
              <a:rPr lang="en-US" sz="2400"/>
              <a:t>For a single model neuron, the space is well behaved with a single minima.</a:t>
            </a:r>
          </a:p>
        </p:txBody>
      </p:sp>
      <p:sp>
        <p:nvSpPr>
          <p:cNvPr id="245764" name="Line 4"/>
          <p:cNvSpPr>
            <a:spLocks noChangeShapeType="1"/>
          </p:cNvSpPr>
          <p:nvPr/>
        </p:nvSpPr>
        <p:spPr bwMode="auto">
          <a:xfrm flipV="1">
            <a:off x="3027363" y="4505325"/>
            <a:ext cx="1587" cy="20145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 flipV="1">
            <a:off x="2894013" y="6443663"/>
            <a:ext cx="40481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6040438" y="6378575"/>
            <a:ext cx="11112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400" i="1"/>
              <a:t>weights</a:t>
            </a:r>
            <a:endParaRPr lang="en-US" sz="2400" b="1" baseline="-25000"/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2678113" y="6373813"/>
            <a:ext cx="307975" cy="395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245783" name="Text Box 23"/>
          <p:cNvSpPr txBox="1">
            <a:spLocks noChangeArrowheads="1"/>
          </p:cNvSpPr>
          <p:nvPr/>
        </p:nvSpPr>
        <p:spPr bwMode="auto">
          <a:xfrm>
            <a:off x="1925638" y="4689475"/>
            <a:ext cx="11620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 sz="2400" i="1"/>
          </a:p>
          <a:p>
            <a:r>
              <a:rPr lang="en-US" sz="2400" i="1"/>
              <a:t>training</a:t>
            </a:r>
          </a:p>
          <a:p>
            <a:r>
              <a:rPr lang="en-US" sz="2400" i="1"/>
              <a:t>error</a:t>
            </a:r>
          </a:p>
        </p:txBody>
      </p:sp>
      <p:sp>
        <p:nvSpPr>
          <p:cNvPr id="245784" name="Freeform 24"/>
          <p:cNvSpPr>
            <a:spLocks/>
          </p:cNvSpPr>
          <p:nvPr/>
        </p:nvSpPr>
        <p:spPr bwMode="auto">
          <a:xfrm>
            <a:off x="3133725" y="4694238"/>
            <a:ext cx="3863975" cy="176053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30" y="92"/>
              </a:cxn>
              <a:cxn ang="0">
                <a:pos x="576" y="292"/>
              </a:cxn>
              <a:cxn ang="0">
                <a:pos x="791" y="653"/>
              </a:cxn>
              <a:cxn ang="0">
                <a:pos x="1083" y="967"/>
              </a:cxn>
              <a:cxn ang="0">
                <a:pos x="1428" y="1106"/>
              </a:cxn>
              <a:cxn ang="0">
                <a:pos x="1751" y="983"/>
              </a:cxn>
              <a:cxn ang="0">
                <a:pos x="1958" y="737"/>
              </a:cxn>
              <a:cxn ang="0">
                <a:pos x="2050" y="307"/>
              </a:cxn>
              <a:cxn ang="0">
                <a:pos x="2434" y="0"/>
              </a:cxn>
            </a:cxnLst>
            <a:rect l="0" t="0" r="r" b="b"/>
            <a:pathLst>
              <a:path w="2434" h="1109">
                <a:moveTo>
                  <a:pt x="0" y="31"/>
                </a:moveTo>
                <a:cubicBezTo>
                  <a:pt x="167" y="40"/>
                  <a:pt x="334" y="49"/>
                  <a:pt x="430" y="92"/>
                </a:cubicBezTo>
                <a:cubicBezTo>
                  <a:pt x="526" y="135"/>
                  <a:pt x="516" y="199"/>
                  <a:pt x="576" y="292"/>
                </a:cubicBezTo>
                <a:cubicBezTo>
                  <a:pt x="636" y="385"/>
                  <a:pt x="706" y="541"/>
                  <a:pt x="791" y="653"/>
                </a:cubicBezTo>
                <a:cubicBezTo>
                  <a:pt x="876" y="765"/>
                  <a:pt x="977" y="892"/>
                  <a:pt x="1083" y="967"/>
                </a:cubicBezTo>
                <a:cubicBezTo>
                  <a:pt x="1189" y="1042"/>
                  <a:pt x="1317" y="1103"/>
                  <a:pt x="1428" y="1106"/>
                </a:cubicBezTo>
                <a:cubicBezTo>
                  <a:pt x="1539" y="1109"/>
                  <a:pt x="1663" y="1044"/>
                  <a:pt x="1751" y="983"/>
                </a:cubicBezTo>
                <a:cubicBezTo>
                  <a:pt x="1839" y="922"/>
                  <a:pt x="1908" y="850"/>
                  <a:pt x="1958" y="737"/>
                </a:cubicBezTo>
                <a:cubicBezTo>
                  <a:pt x="2008" y="624"/>
                  <a:pt x="1971" y="430"/>
                  <a:pt x="2050" y="307"/>
                </a:cubicBezTo>
                <a:cubicBezTo>
                  <a:pt x="2129" y="184"/>
                  <a:pt x="2371" y="51"/>
                  <a:pt x="2434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6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973B18-002B-40B7-A10F-F9AA0FE8354B}" type="slidenum">
              <a:rPr lang="en-US"/>
              <a:pPr/>
              <a:t>38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Multi-Layer Networks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Multi-layer networks can represent arbitrary functions, but an effective learning algorithm for such networks was thought to be difficult.</a:t>
            </a:r>
          </a:p>
          <a:p>
            <a:pPr>
              <a:lnSpc>
                <a:spcPct val="90000"/>
              </a:lnSpc>
            </a:pPr>
            <a:r>
              <a:rPr lang="en-US" sz="2400"/>
              <a:t>A typical multi-layer network consists of an input, hidden and output layer, each fully connected to the next, with activation feeding forward.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The weights determine the function computed. Given an arbitrary number of hidden units, any boolean function can be computed with a single hidden layer.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317875" y="3368675"/>
            <a:ext cx="2347913" cy="1420813"/>
            <a:chOff x="2090" y="2122"/>
            <a:chExt cx="1479" cy="895"/>
          </a:xfrm>
        </p:grpSpPr>
        <p:sp>
          <p:nvSpPr>
            <p:cNvPr id="247825" name="Text Box 17"/>
            <p:cNvSpPr txBox="1">
              <a:spLocks noChangeArrowheads="1"/>
            </p:cNvSpPr>
            <p:nvPr/>
          </p:nvSpPr>
          <p:spPr bwMode="auto">
            <a:xfrm>
              <a:off x="2796" y="2122"/>
              <a:ext cx="52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/>
                <a:t>output</a:t>
              </a:r>
            </a:p>
          </p:txBody>
        </p:sp>
        <p:sp>
          <p:nvSpPr>
            <p:cNvPr id="247826" name="Text Box 18"/>
            <p:cNvSpPr txBox="1">
              <a:spLocks noChangeArrowheads="1"/>
            </p:cNvSpPr>
            <p:nvPr/>
          </p:nvSpPr>
          <p:spPr bwMode="auto">
            <a:xfrm>
              <a:off x="2871" y="2448"/>
              <a:ext cx="54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/>
                <a:t>hidden</a:t>
              </a:r>
            </a:p>
          </p:txBody>
        </p:sp>
        <p:sp>
          <p:nvSpPr>
            <p:cNvPr id="247827" name="Text Box 19"/>
            <p:cNvSpPr txBox="1">
              <a:spLocks noChangeArrowheads="1"/>
            </p:cNvSpPr>
            <p:nvPr/>
          </p:nvSpPr>
          <p:spPr bwMode="auto">
            <a:xfrm>
              <a:off x="3127" y="2767"/>
              <a:ext cx="44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/>
                <a:t>input</a:t>
              </a:r>
            </a:p>
          </p:txBody>
        </p:sp>
        <p:sp>
          <p:nvSpPr>
            <p:cNvPr id="247828" name="Line 20"/>
            <p:cNvSpPr>
              <a:spLocks noChangeShapeType="1"/>
            </p:cNvSpPr>
            <p:nvPr/>
          </p:nvSpPr>
          <p:spPr bwMode="auto">
            <a:xfrm flipH="1">
              <a:off x="2112" y="2596"/>
              <a:ext cx="92" cy="3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29" name="Line 21"/>
            <p:cNvSpPr>
              <a:spLocks noChangeShapeType="1"/>
            </p:cNvSpPr>
            <p:nvPr/>
          </p:nvSpPr>
          <p:spPr bwMode="auto">
            <a:xfrm>
              <a:off x="2212" y="2604"/>
              <a:ext cx="123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0" name="Line 22"/>
            <p:cNvSpPr>
              <a:spLocks noChangeShapeType="1"/>
            </p:cNvSpPr>
            <p:nvPr/>
          </p:nvSpPr>
          <p:spPr bwMode="auto">
            <a:xfrm>
              <a:off x="2212" y="2612"/>
              <a:ext cx="315" cy="2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1" name="Line 23"/>
            <p:cNvSpPr>
              <a:spLocks noChangeShapeType="1"/>
            </p:cNvSpPr>
            <p:nvPr/>
          </p:nvSpPr>
          <p:spPr bwMode="auto">
            <a:xfrm>
              <a:off x="2212" y="2619"/>
              <a:ext cx="545" cy="3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2" name="Line 24"/>
            <p:cNvSpPr>
              <a:spLocks noChangeShapeType="1"/>
            </p:cNvSpPr>
            <p:nvPr/>
          </p:nvSpPr>
          <p:spPr bwMode="auto">
            <a:xfrm>
              <a:off x="2212" y="2619"/>
              <a:ext cx="768" cy="2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3" name="Line 25"/>
            <p:cNvSpPr>
              <a:spLocks noChangeShapeType="1"/>
            </p:cNvSpPr>
            <p:nvPr/>
          </p:nvSpPr>
          <p:spPr bwMode="auto">
            <a:xfrm flipH="1">
              <a:off x="2112" y="2604"/>
              <a:ext cx="376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4" name="Line 26"/>
            <p:cNvSpPr>
              <a:spLocks noChangeShapeType="1"/>
            </p:cNvSpPr>
            <p:nvPr/>
          </p:nvSpPr>
          <p:spPr bwMode="auto">
            <a:xfrm flipH="1">
              <a:off x="2327" y="2596"/>
              <a:ext cx="169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5" name="Line 27"/>
            <p:cNvSpPr>
              <a:spLocks noChangeShapeType="1"/>
            </p:cNvSpPr>
            <p:nvPr/>
          </p:nvSpPr>
          <p:spPr bwMode="auto">
            <a:xfrm>
              <a:off x="2496" y="2588"/>
              <a:ext cx="38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6" name="Line 28"/>
            <p:cNvSpPr>
              <a:spLocks noChangeShapeType="1"/>
            </p:cNvSpPr>
            <p:nvPr/>
          </p:nvSpPr>
          <p:spPr bwMode="auto">
            <a:xfrm>
              <a:off x="2504" y="2596"/>
              <a:ext cx="261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7" name="Line 29"/>
            <p:cNvSpPr>
              <a:spLocks noChangeShapeType="1"/>
            </p:cNvSpPr>
            <p:nvPr/>
          </p:nvSpPr>
          <p:spPr bwMode="auto">
            <a:xfrm>
              <a:off x="2504" y="2619"/>
              <a:ext cx="468" cy="2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8" name="Line 30"/>
            <p:cNvSpPr>
              <a:spLocks noChangeShapeType="1"/>
            </p:cNvSpPr>
            <p:nvPr/>
          </p:nvSpPr>
          <p:spPr bwMode="auto">
            <a:xfrm flipH="1">
              <a:off x="2120" y="2604"/>
              <a:ext cx="645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39" name="Line 31"/>
            <p:cNvSpPr>
              <a:spLocks noChangeShapeType="1"/>
            </p:cNvSpPr>
            <p:nvPr/>
          </p:nvSpPr>
          <p:spPr bwMode="auto">
            <a:xfrm flipH="1">
              <a:off x="2327" y="2604"/>
              <a:ext cx="430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0" name="Line 32"/>
            <p:cNvSpPr>
              <a:spLocks noChangeShapeType="1"/>
            </p:cNvSpPr>
            <p:nvPr/>
          </p:nvSpPr>
          <p:spPr bwMode="auto">
            <a:xfrm flipH="1">
              <a:off x="2542" y="2612"/>
              <a:ext cx="231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1" name="Line 33"/>
            <p:cNvSpPr>
              <a:spLocks noChangeShapeType="1"/>
            </p:cNvSpPr>
            <p:nvPr/>
          </p:nvSpPr>
          <p:spPr bwMode="auto">
            <a:xfrm flipH="1">
              <a:off x="2742" y="2588"/>
              <a:ext cx="46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2" name="Line 34"/>
            <p:cNvSpPr>
              <a:spLocks noChangeShapeType="1"/>
            </p:cNvSpPr>
            <p:nvPr/>
          </p:nvSpPr>
          <p:spPr bwMode="auto">
            <a:xfrm>
              <a:off x="2780" y="2596"/>
              <a:ext cx="177" cy="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3" name="Line 35"/>
            <p:cNvSpPr>
              <a:spLocks noChangeShapeType="1"/>
            </p:cNvSpPr>
            <p:nvPr/>
          </p:nvSpPr>
          <p:spPr bwMode="auto">
            <a:xfrm flipH="1">
              <a:off x="2212" y="2281"/>
              <a:ext cx="161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4" name="Line 36"/>
            <p:cNvSpPr>
              <a:spLocks noChangeShapeType="1"/>
            </p:cNvSpPr>
            <p:nvPr/>
          </p:nvSpPr>
          <p:spPr bwMode="auto">
            <a:xfrm>
              <a:off x="2381" y="2281"/>
              <a:ext cx="115" cy="3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5" name="Line 37"/>
            <p:cNvSpPr>
              <a:spLocks noChangeShapeType="1"/>
            </p:cNvSpPr>
            <p:nvPr/>
          </p:nvSpPr>
          <p:spPr bwMode="auto">
            <a:xfrm>
              <a:off x="2373" y="2281"/>
              <a:ext cx="407" cy="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6" name="Line 38"/>
            <p:cNvSpPr>
              <a:spLocks noChangeShapeType="1"/>
            </p:cNvSpPr>
            <p:nvPr/>
          </p:nvSpPr>
          <p:spPr bwMode="auto">
            <a:xfrm flipH="1">
              <a:off x="2212" y="2289"/>
              <a:ext cx="422" cy="3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7" name="Line 39"/>
            <p:cNvSpPr>
              <a:spLocks noChangeShapeType="1"/>
            </p:cNvSpPr>
            <p:nvPr/>
          </p:nvSpPr>
          <p:spPr bwMode="auto">
            <a:xfrm flipH="1">
              <a:off x="2488" y="2289"/>
              <a:ext cx="146" cy="2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48" name="Line 40"/>
            <p:cNvSpPr>
              <a:spLocks noChangeShapeType="1"/>
            </p:cNvSpPr>
            <p:nvPr/>
          </p:nvSpPr>
          <p:spPr bwMode="auto">
            <a:xfrm>
              <a:off x="2642" y="2297"/>
              <a:ext cx="131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247820" name="Oval 12"/>
            <p:cNvSpPr>
              <a:spLocks noChangeArrowheads="1"/>
            </p:cNvSpPr>
            <p:nvPr/>
          </p:nvSpPr>
          <p:spPr bwMode="auto">
            <a:xfrm>
              <a:off x="2090" y="2892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21" name="Oval 13"/>
            <p:cNvSpPr>
              <a:spLocks noChangeArrowheads="1"/>
            </p:cNvSpPr>
            <p:nvPr/>
          </p:nvSpPr>
          <p:spPr bwMode="auto">
            <a:xfrm>
              <a:off x="2302" y="2888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22" name="Oval 14"/>
            <p:cNvSpPr>
              <a:spLocks noChangeArrowheads="1"/>
            </p:cNvSpPr>
            <p:nvPr/>
          </p:nvSpPr>
          <p:spPr bwMode="auto">
            <a:xfrm>
              <a:off x="2514" y="2884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23" name="Oval 15"/>
            <p:cNvSpPr>
              <a:spLocks noChangeArrowheads="1"/>
            </p:cNvSpPr>
            <p:nvPr/>
          </p:nvSpPr>
          <p:spPr bwMode="auto">
            <a:xfrm>
              <a:off x="2726" y="2880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24" name="Oval 16"/>
            <p:cNvSpPr>
              <a:spLocks noChangeArrowheads="1"/>
            </p:cNvSpPr>
            <p:nvPr/>
          </p:nvSpPr>
          <p:spPr bwMode="auto">
            <a:xfrm>
              <a:off x="2938" y="2876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15" name="Oval 7"/>
            <p:cNvSpPr>
              <a:spLocks noChangeArrowheads="1"/>
            </p:cNvSpPr>
            <p:nvPr/>
          </p:nvSpPr>
          <p:spPr bwMode="auto">
            <a:xfrm>
              <a:off x="2183" y="2558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16" name="Oval 8"/>
            <p:cNvSpPr>
              <a:spLocks noChangeArrowheads="1"/>
            </p:cNvSpPr>
            <p:nvPr/>
          </p:nvSpPr>
          <p:spPr bwMode="auto">
            <a:xfrm>
              <a:off x="2464" y="2558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17" name="Oval 9"/>
            <p:cNvSpPr>
              <a:spLocks noChangeArrowheads="1"/>
            </p:cNvSpPr>
            <p:nvPr/>
          </p:nvSpPr>
          <p:spPr bwMode="auto">
            <a:xfrm>
              <a:off x="2745" y="2558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13" name="Oval 5"/>
            <p:cNvSpPr>
              <a:spLocks noChangeArrowheads="1"/>
            </p:cNvSpPr>
            <p:nvPr/>
          </p:nvSpPr>
          <p:spPr bwMode="auto">
            <a:xfrm>
              <a:off x="2343" y="2247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47814" name="Oval 6"/>
            <p:cNvSpPr>
              <a:spLocks noChangeArrowheads="1"/>
            </p:cNvSpPr>
            <p:nvPr/>
          </p:nvSpPr>
          <p:spPr bwMode="auto">
            <a:xfrm>
              <a:off x="2616" y="2247"/>
              <a:ext cx="69" cy="77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7849" name="Text Box 41"/>
          <p:cNvSpPr txBox="1">
            <a:spLocks noChangeArrowheads="1"/>
          </p:cNvSpPr>
          <p:nvPr/>
        </p:nvSpPr>
        <p:spPr bwMode="auto">
          <a:xfrm>
            <a:off x="5935663" y="3867150"/>
            <a:ext cx="11795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activation</a:t>
            </a:r>
          </a:p>
        </p:txBody>
      </p:sp>
      <p:sp>
        <p:nvSpPr>
          <p:cNvPr id="247850" name="AutoShape 42"/>
          <p:cNvSpPr>
            <a:spLocks noChangeArrowheads="1"/>
          </p:cNvSpPr>
          <p:nvPr/>
        </p:nvSpPr>
        <p:spPr bwMode="auto">
          <a:xfrm>
            <a:off x="5791200" y="3462338"/>
            <a:ext cx="255588" cy="1219200"/>
          </a:xfrm>
          <a:prstGeom prst="upArrow">
            <a:avLst>
              <a:gd name="adj1" fmla="val 50000"/>
              <a:gd name="adj2" fmla="val 119254"/>
            </a:avLst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latin typeface="Times New Roman" pitchFamily="18" charset="0"/>
              </a:rPr>
              <a:t>Neural Network Action Selectors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n-US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Used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Neuroevolution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techniques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733800" y="4495800"/>
            <a:ext cx="1905000" cy="1360488"/>
            <a:chOff x="2208" y="1728"/>
            <a:chExt cx="1200" cy="857"/>
          </a:xfrm>
        </p:grpSpPr>
        <p:cxnSp>
          <p:nvCxnSpPr>
            <p:cNvPr id="18437" name="AutoShape 5"/>
            <p:cNvCxnSpPr>
              <a:cxnSpLocks noChangeShapeType="1"/>
              <a:stCxn id="18441" idx="6"/>
              <a:endCxn id="18443" idx="2"/>
            </p:cNvCxnSpPr>
            <p:nvPr/>
          </p:nvCxnSpPr>
          <p:spPr bwMode="auto">
            <a:xfrm>
              <a:off x="2894" y="1985"/>
              <a:ext cx="343" cy="0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8438" name="Oval 6"/>
            <p:cNvSpPr>
              <a:spLocks noChangeArrowheads="1"/>
            </p:cNvSpPr>
            <p:nvPr/>
          </p:nvSpPr>
          <p:spPr bwMode="auto">
            <a:xfrm>
              <a:off x="2208" y="1728"/>
              <a:ext cx="171" cy="17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9" name="Oval 7"/>
            <p:cNvSpPr>
              <a:spLocks noChangeArrowheads="1"/>
            </p:cNvSpPr>
            <p:nvPr/>
          </p:nvSpPr>
          <p:spPr bwMode="auto">
            <a:xfrm>
              <a:off x="2208" y="2071"/>
              <a:ext cx="171" cy="17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0" name="Oval 8"/>
            <p:cNvSpPr>
              <a:spLocks noChangeArrowheads="1"/>
            </p:cNvSpPr>
            <p:nvPr/>
          </p:nvSpPr>
          <p:spPr bwMode="auto">
            <a:xfrm>
              <a:off x="2208" y="2414"/>
              <a:ext cx="171" cy="17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1" name="Oval 9"/>
            <p:cNvSpPr>
              <a:spLocks noChangeArrowheads="1"/>
            </p:cNvSpPr>
            <p:nvPr/>
          </p:nvSpPr>
          <p:spPr bwMode="auto">
            <a:xfrm>
              <a:off x="2722" y="1899"/>
              <a:ext cx="172" cy="1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2" name="Oval 10"/>
            <p:cNvSpPr>
              <a:spLocks noChangeArrowheads="1"/>
            </p:cNvSpPr>
            <p:nvPr/>
          </p:nvSpPr>
          <p:spPr bwMode="auto">
            <a:xfrm>
              <a:off x="2722" y="2242"/>
              <a:ext cx="172" cy="1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Oval 11"/>
            <p:cNvSpPr>
              <a:spLocks noChangeArrowheads="1"/>
            </p:cNvSpPr>
            <p:nvPr/>
          </p:nvSpPr>
          <p:spPr bwMode="auto">
            <a:xfrm>
              <a:off x="3237" y="1899"/>
              <a:ext cx="171" cy="1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44" name="AutoShape 12"/>
            <p:cNvCxnSpPr>
              <a:cxnSpLocks noChangeShapeType="1"/>
              <a:stCxn id="18440" idx="6"/>
              <a:endCxn id="18442" idx="2"/>
            </p:cNvCxnSpPr>
            <p:nvPr/>
          </p:nvCxnSpPr>
          <p:spPr bwMode="auto">
            <a:xfrm flipV="1">
              <a:off x="2379" y="2328"/>
              <a:ext cx="343" cy="172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8445" name="AutoShape 13"/>
            <p:cNvCxnSpPr>
              <a:cxnSpLocks noChangeShapeType="1"/>
              <a:stCxn id="18438" idx="6"/>
              <a:endCxn id="18441" idx="2"/>
            </p:cNvCxnSpPr>
            <p:nvPr/>
          </p:nvCxnSpPr>
          <p:spPr bwMode="auto">
            <a:xfrm>
              <a:off x="2379" y="1814"/>
              <a:ext cx="343" cy="171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8446" name="AutoShape 14"/>
            <p:cNvCxnSpPr>
              <a:cxnSpLocks noChangeShapeType="1"/>
              <a:stCxn id="18438" idx="6"/>
              <a:endCxn id="18442" idx="2"/>
            </p:cNvCxnSpPr>
            <p:nvPr/>
          </p:nvCxnSpPr>
          <p:spPr bwMode="auto">
            <a:xfrm>
              <a:off x="2379" y="1814"/>
              <a:ext cx="343" cy="514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8447" name="AutoShape 15"/>
            <p:cNvCxnSpPr>
              <a:cxnSpLocks noChangeShapeType="1"/>
              <a:stCxn id="18439" idx="6"/>
              <a:endCxn id="18441" idx="2"/>
            </p:cNvCxnSpPr>
            <p:nvPr/>
          </p:nvCxnSpPr>
          <p:spPr bwMode="auto">
            <a:xfrm flipV="1">
              <a:off x="2379" y="1985"/>
              <a:ext cx="343" cy="172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8448" name="Oval 16"/>
            <p:cNvSpPr>
              <a:spLocks noChangeArrowheads="1"/>
            </p:cNvSpPr>
            <p:nvPr/>
          </p:nvSpPr>
          <p:spPr bwMode="auto">
            <a:xfrm>
              <a:off x="3237" y="2242"/>
              <a:ext cx="171" cy="1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49" name="AutoShape 17"/>
            <p:cNvCxnSpPr>
              <a:cxnSpLocks noChangeShapeType="1"/>
              <a:stCxn id="18442" idx="6"/>
              <a:endCxn id="18448" idx="2"/>
            </p:cNvCxnSpPr>
            <p:nvPr/>
          </p:nvCxnSpPr>
          <p:spPr bwMode="auto">
            <a:xfrm>
              <a:off x="2894" y="2328"/>
              <a:ext cx="343" cy="0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8450" name="AutoShape 18"/>
            <p:cNvCxnSpPr>
              <a:cxnSpLocks noChangeShapeType="1"/>
              <a:stCxn id="18441" idx="6"/>
              <a:endCxn id="18448" idx="2"/>
            </p:cNvCxnSpPr>
            <p:nvPr/>
          </p:nvCxnSpPr>
          <p:spPr bwMode="auto">
            <a:xfrm>
              <a:off x="2894" y="1985"/>
              <a:ext cx="343" cy="343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8451" name="AutoShape 19"/>
            <p:cNvCxnSpPr>
              <a:cxnSpLocks noChangeShapeType="1"/>
              <a:stCxn id="18442" idx="6"/>
              <a:endCxn id="18443" idx="2"/>
            </p:cNvCxnSpPr>
            <p:nvPr/>
          </p:nvCxnSpPr>
          <p:spPr bwMode="auto">
            <a:xfrm flipV="1">
              <a:off x="2894" y="1985"/>
              <a:ext cx="343" cy="343"/>
            </a:xfrm>
            <a:prstGeom prst="straightConnector1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1420813" y="4859338"/>
            <a:ext cx="3429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</a:rPr>
              <a:t>s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6502400" y="4822825"/>
            <a:ext cx="49847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</a:rPr>
              <a:t>a</a:t>
            </a:r>
            <a:r>
              <a:rPr lang="en-US" sz="3200" baseline="-25000">
                <a:latin typeface="Times New Roman" pitchFamily="18" charset="0"/>
              </a:rPr>
              <a:t>2</a:t>
            </a:r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>
            <a:off x="1768475" y="5203825"/>
            <a:ext cx="6096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2454275" y="4594225"/>
            <a:ext cx="574675" cy="119697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 x</a:t>
            </a:r>
            <a:r>
              <a:rPr lang="en-US" sz="2400" baseline="-25000">
                <a:latin typeface="Times New Roman" pitchFamily="18" charset="0"/>
              </a:rPr>
              <a:t>2</a:t>
            </a:r>
          </a:p>
          <a:p>
            <a:pPr algn="ctr"/>
            <a:r>
              <a:rPr lang="en-US" sz="2400">
                <a:latin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</a:rPr>
              <a:t>3</a:t>
            </a:r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3063875" y="4670425"/>
            <a:ext cx="609600" cy="1524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>
            <a:off x="3063875" y="5203825"/>
            <a:ext cx="6096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>
            <a:off x="3063875" y="5661025"/>
            <a:ext cx="609600" cy="76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 flipV="1">
            <a:off x="5730875" y="5203825"/>
            <a:ext cx="838200" cy="228600"/>
          </a:xfrm>
          <a:prstGeom prst="line">
            <a:avLst/>
          </a:prstGeom>
          <a:noFill/>
          <a:ln w="4445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39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733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/>
      <p:bldP spid="18454" grpId="0" animBg="1"/>
      <p:bldP spid="18455" grpId="0" animBg="1"/>
      <p:bldP spid="18456" grpId="0" animBg="1"/>
      <p:bldP spid="18457" grpId="0" animBg="1"/>
      <p:bldP spid="18458" grpId="0" animBg="1"/>
      <p:bldP spid="184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Parameter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Robotic systems have many parameters</a:t>
            </a:r>
          </a:p>
          <a:p>
            <a:pPr lvl="1"/>
            <a:r>
              <a:rPr lang="en-US" dirty="0" smtClean="0"/>
              <a:t>Control parameters</a:t>
            </a:r>
          </a:p>
          <a:p>
            <a:pPr lvl="1"/>
            <a:r>
              <a:rPr lang="en-US" dirty="0" err="1" smtClean="0"/>
              <a:t>Odometry</a:t>
            </a:r>
            <a:r>
              <a:rPr lang="en-US" dirty="0" smtClean="0"/>
              <a:t> parameters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 parameters</a:t>
            </a:r>
          </a:p>
          <a:p>
            <a:pPr lvl="1"/>
            <a:r>
              <a:rPr lang="en-US" dirty="0" smtClean="0"/>
              <a:t>Behavior primitives</a:t>
            </a:r>
          </a:p>
          <a:p>
            <a:pPr lvl="1"/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How can we optimize these in an efficient way?</a:t>
            </a:r>
          </a:p>
        </p:txBody>
      </p:sp>
    </p:spTree>
    <p:extLst>
      <p:ext uri="{BB962C8B-B14F-4D97-AF65-F5344CB8AC3E}">
        <p14:creationId xmlns:p14="http://schemas.microsoft.com/office/powerpoint/2010/main" val="122714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/>
              <a:t>NEAT </a:t>
            </a:r>
            <a:r>
              <a:rPr lang="en-US" sz="2400" dirty="0"/>
              <a:t>[Stanley, Miikkulainen, ‘02]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NeuroEvolution of Augmenting Topologies: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Evolves neural networks with a genetic algorithm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Evaluate each policy </a:t>
            </a:r>
            <a:r>
              <a:rPr lang="en-US" sz="2800" dirty="0" smtClean="0"/>
              <a:t>in population via </a:t>
            </a:r>
            <a:r>
              <a:rPr lang="en-US" sz="2800" dirty="0" smtClean="0">
                <a:solidFill>
                  <a:srgbClr val="FF0000"/>
                </a:solidFill>
              </a:rPr>
              <a:t>fitness function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Generate new population via: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Mutation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Genetic crossover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Adding nodes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Adding </a:t>
            </a:r>
            <a:r>
              <a:rPr lang="en-US" dirty="0" smtClean="0"/>
              <a:t>links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Learns </a:t>
            </a:r>
            <a:r>
              <a:rPr lang="en-US" sz="2800" dirty="0" smtClean="0">
                <a:solidFill>
                  <a:srgbClr val="FF0000"/>
                </a:solidFill>
              </a:rPr>
              <a:t>Action Selectors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14" descr="mutat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3124200"/>
            <a:ext cx="3740150" cy="286418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630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533400"/>
            <a:ext cx="8349175" cy="5592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Fitness function</a:t>
            </a:r>
          </a:p>
          <a:p>
            <a:r>
              <a:rPr lang="en-US" dirty="0" smtClean="0"/>
              <a:t>Population, lots of parameters</a:t>
            </a:r>
          </a:p>
          <a:p>
            <a:r>
              <a:rPr lang="en-US" dirty="0" smtClean="0"/>
              <a:t>Types of problems can solve</a:t>
            </a:r>
          </a:p>
          <a:p>
            <a:pPr lvl="1"/>
            <a:r>
              <a:rPr lang="en-US" dirty="0" smtClean="0">
                <a:hlinkClick r:id="rId2"/>
              </a:rPr>
              <a:t>http://nn.cs.utexas.edu/pages/research/rocket/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nerogame.org</a:t>
            </a:r>
            <a:r>
              <a:rPr lang="en-US" dirty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Co-evolution</a:t>
            </a:r>
            <a:endParaRPr lang="en-US" dirty="0" smtClean="0">
              <a:hlinkClick r:id="rId4"/>
            </a:endParaRPr>
          </a:p>
          <a:p>
            <a:pPr lvl="1"/>
            <a:r>
              <a:rPr lang="en-US" dirty="0" smtClean="0">
                <a:hlinkClick r:id="rId4"/>
              </a:rPr>
              <a:t>http://www.cs.utexas.edu/users/nn/pages/research/neatdemo.html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http://www.cs.utexas.edu/users/nn/pages/research/robotmovies/clip7.gif</a:t>
            </a:r>
            <a:endParaRPr lang="en-US" dirty="0" smtClean="0"/>
          </a:p>
          <a:p>
            <a:r>
              <a:rPr lang="en-US" dirty="0" smtClean="0"/>
              <a:t>Where will GAs not do as well in robotics (or in general)?</a:t>
            </a:r>
          </a:p>
        </p:txBody>
      </p:sp>
    </p:spTree>
    <p:extLst>
      <p:ext uri="{BB962C8B-B14F-4D97-AF65-F5344CB8AC3E}">
        <p14:creationId xmlns:p14="http://schemas.microsoft.com/office/powerpoint/2010/main" val="352844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Search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Operates by keeping track of only the current state and changing that state to (hopefully) improve performance</a:t>
            </a:r>
          </a:p>
          <a:p>
            <a:endParaRPr lang="en-US" dirty="0" smtClean="0"/>
          </a:p>
          <a:p>
            <a:r>
              <a:rPr lang="en-US" dirty="0" smtClean="0"/>
              <a:t>Often used for:</a:t>
            </a:r>
          </a:p>
          <a:p>
            <a:pPr lvl="1"/>
            <a:r>
              <a:rPr lang="en-US" dirty="0" smtClean="0"/>
              <a:t>Optimization problems</a:t>
            </a:r>
          </a:p>
          <a:p>
            <a:pPr lvl="1"/>
            <a:r>
              <a:rPr lang="en-US" dirty="0" smtClean="0"/>
              <a:t>Scheduling</a:t>
            </a:r>
          </a:p>
          <a:p>
            <a:pPr lvl="1"/>
            <a:r>
              <a:rPr lang="en-US" dirty="0" smtClean="0"/>
              <a:t>Task assignment</a:t>
            </a:r>
          </a:p>
          <a:p>
            <a:pPr lvl="1"/>
            <a:r>
              <a:rPr lang="en-US" dirty="0" smtClean="0"/>
              <a:t>…many other problem where the goal is to find the best state according to some </a:t>
            </a:r>
            <a:r>
              <a:rPr lang="en-US" b="1" dirty="0" smtClean="0">
                <a:solidFill>
                  <a:srgbClr val="C00000"/>
                </a:solidFill>
              </a:rPr>
              <a:t>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8855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Goal is to find the local maximum (or minimum)</a:t>
            </a:r>
          </a:p>
          <a:p>
            <a:r>
              <a:rPr lang="en-US" dirty="0" smtClean="0"/>
              <a:t>Example: </a:t>
            </a:r>
          </a:p>
          <a:p>
            <a:pPr lvl="1"/>
            <a:r>
              <a:rPr lang="en-US" dirty="0" smtClean="0"/>
              <a:t># seconds to spin wheels at 1.0 to move 2.0 meters.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5844" name="Picture 4" descr="hill-climb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76623"/>
            <a:ext cx="4114800" cy="230892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/>
          <a:stretch/>
        </p:blipFill>
        <p:spPr bwMode="auto">
          <a:xfrm>
            <a:off x="5257800" y="4191000"/>
            <a:ext cx="3429000" cy="197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7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general, we are mostly blind to the function we are </a:t>
                </a:r>
                <a:r>
                  <a:rPr lang="en-US" dirty="0" smtClean="0"/>
                  <a:t>trying to </a:t>
                </a:r>
                <a:r>
                  <a:rPr lang="en-US" dirty="0"/>
                  <a:t>minimize. </a:t>
                </a:r>
                <a:endParaRPr lang="en-US" dirty="0" smtClean="0"/>
              </a:p>
              <a:p>
                <a:r>
                  <a:rPr lang="en-US" dirty="0" smtClean="0"/>
                  <a:t>We </a:t>
                </a:r>
                <a:r>
                  <a:rPr lang="en-US" dirty="0"/>
                  <a:t>can only compute the function 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/>
                  <a:t> at a </a:t>
                </a:r>
                <a:r>
                  <a:rPr lang="en-US" dirty="0" smtClean="0"/>
                  <a:t>finite number </a:t>
                </a:r>
                <a:r>
                  <a:rPr lang="en-US" dirty="0"/>
                  <a:t>of points, and each evaluation is expensive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1111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9"/>
          <a:stretch/>
        </p:blipFill>
        <p:spPr bwMode="auto">
          <a:xfrm>
            <a:off x="357187" y="4191000"/>
            <a:ext cx="8429625" cy="200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6292334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True Function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8543" y="6292334"/>
            <a:ext cx="19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Function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85800" y="3581400"/>
            <a:ext cx="2209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is </a:t>
            </a:r>
            <a:r>
              <a:rPr lang="en-US" dirty="0"/>
              <a:t>found by following the slope of the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/>
          <a:stretch/>
        </p:blipFill>
        <p:spPr bwMode="auto">
          <a:xfrm>
            <a:off x="1740195" y="2942492"/>
            <a:ext cx="5286375" cy="30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282" y="6260068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“Like climbing Everest in thick fog with amnesia”</a:t>
            </a:r>
          </a:p>
        </p:txBody>
      </p:sp>
    </p:spTree>
    <p:extLst>
      <p:ext uri="{BB962C8B-B14F-4D97-AF65-F5344CB8AC3E}">
        <p14:creationId xmlns:p14="http://schemas.microsoft.com/office/powerpoint/2010/main" val="342964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point (guess)</a:t>
            </a:r>
          </a:p>
          <a:p>
            <a:r>
              <a:rPr lang="en-US" dirty="0"/>
              <a:t>Repeat</a:t>
            </a:r>
          </a:p>
          <a:p>
            <a:pPr lvl="1"/>
            <a:r>
              <a:rPr lang="en-US" dirty="0"/>
              <a:t>Determine a descent direction</a:t>
            </a:r>
          </a:p>
          <a:p>
            <a:pPr lvl="1"/>
            <a:r>
              <a:rPr lang="en-US" dirty="0"/>
              <a:t>Choose a step</a:t>
            </a:r>
          </a:p>
          <a:p>
            <a:pPr lvl="1"/>
            <a:r>
              <a:rPr lang="en-US" dirty="0"/>
              <a:t>Update</a:t>
            </a:r>
          </a:p>
          <a:p>
            <a:r>
              <a:rPr lang="en-US" dirty="0"/>
              <a:t>Until stopping criterion is satisfied</a:t>
            </a:r>
          </a:p>
        </p:txBody>
      </p:sp>
    </p:spTree>
    <p:extLst>
      <p:ext uri="{BB962C8B-B14F-4D97-AF65-F5344CB8AC3E}">
        <p14:creationId xmlns:p14="http://schemas.microsoft.com/office/powerpoint/2010/main" val="201482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1344</Words>
  <Application>Microsoft Macintosh PowerPoint</Application>
  <PresentationFormat>On-screen Show (4:3)</PresentationFormat>
  <Paragraphs>243</Paragraphs>
  <Slides>41</Slides>
  <Notes>9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PowerPoint Presentation</vt:lpstr>
      <vt:lpstr>Reminders</vt:lpstr>
      <vt:lpstr>Optimization and Learning  … more coming to WSU</vt:lpstr>
      <vt:lpstr>Parameter Optimization</vt:lpstr>
      <vt:lpstr>Local Search </vt:lpstr>
      <vt:lpstr>Local Search</vt:lpstr>
      <vt:lpstr>Local Search</vt:lpstr>
      <vt:lpstr>Gradient Descent</vt:lpstr>
      <vt:lpstr>Gradient Descent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Parameters</vt:lpstr>
      <vt:lpstr>Gradient Descent - Benefits</vt:lpstr>
      <vt:lpstr>Gradient Descent - Drawbacks</vt:lpstr>
      <vt:lpstr>What if we don’t know f and the gradient?</vt:lpstr>
      <vt:lpstr>Robot Gait Learning through Gradient Descent</vt:lpstr>
      <vt:lpstr>Learning Performance</vt:lpstr>
      <vt:lpstr>Simulated annealing search</vt:lpstr>
      <vt:lpstr>Simulated annealing search</vt:lpstr>
      <vt:lpstr>Simulated Annealing</vt:lpstr>
      <vt:lpstr>PowerPoint Presentation</vt:lpstr>
      <vt:lpstr>Genetic Algorithms</vt:lpstr>
      <vt:lpstr>Genetic algorithms</vt:lpstr>
      <vt:lpstr>Genetic algorithms</vt:lpstr>
      <vt:lpstr>Genetic algorithms</vt:lpstr>
      <vt:lpstr>Genetic algorithms</vt:lpstr>
      <vt:lpstr>Genetic algorithms</vt:lpstr>
      <vt:lpstr>Genetic Algorithms</vt:lpstr>
      <vt:lpstr>Example: N-Queens</vt:lpstr>
      <vt:lpstr>Genetic Algorithms</vt:lpstr>
      <vt:lpstr>Neural Network Learning</vt:lpstr>
      <vt:lpstr>Artificial Neuron Model</vt:lpstr>
      <vt:lpstr>Neural Computation</vt:lpstr>
      <vt:lpstr>Perceptron as Hill Climbing</vt:lpstr>
      <vt:lpstr>Multi-Layer Networks</vt:lpstr>
      <vt:lpstr>Neural Network Action Selectors</vt:lpstr>
      <vt:lpstr>NEAT [Stanley, Miikkulainen, ‘02]</vt:lpstr>
      <vt:lpstr>PowerPoint Presentation</vt:lpstr>
    </vt:vector>
  </TitlesOfParts>
  <Company>Worcester Polytechnic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Chernova</dc:creator>
  <cp:lastModifiedBy>Matthew Taylor</cp:lastModifiedBy>
  <cp:revision>50</cp:revision>
  <dcterms:created xsi:type="dcterms:W3CDTF">2011-12-08T15:25:17Z</dcterms:created>
  <dcterms:modified xsi:type="dcterms:W3CDTF">2013-11-13T00:07:57Z</dcterms:modified>
</cp:coreProperties>
</file>