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3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5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0"/>
  </p:notesMasterIdLst>
  <p:sldIdLst>
    <p:sldId id="357" r:id="rId2"/>
    <p:sldId id="454" r:id="rId3"/>
    <p:sldId id="452" r:id="rId4"/>
    <p:sldId id="267" r:id="rId5"/>
    <p:sldId id="355" r:id="rId6"/>
    <p:sldId id="453" r:id="rId7"/>
    <p:sldId id="361" r:id="rId8"/>
    <p:sldId id="449" r:id="rId9"/>
    <p:sldId id="362" r:id="rId10"/>
    <p:sldId id="363" r:id="rId11"/>
    <p:sldId id="364" r:id="rId12"/>
    <p:sldId id="366" r:id="rId13"/>
    <p:sldId id="367" r:id="rId14"/>
    <p:sldId id="368" r:id="rId15"/>
    <p:sldId id="377" r:id="rId16"/>
    <p:sldId id="378" r:id="rId17"/>
    <p:sldId id="383" r:id="rId18"/>
    <p:sldId id="385" r:id="rId19"/>
    <p:sldId id="448" r:id="rId20"/>
    <p:sldId id="450" r:id="rId21"/>
    <p:sldId id="451" r:id="rId22"/>
    <p:sldId id="455" r:id="rId23"/>
    <p:sldId id="398" r:id="rId24"/>
    <p:sldId id="399" r:id="rId25"/>
    <p:sldId id="402" r:id="rId26"/>
    <p:sldId id="405" r:id="rId27"/>
    <p:sldId id="406" r:id="rId28"/>
    <p:sldId id="407" r:id="rId29"/>
    <p:sldId id="409" r:id="rId30"/>
    <p:sldId id="410" r:id="rId31"/>
    <p:sldId id="413" r:id="rId32"/>
    <p:sldId id="414" r:id="rId33"/>
    <p:sldId id="415" r:id="rId34"/>
    <p:sldId id="417" r:id="rId35"/>
    <p:sldId id="423" r:id="rId36"/>
    <p:sldId id="431" r:id="rId37"/>
    <p:sldId id="432" r:id="rId38"/>
    <p:sldId id="433" r:id="rId39"/>
    <p:sldId id="434" r:id="rId40"/>
    <p:sldId id="435" r:id="rId41"/>
    <p:sldId id="436" r:id="rId42"/>
    <p:sldId id="437" r:id="rId43"/>
    <p:sldId id="438" r:id="rId44"/>
    <p:sldId id="443" r:id="rId45"/>
    <p:sldId id="444" r:id="rId46"/>
    <p:sldId id="445" r:id="rId47"/>
    <p:sldId id="334" r:id="rId48"/>
    <p:sldId id="293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3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AC2EB-47AC-4374-A137-FD09FCFB977A}" type="datetimeFigureOut">
              <a:rPr lang="en-US" smtClean="0"/>
              <a:t>11/19/13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2E017-5DD4-43E7-916B-C407889E4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4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2E017-5DD4-43E7-916B-C407889E4F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29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07687F-9C2E-4D03-9154-BD523B85A1C6}" type="slidenum">
              <a:rPr lang="en-US" smtClean="0">
                <a:latin typeface="Arial" charset="0"/>
              </a:rPr>
              <a:pPr/>
              <a:t>9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 to </a:t>
            </a:r>
            <a:r>
              <a:rPr lang="en-US" dirty="0" err="1" smtClean="0"/>
              <a:t>inf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073BF-795B-4DEB-BC77-6E5B958F855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87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41B7A1-2D8C-4EA9-A3A8-5028E9021164}" type="slidenum">
              <a:rPr lang="en-US" smtClean="0">
                <a:latin typeface="Arial" charset="0"/>
              </a:rPr>
              <a:pPr/>
              <a:t>35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967115-AD58-41AB-B4F1-79AFC1E80FFB}" type="slidenum">
              <a:rPr lang="en-US" smtClean="0">
                <a:latin typeface="Arial" charset="0"/>
              </a:rPr>
              <a:pPr/>
              <a:t>42</a:t>
            </a:fld>
            <a:endParaRPr lang="en-US" smtClean="0"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Figure 1: scatter(1:20,10+(1:20)+2*randn(1,20),'k','filled'); a=axis; a(3)=0; axis(a);</a:t>
            </a:r>
          </a:p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D055FB-6FDC-416A-9D64-EDC42EAF7680}" type="slidenum">
              <a:rPr lang="en-US" smtClean="0">
                <a:latin typeface="Arial" charset="0"/>
              </a:rPr>
              <a:pPr/>
              <a:t>43</a:t>
            </a:fld>
            <a:endParaRPr lang="en-US" smtClean="0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Figure 1: scatter(1:20,10+(1:20)+2*randn(1,20),'k','filled'); a=axis; a(3)=0; axis(a);</a:t>
            </a:r>
          </a:p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5615-E9F8-48B6-8986-F9C74C2F1D23}" type="datetimeFigureOut">
              <a:rPr lang="en-US" smtClean="0"/>
              <a:t>11/19/13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DA83-88EC-4B4D-8400-458AD0B23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47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5615-E9F8-48B6-8986-F9C74C2F1D23}" type="datetimeFigureOut">
              <a:rPr lang="en-US" smtClean="0"/>
              <a:t>11/19/13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DA83-88EC-4B4D-8400-458AD0B23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5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5615-E9F8-48B6-8986-F9C74C2F1D23}" type="datetimeFigureOut">
              <a:rPr lang="en-US" smtClean="0"/>
              <a:t>11/19/13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DA83-88EC-4B4D-8400-458AD0B23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76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F08B-1F7F-114E-94C6-E0496A0B9A72}" type="datetimeFigureOut">
              <a:rPr lang="en-US" smtClean="0"/>
              <a:t>11/19/13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24F4-4FE8-0A41-9603-6FC4E78D0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85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5615-E9F8-48B6-8986-F9C74C2F1D23}" type="datetimeFigureOut">
              <a:rPr lang="en-US" smtClean="0"/>
              <a:t>11/19/13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DA83-88EC-4B4D-8400-458AD0B23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2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5615-E9F8-48B6-8986-F9C74C2F1D23}" type="datetimeFigureOut">
              <a:rPr lang="en-US" smtClean="0"/>
              <a:t>11/19/13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DA83-88EC-4B4D-8400-458AD0B23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5615-E9F8-48B6-8986-F9C74C2F1D23}" type="datetimeFigureOut">
              <a:rPr lang="en-US" smtClean="0"/>
              <a:t>11/19/13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DA83-88EC-4B4D-8400-458AD0B23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8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5615-E9F8-48B6-8986-F9C74C2F1D23}" type="datetimeFigureOut">
              <a:rPr lang="en-US" smtClean="0"/>
              <a:t>11/19/13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DA83-88EC-4B4D-8400-458AD0B23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02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5615-E9F8-48B6-8986-F9C74C2F1D23}" type="datetimeFigureOut">
              <a:rPr lang="en-US" smtClean="0"/>
              <a:t>11/19/13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DA83-88EC-4B4D-8400-458AD0B23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78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5615-E9F8-48B6-8986-F9C74C2F1D23}" type="datetimeFigureOut">
              <a:rPr lang="en-US" smtClean="0"/>
              <a:t>11/19/13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DA83-88EC-4B4D-8400-458AD0B23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75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5615-E9F8-48B6-8986-F9C74C2F1D23}" type="datetimeFigureOut">
              <a:rPr lang="en-US" smtClean="0"/>
              <a:t>11/19/13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DA83-88EC-4B4D-8400-458AD0B23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66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BF08B-1F7F-114E-94C6-E0496A0B9A72}" type="datetimeFigureOut">
              <a:rPr lang="en-US" smtClean="0"/>
              <a:t>11/19/13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6DA83-88EC-4B4D-8400-458AD0B23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7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uasvision.com/2013/11/11/dehogaflier-uas-battles-feral-hogs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wmf"/><Relationship Id="rId3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5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wmf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20" Type="http://schemas.openxmlformats.org/officeDocument/2006/relationships/image" Target="../media/image4.wmf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10" Type="http://schemas.openxmlformats.org/officeDocument/2006/relationships/tags" Target="../tags/tag14.xml"/><Relationship Id="rId11" Type="http://schemas.openxmlformats.org/officeDocument/2006/relationships/tags" Target="../tags/tag15.xml"/><Relationship Id="rId12" Type="http://schemas.openxmlformats.org/officeDocument/2006/relationships/tags" Target="../tags/tag16.xml"/><Relationship Id="rId13" Type="http://schemas.openxmlformats.org/officeDocument/2006/relationships/tags" Target="../tags/tag17.xml"/><Relationship Id="rId14" Type="http://schemas.openxmlformats.org/officeDocument/2006/relationships/tags" Target="../tags/tag18.xml"/><Relationship Id="rId15" Type="http://schemas.openxmlformats.org/officeDocument/2006/relationships/tags" Target="../tags/tag19.xml"/><Relationship Id="rId16" Type="http://schemas.openxmlformats.org/officeDocument/2006/relationships/tags" Target="../tags/tag20.xml"/><Relationship Id="rId17" Type="http://schemas.openxmlformats.org/officeDocument/2006/relationships/tags" Target="../tags/tag21.xml"/><Relationship Id="rId18" Type="http://schemas.openxmlformats.org/officeDocument/2006/relationships/tags" Target="../tags/tag22.xml"/><Relationship Id="rId19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Relationship Id="rId7" Type="http://schemas.openxmlformats.org/officeDocument/2006/relationships/tags" Target="../tags/tag11.xml"/><Relationship Id="rId8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20" Type="http://schemas.openxmlformats.org/officeDocument/2006/relationships/image" Target="../media/image4.wmf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10" Type="http://schemas.openxmlformats.org/officeDocument/2006/relationships/tags" Target="../tags/tag32.xml"/><Relationship Id="rId11" Type="http://schemas.openxmlformats.org/officeDocument/2006/relationships/tags" Target="../tags/tag33.xml"/><Relationship Id="rId12" Type="http://schemas.openxmlformats.org/officeDocument/2006/relationships/tags" Target="../tags/tag34.xml"/><Relationship Id="rId13" Type="http://schemas.openxmlformats.org/officeDocument/2006/relationships/tags" Target="../tags/tag35.xml"/><Relationship Id="rId14" Type="http://schemas.openxmlformats.org/officeDocument/2006/relationships/tags" Target="../tags/tag36.xml"/><Relationship Id="rId15" Type="http://schemas.openxmlformats.org/officeDocument/2006/relationships/tags" Target="../tags/tag37.xml"/><Relationship Id="rId16" Type="http://schemas.openxmlformats.org/officeDocument/2006/relationships/tags" Target="../tags/tag38.xml"/><Relationship Id="rId17" Type="http://schemas.openxmlformats.org/officeDocument/2006/relationships/tags" Target="../tags/tag39.xml"/><Relationship Id="rId18" Type="http://schemas.openxmlformats.org/officeDocument/2006/relationships/tags" Target="../tags/tag40.xml"/><Relationship Id="rId19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2" Type="http://schemas.openxmlformats.org/officeDocument/2006/relationships/tags" Target="../tags/tag24.xml"/><Relationship Id="rId3" Type="http://schemas.openxmlformats.org/officeDocument/2006/relationships/tags" Target="../tags/tag25.xml"/><Relationship Id="rId4" Type="http://schemas.openxmlformats.org/officeDocument/2006/relationships/tags" Target="../tags/tag26.xml"/><Relationship Id="rId5" Type="http://schemas.openxmlformats.org/officeDocument/2006/relationships/tags" Target="../tags/tag27.xml"/><Relationship Id="rId6" Type="http://schemas.openxmlformats.org/officeDocument/2006/relationships/tags" Target="../tags/tag28.xml"/><Relationship Id="rId7" Type="http://schemas.openxmlformats.org/officeDocument/2006/relationships/tags" Target="../tags/tag29.xml"/><Relationship Id="rId8" Type="http://schemas.openxmlformats.org/officeDocument/2006/relationships/tags" Target="../tags/tag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tags" Target="../tags/tag4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png"/><Relationship Id="rId12" Type="http://schemas.openxmlformats.org/officeDocument/2006/relationships/image" Target="../media/image29.png"/><Relationship Id="rId13" Type="http://schemas.openxmlformats.org/officeDocument/2006/relationships/image" Target="../media/image24.png"/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1" Type="http://schemas.openxmlformats.org/officeDocument/2006/relationships/tags" Target="../tags/tag48.xml"/><Relationship Id="rId2" Type="http://schemas.openxmlformats.org/officeDocument/2006/relationships/tags" Target="../tags/tag4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tags" Target="../tags/tag51.xml"/><Relationship Id="rId2" Type="http://schemas.openxmlformats.org/officeDocument/2006/relationships/tags" Target="../tags/tag5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4" Type="http://schemas.openxmlformats.org/officeDocument/2006/relationships/tags" Target="../tags/tag56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png"/><Relationship Id="rId1" Type="http://schemas.openxmlformats.org/officeDocument/2006/relationships/tags" Target="../tags/tag53.xml"/><Relationship Id="rId2" Type="http://schemas.openxmlformats.org/officeDocument/2006/relationships/tags" Target="../tags/tag5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1" Type="http://schemas.openxmlformats.org/officeDocument/2006/relationships/tags" Target="../tags/tag57.xml"/><Relationship Id="rId2" Type="http://schemas.openxmlformats.org/officeDocument/2006/relationships/tags" Target="../tags/tag5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47.png"/><Relationship Id="rId1" Type="http://schemas.openxmlformats.org/officeDocument/2006/relationships/tags" Target="../tags/tag59.xml"/><Relationship Id="rId2" Type="http://schemas.openxmlformats.org/officeDocument/2006/relationships/tags" Target="../tags/tag60.xml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20" Type="http://schemas.openxmlformats.org/officeDocument/2006/relationships/image" Target="../media/image55.png"/><Relationship Id="rId21" Type="http://schemas.openxmlformats.org/officeDocument/2006/relationships/image" Target="../media/image56.png"/><Relationship Id="rId22" Type="http://schemas.openxmlformats.org/officeDocument/2006/relationships/image" Target="../media/image57.png"/><Relationship Id="rId23" Type="http://schemas.openxmlformats.org/officeDocument/2006/relationships/image" Target="../media/image58.png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42.png"/><Relationship Id="rId12" Type="http://schemas.openxmlformats.org/officeDocument/2006/relationships/image" Target="../media/image44.png"/><Relationship Id="rId13" Type="http://schemas.openxmlformats.org/officeDocument/2006/relationships/image" Target="../media/image43.png"/><Relationship Id="rId14" Type="http://schemas.openxmlformats.org/officeDocument/2006/relationships/image" Target="../media/image45.png"/><Relationship Id="rId15" Type="http://schemas.openxmlformats.org/officeDocument/2006/relationships/image" Target="../media/image50.png"/><Relationship Id="rId16" Type="http://schemas.openxmlformats.org/officeDocument/2006/relationships/image" Target="../media/image51.png"/><Relationship Id="rId17" Type="http://schemas.openxmlformats.org/officeDocument/2006/relationships/image" Target="../media/image52.png"/><Relationship Id="rId18" Type="http://schemas.openxmlformats.org/officeDocument/2006/relationships/image" Target="../media/image53.png"/><Relationship Id="rId19" Type="http://schemas.openxmlformats.org/officeDocument/2006/relationships/image" Target="../media/image54.png"/><Relationship Id="rId1" Type="http://schemas.openxmlformats.org/officeDocument/2006/relationships/tags" Target="../tags/tag62.xml"/><Relationship Id="rId2" Type="http://schemas.openxmlformats.org/officeDocument/2006/relationships/tags" Target="../tags/tag63.xml"/><Relationship Id="rId3" Type="http://schemas.openxmlformats.org/officeDocument/2006/relationships/tags" Target="../tags/tag64.xml"/><Relationship Id="rId4" Type="http://schemas.openxmlformats.org/officeDocument/2006/relationships/tags" Target="../tags/tag65.xml"/><Relationship Id="rId5" Type="http://schemas.openxmlformats.org/officeDocument/2006/relationships/tags" Target="../tags/tag66.xml"/><Relationship Id="rId6" Type="http://schemas.openxmlformats.org/officeDocument/2006/relationships/tags" Target="../tags/tag67.xml"/><Relationship Id="rId7" Type="http://schemas.openxmlformats.org/officeDocument/2006/relationships/tags" Target="../tags/tag68.xml"/><Relationship Id="rId8" Type="http://schemas.openxmlformats.org/officeDocument/2006/relationships/tags" Target="../tags/tag6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4" Type="http://schemas.openxmlformats.org/officeDocument/2006/relationships/slideLayout" Target="../slideLayouts/slideLayout6.xml"/><Relationship Id="rId5" Type="http://schemas.openxmlformats.org/officeDocument/2006/relationships/notesSlide" Target="../notesSlides/notesSlide5.xml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image" Target="../media/image61.png"/><Relationship Id="rId1" Type="http://schemas.openxmlformats.org/officeDocument/2006/relationships/tags" Target="../tags/tag71.xml"/><Relationship Id="rId2" Type="http://schemas.openxmlformats.org/officeDocument/2006/relationships/tags" Target="../tags/tag7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4" Type="http://schemas.openxmlformats.org/officeDocument/2006/relationships/tags" Target="../tags/tag77.xml"/><Relationship Id="rId5" Type="http://schemas.openxmlformats.org/officeDocument/2006/relationships/slideLayout" Target="../slideLayouts/slideLayout6.xml"/><Relationship Id="rId6" Type="http://schemas.openxmlformats.org/officeDocument/2006/relationships/notesSlide" Target="../notesSlides/notesSlide6.xml"/><Relationship Id="rId7" Type="http://schemas.openxmlformats.org/officeDocument/2006/relationships/image" Target="../media/image62.png"/><Relationship Id="rId8" Type="http://schemas.openxmlformats.org/officeDocument/2006/relationships/image" Target="../media/image63.png"/><Relationship Id="rId9" Type="http://schemas.openxmlformats.org/officeDocument/2006/relationships/image" Target="../media/image64.png"/><Relationship Id="rId10" Type="http://schemas.openxmlformats.org/officeDocument/2006/relationships/image" Target="../media/image65.png"/><Relationship Id="rId1" Type="http://schemas.openxmlformats.org/officeDocument/2006/relationships/tags" Target="../tags/tag74.xml"/><Relationship Id="rId2" Type="http://schemas.openxmlformats.org/officeDocument/2006/relationships/tags" Target="../tags/tag7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eli.stanford.edu/" TargetMode="External"/><Relationship Id="rId3" Type="http://schemas.openxmlformats.org/officeDocument/2006/relationships/image" Target="../media/image66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7.png"/><Relationship Id="rId5" Type="http://schemas.openxmlformats.org/officeDocument/2006/relationships/hyperlink" Target="http://www.cc.gatech.edu/projects/Learning_Research/mpeg/hockeyfullsmall.avi" TargetMode="External"/><Relationship Id="rId1" Type="http://schemas.microsoft.com/office/2007/relationships/media" Target="file:///C:\Users\soniac\Documents\Courses\2010%20-%20RBE3002B\hockeyfullsmall.avi" TargetMode="External"/><Relationship Id="rId2" Type="http://schemas.openxmlformats.org/officeDocument/2006/relationships/video" Target="file:///C:\Users\soniac\Documents\Courses\2010%20-%20RBE3002B\hockeyfullsmall.avi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</a:t>
            </a:r>
            <a:r>
              <a:rPr lang="en-US" dirty="0" err="1" smtClean="0">
                <a:hlinkClick r:id="rId3"/>
              </a:rPr>
              <a:t>www.uasvision.com</a:t>
            </a:r>
            <a:r>
              <a:rPr lang="en-US" dirty="0" smtClean="0">
                <a:hlinkClick r:id="rId3"/>
              </a:rPr>
              <a:t>/2013/11/11/</a:t>
            </a:r>
            <a:r>
              <a:rPr lang="en-US" dirty="0" err="1" smtClean="0">
                <a:hlinkClick r:id="rId3"/>
              </a:rPr>
              <a:t>dehogaflier</a:t>
            </a:r>
            <a:r>
              <a:rPr lang="en-US" dirty="0" smtClean="0">
                <a:hlinkClick r:id="rId3"/>
              </a:rPr>
              <a:t>-</a:t>
            </a:r>
            <a:r>
              <a:rPr lang="en-US" dirty="0" err="1" smtClean="0">
                <a:hlinkClick r:id="rId3"/>
              </a:rPr>
              <a:t>uas</a:t>
            </a:r>
            <a:r>
              <a:rPr lang="en-US" dirty="0" smtClean="0">
                <a:hlinkClick r:id="rId3"/>
              </a:rPr>
              <a:t>-battles-feral-hogs/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495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Grid Futures</a:t>
            </a: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35752E-BAD9-47D5-89A5-DF8D08D79218}" type="slidenum">
              <a:rPr lang="en-US" smtClean="0">
                <a:latin typeface="Arial" charset="0"/>
              </a:rPr>
              <a:pPr/>
              <a:t>10</a:t>
            </a:fld>
            <a:endParaRPr lang="en-US" smtClean="0">
              <a:latin typeface="Arial" charset="0"/>
            </a:endParaRPr>
          </a:p>
        </p:txBody>
      </p:sp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609600" y="1524000"/>
            <a:ext cx="3276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Deterministic Grid World</a:t>
            </a: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5181600" y="1524000"/>
            <a:ext cx="3276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Stochastic Grid World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00200" y="2209800"/>
          <a:ext cx="762000" cy="5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"/>
                <a:gridCol w="254000"/>
                <a:gridCol w="254000"/>
              </a:tblGrid>
              <a:tr h="254000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solidFill>
                            <a:srgbClr val="3333FF"/>
                          </a:solidFill>
                        </a:rPr>
                        <a:t>X</a:t>
                      </a:r>
                      <a:endParaRPr lang="en-US" sz="1050" b="1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371600" y="5029200"/>
          <a:ext cx="762000" cy="5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"/>
                <a:gridCol w="254000"/>
                <a:gridCol w="254000"/>
              </a:tblGrid>
              <a:tr h="254000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rgbClr val="3333FF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6178" name="Group 43"/>
          <p:cNvGrpSpPr>
            <a:grpSpLocks/>
          </p:cNvGrpSpPr>
          <p:nvPr/>
        </p:nvGrpSpPr>
        <p:grpSpPr bwMode="auto">
          <a:xfrm>
            <a:off x="381000" y="2895600"/>
            <a:ext cx="3733800" cy="1905000"/>
            <a:chOff x="762000" y="2895600"/>
            <a:chExt cx="3733800" cy="228600"/>
          </a:xfrm>
        </p:grpSpPr>
        <p:cxnSp>
          <p:nvCxnSpPr>
            <p:cNvPr id="12" name="Straight Arrow Connector 11"/>
            <p:cNvCxnSpPr/>
            <p:nvPr/>
          </p:nvCxnSpPr>
          <p:spPr>
            <a:xfrm rot="5400000">
              <a:off x="1447800" y="2209800"/>
              <a:ext cx="228600" cy="1600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>
              <a:off x="2133600" y="2895600"/>
              <a:ext cx="228600" cy="228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362200" y="2895600"/>
              <a:ext cx="838200" cy="228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362200" y="2895600"/>
              <a:ext cx="2133600" cy="228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79" name="TextBox 33"/>
          <p:cNvSpPr txBox="1">
            <a:spLocks noChangeArrowheads="1"/>
          </p:cNvSpPr>
          <p:nvPr/>
        </p:nvSpPr>
        <p:spPr bwMode="auto">
          <a:xfrm>
            <a:off x="685800" y="3429000"/>
            <a:ext cx="327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E         N            S       W</a:t>
            </a:r>
          </a:p>
        </p:txBody>
      </p:sp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6096000" y="2209800"/>
          <a:ext cx="762000" cy="5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"/>
                <a:gridCol w="254000"/>
                <a:gridCol w="254000"/>
              </a:tblGrid>
              <a:tr h="254000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solidFill>
                            <a:srgbClr val="3333FF"/>
                          </a:solidFill>
                        </a:rPr>
                        <a:t>X</a:t>
                      </a:r>
                      <a:endParaRPr lang="en-US" sz="1050" b="1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6194" name="Group 48"/>
          <p:cNvGrpSpPr>
            <a:grpSpLocks/>
          </p:cNvGrpSpPr>
          <p:nvPr/>
        </p:nvGrpSpPr>
        <p:grpSpPr bwMode="auto">
          <a:xfrm>
            <a:off x="5562600" y="2895600"/>
            <a:ext cx="2819400" cy="609600"/>
            <a:chOff x="1447800" y="2895600"/>
            <a:chExt cx="2819400" cy="228600"/>
          </a:xfrm>
        </p:grpSpPr>
        <p:cxnSp>
          <p:nvCxnSpPr>
            <p:cNvPr id="50" name="Straight Arrow Connector 49"/>
            <p:cNvCxnSpPr/>
            <p:nvPr/>
          </p:nvCxnSpPr>
          <p:spPr>
            <a:xfrm rot="10800000" flipV="1">
              <a:off x="1447800" y="2895600"/>
              <a:ext cx="914400" cy="228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rot="16200000" flipH="1">
              <a:off x="2324100" y="2933700"/>
              <a:ext cx="228600" cy="152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2362200" y="2895600"/>
              <a:ext cx="838200" cy="228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2362200" y="2895600"/>
              <a:ext cx="1905000" cy="228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95" name="TextBox 53"/>
          <p:cNvSpPr txBox="1">
            <a:spLocks noChangeArrowheads="1"/>
          </p:cNvSpPr>
          <p:nvPr/>
        </p:nvSpPr>
        <p:spPr bwMode="auto">
          <a:xfrm>
            <a:off x="5334000" y="3124200"/>
            <a:ext cx="327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            N            S            W</a:t>
            </a:r>
          </a:p>
        </p:txBody>
      </p:sp>
      <p:cxnSp>
        <p:nvCxnSpPr>
          <p:cNvPr id="56" name="Straight Connector 55"/>
          <p:cNvCxnSpPr/>
          <p:nvPr/>
        </p:nvCxnSpPr>
        <p:spPr>
          <a:xfrm rot="16200000" flipH="1">
            <a:off x="2019300" y="4000500"/>
            <a:ext cx="5181600" cy="762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6400800" y="35052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6198" name="Group 57"/>
          <p:cNvGrpSpPr>
            <a:grpSpLocks/>
          </p:cNvGrpSpPr>
          <p:nvPr/>
        </p:nvGrpSpPr>
        <p:grpSpPr bwMode="auto">
          <a:xfrm>
            <a:off x="5638800" y="4038600"/>
            <a:ext cx="2057400" cy="762000"/>
            <a:chOff x="304800" y="4038600"/>
            <a:chExt cx="2057400" cy="228838"/>
          </a:xfrm>
        </p:grpSpPr>
        <p:cxnSp>
          <p:nvCxnSpPr>
            <p:cNvPr id="59" name="Straight Arrow Connector 58"/>
            <p:cNvCxnSpPr/>
            <p:nvPr/>
          </p:nvCxnSpPr>
          <p:spPr>
            <a:xfrm rot="10800000" flipV="1">
              <a:off x="304800" y="4038600"/>
              <a:ext cx="1066800" cy="228838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rot="5400000">
              <a:off x="1257182" y="4151431"/>
              <a:ext cx="228838" cy="3175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1371600" y="4038600"/>
              <a:ext cx="990600" cy="228838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4" name="Table 63"/>
          <p:cNvGraphicFramePr>
            <a:graphicFrameLocks noGrp="1"/>
          </p:cNvGraphicFramePr>
          <p:nvPr/>
        </p:nvGraphicFramePr>
        <p:xfrm>
          <a:off x="6324600" y="5054600"/>
          <a:ext cx="762000" cy="5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"/>
                <a:gridCol w="254000"/>
                <a:gridCol w="254000"/>
              </a:tblGrid>
              <a:tr h="254000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rgbClr val="3333FF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5181600" y="5054600"/>
          <a:ext cx="762000" cy="5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"/>
                <a:gridCol w="254000"/>
                <a:gridCol w="254000"/>
              </a:tblGrid>
              <a:tr h="254000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solidFill>
                            <a:srgbClr val="3333FF"/>
                          </a:solidFill>
                        </a:rPr>
                        <a:t>X</a:t>
                      </a:r>
                      <a:endParaRPr lang="en-US" sz="1050" b="1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" name="Table 65"/>
          <p:cNvGraphicFramePr>
            <a:graphicFrameLocks noGrp="1"/>
          </p:cNvGraphicFramePr>
          <p:nvPr/>
        </p:nvGraphicFramePr>
        <p:xfrm>
          <a:off x="7543800" y="5054600"/>
          <a:ext cx="762000" cy="5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"/>
                <a:gridCol w="254000"/>
                <a:gridCol w="254000"/>
              </a:tblGrid>
              <a:tr h="254000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rgbClr val="3333FF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4277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Markov Decision Processes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93838"/>
            <a:ext cx="4724400" cy="45259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An MDP is defined by: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A </a:t>
            </a:r>
            <a:r>
              <a:rPr lang="en-US" sz="2000" dirty="0" smtClean="0">
                <a:solidFill>
                  <a:srgbClr val="CC0000"/>
                </a:solidFill>
              </a:rPr>
              <a:t>set of states s </a:t>
            </a:r>
            <a:r>
              <a:rPr lang="en-US" sz="2000" dirty="0" smtClean="0">
                <a:solidFill>
                  <a:srgbClr val="CC0000"/>
                </a:solidFill>
                <a:sym typeface="Symbol" pitchFamily="18" charset="2"/>
              </a:rPr>
              <a:t> </a:t>
            </a:r>
            <a:r>
              <a:rPr lang="en-US" sz="2000" dirty="0" smtClean="0">
                <a:solidFill>
                  <a:srgbClr val="CC0000"/>
                </a:solidFill>
              </a:rPr>
              <a:t>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A </a:t>
            </a:r>
            <a:r>
              <a:rPr lang="en-US" sz="2000" dirty="0" smtClean="0">
                <a:solidFill>
                  <a:srgbClr val="CC0000"/>
                </a:solidFill>
              </a:rPr>
              <a:t>set of actions a </a:t>
            </a:r>
            <a:r>
              <a:rPr lang="en-US" sz="2000" dirty="0" smtClean="0">
                <a:solidFill>
                  <a:srgbClr val="CC0000"/>
                </a:solidFill>
                <a:sym typeface="Symbol" pitchFamily="18" charset="2"/>
              </a:rPr>
              <a:t> A</a:t>
            </a:r>
            <a:endParaRPr lang="en-US" sz="2000" dirty="0" smtClean="0">
              <a:solidFill>
                <a:srgbClr val="CC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A </a:t>
            </a:r>
            <a:r>
              <a:rPr lang="en-US" sz="2000" dirty="0" smtClean="0">
                <a:solidFill>
                  <a:srgbClr val="CC0000"/>
                </a:solidFill>
              </a:rPr>
              <a:t>transition function T(</a:t>
            </a:r>
            <a:r>
              <a:rPr lang="en-US" sz="2000" dirty="0" err="1" smtClean="0">
                <a:solidFill>
                  <a:srgbClr val="CC0000"/>
                </a:solidFill>
              </a:rPr>
              <a:t>s,a,s</a:t>
            </a:r>
            <a:r>
              <a:rPr lang="en-US" sz="2000" dirty="0" smtClean="0">
                <a:solidFill>
                  <a:srgbClr val="CC0000"/>
                </a:solidFill>
              </a:rPr>
              <a:t>’)</a:t>
            </a:r>
            <a:endParaRPr lang="en-US" sz="2000" dirty="0" smtClean="0"/>
          </a:p>
          <a:p>
            <a:pPr lvl="2">
              <a:lnSpc>
                <a:spcPct val="80000"/>
              </a:lnSpc>
            </a:pPr>
            <a:r>
              <a:rPr lang="en-US" sz="1800" dirty="0" err="1" smtClean="0"/>
              <a:t>Prob</a:t>
            </a:r>
            <a:r>
              <a:rPr lang="en-US" sz="1800" dirty="0" smtClean="0"/>
              <a:t> that a from s leads to s’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/>
              <a:t>i.e., P(s’ | </a:t>
            </a:r>
            <a:r>
              <a:rPr lang="en-US" sz="1800" dirty="0" err="1" smtClean="0"/>
              <a:t>s,a</a:t>
            </a:r>
            <a:r>
              <a:rPr lang="en-US" sz="1800" dirty="0" smtClean="0"/>
              <a:t>)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/>
              <a:t>Also called the model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A </a:t>
            </a:r>
            <a:r>
              <a:rPr lang="en-US" sz="2000" dirty="0" smtClean="0">
                <a:solidFill>
                  <a:srgbClr val="CC0000"/>
                </a:solidFill>
              </a:rPr>
              <a:t>reward function R(s, a, s’) 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/>
              <a:t>Sometimes just R(s) or R(s’)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A </a:t>
            </a:r>
            <a:r>
              <a:rPr lang="en-US" sz="2000" dirty="0" smtClean="0">
                <a:solidFill>
                  <a:srgbClr val="CC0000"/>
                </a:solidFill>
              </a:rPr>
              <a:t>start state</a:t>
            </a:r>
            <a:r>
              <a:rPr lang="en-US" sz="2000" dirty="0" smtClean="0"/>
              <a:t> (or distribution)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Maybe a </a:t>
            </a:r>
            <a:r>
              <a:rPr lang="en-US" sz="2000" dirty="0" smtClean="0">
                <a:solidFill>
                  <a:srgbClr val="CC0000"/>
                </a:solidFill>
              </a:rPr>
              <a:t>terminal </a:t>
            </a:r>
            <a:r>
              <a:rPr lang="en-US" sz="2000" dirty="0" smtClean="0">
                <a:solidFill>
                  <a:srgbClr val="CC0000"/>
                </a:solidFill>
              </a:rPr>
              <a:t>state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A </a:t>
            </a:r>
            <a:r>
              <a:rPr lang="en-US" sz="2000" dirty="0" smtClean="0">
                <a:solidFill>
                  <a:srgbClr val="CC0000"/>
                </a:solidFill>
              </a:rPr>
              <a:t>discount factor: </a:t>
            </a:r>
            <a:r>
              <a:rPr lang="en-US" sz="2000" dirty="0" err="1" smtClean="0">
                <a:solidFill>
                  <a:srgbClr val="CC0000"/>
                </a:solidFill>
                <a:latin typeface="Times New Roman"/>
                <a:cs typeface="Times New Roman"/>
              </a:rPr>
              <a:t>γ</a:t>
            </a:r>
            <a:endParaRPr lang="en-US" sz="2000" dirty="0" smtClean="0">
              <a:solidFill>
                <a:srgbClr val="CC0000"/>
              </a:solidFill>
              <a:latin typeface="Times New Roman"/>
              <a:cs typeface="Times New Roman"/>
            </a:endParaRPr>
          </a:p>
          <a:p>
            <a:pPr lvl="1"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MDPs are a family of non-deterministic search problems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Reinforcement learning: MDPs where we don’t know the transition or reward functions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0800" y="1447800"/>
            <a:ext cx="37846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050" y="4724400"/>
            <a:ext cx="2038350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03FFAC-D576-4821-8044-E6EC8887FC01}" type="slidenum">
              <a:rPr lang="en-US" smtClean="0">
                <a:latin typeface="Arial" charset="0"/>
              </a:rPr>
              <a:pPr/>
              <a:t>11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294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Markov about MDPs?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4525963"/>
          </a:xfrm>
        </p:spPr>
        <p:txBody>
          <a:bodyPr/>
          <a:lstStyle/>
          <a:p>
            <a:r>
              <a:rPr lang="en-US" sz="2400" smtClean="0"/>
              <a:t>Andrey Markov (1856-1922)</a:t>
            </a:r>
          </a:p>
          <a:p>
            <a:pPr lvl="2"/>
            <a:endParaRPr lang="en-US" sz="1600" smtClean="0"/>
          </a:p>
          <a:p>
            <a:r>
              <a:rPr lang="en-US" sz="2400" smtClean="0"/>
              <a:t>“Markov” generally means that given the present state, the future and the past are independent</a:t>
            </a:r>
          </a:p>
          <a:p>
            <a:pPr lvl="2"/>
            <a:endParaRPr lang="en-US" sz="1600" smtClean="0"/>
          </a:p>
          <a:p>
            <a:r>
              <a:rPr lang="en-US" sz="2400" smtClean="0"/>
              <a:t>For Markov decision processes, “Markov” means:</a:t>
            </a:r>
          </a:p>
          <a:p>
            <a:pPr>
              <a:buFont typeface="Wingdings" pitchFamily="2" charset="2"/>
              <a:buNone/>
            </a:pPr>
            <a:endParaRPr lang="en-US" sz="2400" smtClean="0"/>
          </a:p>
        </p:txBody>
      </p:sp>
      <p:pic>
        <p:nvPicPr>
          <p:cNvPr id="8196" name="Picture 2" descr="\\.host\Shared Folders\Shared with PC\images\Marko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1752600"/>
            <a:ext cx="21431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01813" y="5562600"/>
            <a:ext cx="19367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9813" y="4953000"/>
            <a:ext cx="7189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39813" y="6019800"/>
            <a:ext cx="3497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428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Solving MDPs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400" smtClean="0"/>
              <a:t>In deterministic single-agent search problems, want an optimal </a:t>
            </a:r>
            <a:r>
              <a:rPr lang="en-US" sz="2400" smtClean="0">
                <a:solidFill>
                  <a:srgbClr val="CC0000"/>
                </a:solidFill>
              </a:rPr>
              <a:t>plan</a:t>
            </a:r>
            <a:r>
              <a:rPr lang="en-US" sz="2400" smtClean="0"/>
              <a:t>, or sequence of actions, from start to a goal</a:t>
            </a:r>
          </a:p>
          <a:p>
            <a:r>
              <a:rPr lang="en-US" sz="2400" smtClean="0"/>
              <a:t>In an MDP, we want an optimal </a:t>
            </a:r>
            <a:r>
              <a:rPr lang="en-US" sz="2400" smtClean="0">
                <a:solidFill>
                  <a:srgbClr val="CC0000"/>
                </a:solidFill>
              </a:rPr>
              <a:t>policy </a:t>
            </a:r>
            <a:r>
              <a:rPr lang="en-US" sz="2400" smtClean="0">
                <a:solidFill>
                  <a:srgbClr val="CC0000"/>
                </a:solidFill>
                <a:sym typeface="Symbol" pitchFamily="18" charset="2"/>
              </a:rPr>
              <a:t>*: S → A</a:t>
            </a:r>
          </a:p>
          <a:p>
            <a:pPr lvl="1"/>
            <a:r>
              <a:rPr lang="en-US" sz="2000" smtClean="0">
                <a:sym typeface="Symbol" pitchFamily="18" charset="2"/>
              </a:rPr>
              <a:t>A policy  gives an action for each state</a:t>
            </a:r>
          </a:p>
          <a:p>
            <a:pPr lvl="1"/>
            <a:r>
              <a:rPr lang="en-US" sz="2000" smtClean="0">
                <a:sym typeface="Symbol" pitchFamily="18" charset="2"/>
              </a:rPr>
              <a:t>An optimal policy maximizes expected utility if followed</a:t>
            </a:r>
          </a:p>
          <a:p>
            <a:pPr lvl="1"/>
            <a:r>
              <a:rPr lang="en-US" sz="2000" smtClean="0">
                <a:sym typeface="Symbol" pitchFamily="18" charset="2"/>
              </a:rPr>
              <a:t>Defines a reflex agent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5400" y="3657600"/>
            <a:ext cx="40132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143000" y="4876800"/>
            <a:ext cx="2590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Optimal policy when R(s, a, s’) = -0.03 for all non-terminals s</a:t>
            </a:r>
          </a:p>
        </p:txBody>
      </p:sp>
    </p:spTree>
    <p:extLst>
      <p:ext uri="{BB962C8B-B14F-4D97-AF65-F5344CB8AC3E}">
        <p14:creationId xmlns:p14="http://schemas.microsoft.com/office/powerpoint/2010/main" val="4230715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ym typeface="Symbol" pitchFamily="18" charset="2"/>
              </a:rPr>
              <a:t>Example Optimal Policies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233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462088"/>
            <a:ext cx="2795588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462088"/>
            <a:ext cx="2795588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33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6813" y="4267200"/>
            <a:ext cx="2795587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339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05413" y="4267200"/>
            <a:ext cx="2795587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3400" name="Text Box 8"/>
          <p:cNvSpPr txBox="1">
            <a:spLocks noChangeArrowheads="1"/>
          </p:cNvSpPr>
          <p:nvPr/>
        </p:nvSpPr>
        <p:spPr bwMode="auto">
          <a:xfrm>
            <a:off x="5967413" y="6415088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R(s) = -2.0</a:t>
            </a:r>
          </a:p>
        </p:txBody>
      </p:sp>
      <p:sp>
        <p:nvSpPr>
          <p:cNvPr id="1723401" name="Text Box 9"/>
          <p:cNvSpPr txBox="1">
            <a:spLocks noChangeArrowheads="1"/>
          </p:cNvSpPr>
          <p:nvPr/>
        </p:nvSpPr>
        <p:spPr bwMode="auto">
          <a:xfrm>
            <a:off x="1981200" y="6400800"/>
            <a:ext cx="1347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R(s) = -0.4</a:t>
            </a:r>
          </a:p>
        </p:txBody>
      </p:sp>
      <p:sp>
        <p:nvSpPr>
          <p:cNvPr id="1723402" name="Text Box 10"/>
          <p:cNvSpPr txBox="1">
            <a:spLocks noChangeArrowheads="1"/>
          </p:cNvSpPr>
          <p:nvPr/>
        </p:nvSpPr>
        <p:spPr bwMode="auto">
          <a:xfrm>
            <a:off x="5919788" y="3595688"/>
            <a:ext cx="1676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R(s) = -0.03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1881188" y="3595688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R(s) = -0.01</a:t>
            </a:r>
          </a:p>
        </p:txBody>
      </p:sp>
      <p:sp>
        <p:nvSpPr>
          <p:cNvPr id="10252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CD7BEA-0C64-4D53-9DE4-AAAD53456946}" type="slidenum">
              <a:rPr lang="en-US" smtClean="0">
                <a:latin typeface="Arial" charset="0"/>
              </a:rPr>
              <a:pPr/>
              <a:t>14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556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3400" grpId="0"/>
      <p:bldP spid="1723401" grpId="0"/>
      <p:bldP spid="17234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Recap: Defining MDPs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smtClean="0"/>
              <a:t>Markov decision processes: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States S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Start state s</a:t>
            </a:r>
            <a:r>
              <a:rPr lang="en-US" sz="2400" baseline="-25000" smtClean="0"/>
              <a:t>0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Actions A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Transitions P(s’|s,a) (or T(s,a,s’))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Rewards R(s,a,s’) (and discount </a:t>
            </a:r>
            <a:r>
              <a:rPr lang="en-US" sz="2400" smtClean="0">
                <a:sym typeface="Symbol" pitchFamily="18" charset="2"/>
              </a:rPr>
              <a:t></a:t>
            </a:r>
            <a:r>
              <a:rPr lang="en-US" sz="2400" smtClean="0"/>
              <a:t>)</a:t>
            </a:r>
          </a:p>
          <a:p>
            <a:pPr lvl="1">
              <a:lnSpc>
                <a:spcPct val="80000"/>
              </a:lnSpc>
            </a:pPr>
            <a:endParaRPr lang="en-US" sz="2400" baseline="-25000" smtClean="0"/>
          </a:p>
          <a:p>
            <a:pPr lvl="1">
              <a:lnSpc>
                <a:spcPct val="80000"/>
              </a:lnSpc>
            </a:pPr>
            <a:endParaRPr lang="en-US" sz="2400" baseline="-25000" smtClean="0"/>
          </a:p>
          <a:p>
            <a:pPr>
              <a:lnSpc>
                <a:spcPct val="80000"/>
              </a:lnSpc>
            </a:pPr>
            <a:r>
              <a:rPr lang="en-US" sz="2800" smtClean="0"/>
              <a:t>MDP quantities so far: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Policy = Choice of action for each state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Utility (or return) = sum of discounted rewards</a:t>
            </a:r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6248400" y="1781175"/>
            <a:ext cx="2209800" cy="2028825"/>
            <a:chOff x="2400" y="1401"/>
            <a:chExt cx="1392" cy="1278"/>
          </a:xfrm>
        </p:grpSpPr>
        <p:sp>
          <p:nvSpPr>
            <p:cNvPr id="18438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18439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18452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3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4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5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40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441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8448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9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0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1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42" name="Text Box 17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18443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C0000"/>
                  </a:solidFill>
                </a:rPr>
                <a:t>s</a:t>
              </a:r>
            </a:p>
          </p:txBody>
        </p:sp>
        <p:sp>
          <p:nvSpPr>
            <p:cNvPr id="18444" name="Text Box 19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3333FF"/>
                  </a:solidFill>
                </a:rPr>
                <a:t>s, a</a:t>
              </a:r>
            </a:p>
          </p:txBody>
        </p:sp>
        <p:sp>
          <p:nvSpPr>
            <p:cNvPr id="18445" name="Text Box 20"/>
            <p:cNvSpPr txBox="1">
              <a:spLocks noChangeArrowheads="1"/>
            </p:cNvSpPr>
            <p:nvPr/>
          </p:nvSpPr>
          <p:spPr bwMode="auto">
            <a:xfrm>
              <a:off x="2616" y="2261"/>
              <a:ext cx="5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s,a,s’</a:t>
              </a:r>
            </a:p>
          </p:txBody>
        </p:sp>
        <p:sp>
          <p:nvSpPr>
            <p:cNvPr id="18446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/>
            </a:p>
          </p:txBody>
        </p:sp>
        <p:sp>
          <p:nvSpPr>
            <p:cNvPr id="18447" name="Text Box 22"/>
            <p:cNvSpPr txBox="1">
              <a:spLocks noChangeArrowheads="1"/>
            </p:cNvSpPr>
            <p:nvPr/>
          </p:nvSpPr>
          <p:spPr bwMode="auto">
            <a:xfrm>
              <a:off x="3173" y="2448"/>
              <a:ext cx="23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>
                  <a:solidFill>
                    <a:srgbClr val="CC0000"/>
                  </a:solidFill>
                </a:rPr>
                <a:t>s’</a:t>
              </a:r>
            </a:p>
          </p:txBody>
        </p:sp>
      </p:grpSp>
      <p:sp>
        <p:nvSpPr>
          <p:cNvPr id="18437" name="Slide Number Placeholder 2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B6C312-730F-459E-8FC5-AD3AC0469B85}" type="slidenum">
              <a:rPr lang="en-US" smtClean="0">
                <a:latin typeface="Arial" charset="0"/>
              </a:rPr>
              <a:pPr/>
              <a:t>15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0073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Optimal Utilities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40386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smtClean="0"/>
              <a:t>Fundamental operation: compute the values (optimal expectimax utilities) of states s</a:t>
            </a:r>
          </a:p>
          <a:p>
            <a:pPr>
              <a:lnSpc>
                <a:spcPct val="80000"/>
              </a:lnSpc>
            </a:pPr>
            <a:endParaRPr lang="en-US" sz="1800" smtClean="0"/>
          </a:p>
          <a:p>
            <a:pPr>
              <a:lnSpc>
                <a:spcPct val="80000"/>
              </a:lnSpc>
            </a:pPr>
            <a:r>
              <a:rPr lang="en-US" sz="1800" smtClean="0"/>
              <a:t>Why?  Optimal values define optimal policies!</a:t>
            </a:r>
          </a:p>
          <a:p>
            <a:pPr>
              <a:lnSpc>
                <a:spcPct val="80000"/>
              </a:lnSpc>
            </a:pPr>
            <a:endParaRPr lang="en-US" sz="1800" smtClean="0"/>
          </a:p>
          <a:p>
            <a:pPr>
              <a:lnSpc>
                <a:spcPct val="80000"/>
              </a:lnSpc>
            </a:pPr>
            <a:r>
              <a:rPr lang="en-US" sz="1800" smtClean="0"/>
              <a:t>Define the value of a state s: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>
                <a:solidFill>
                  <a:srgbClr val="CC0000"/>
                </a:solidFill>
              </a:rPr>
              <a:t>V</a:t>
            </a:r>
            <a:r>
              <a:rPr lang="en-US" sz="1600" baseline="30000" smtClean="0">
                <a:solidFill>
                  <a:srgbClr val="CC0000"/>
                </a:solidFill>
                <a:sym typeface="Symbol" pitchFamily="18" charset="2"/>
              </a:rPr>
              <a:t>*</a:t>
            </a:r>
            <a:r>
              <a:rPr lang="en-US" sz="1600" smtClean="0">
                <a:solidFill>
                  <a:srgbClr val="CC0000"/>
                </a:solidFill>
              </a:rPr>
              <a:t>(s) = expected utility starting in s and acting optimally</a:t>
            </a:r>
            <a:endParaRPr lang="en-US" sz="1600" smtClean="0"/>
          </a:p>
          <a:p>
            <a:pPr>
              <a:lnSpc>
                <a:spcPct val="80000"/>
              </a:lnSpc>
            </a:pPr>
            <a:endParaRPr lang="en-US" sz="1800" smtClean="0"/>
          </a:p>
          <a:p>
            <a:pPr>
              <a:lnSpc>
                <a:spcPct val="80000"/>
              </a:lnSpc>
            </a:pPr>
            <a:r>
              <a:rPr lang="en-US" sz="1800" smtClean="0"/>
              <a:t>Define the value of a q-state (s,a):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>
                <a:solidFill>
                  <a:srgbClr val="CC0000"/>
                </a:solidFill>
              </a:rPr>
              <a:t>Q</a:t>
            </a:r>
            <a:r>
              <a:rPr lang="en-US" sz="1600" baseline="30000" smtClean="0">
                <a:solidFill>
                  <a:srgbClr val="CC0000"/>
                </a:solidFill>
                <a:sym typeface="Symbol" pitchFamily="18" charset="2"/>
              </a:rPr>
              <a:t>*</a:t>
            </a:r>
            <a:r>
              <a:rPr lang="en-US" sz="1600" smtClean="0">
                <a:solidFill>
                  <a:srgbClr val="CC0000"/>
                </a:solidFill>
              </a:rPr>
              <a:t>(s,a) = expected utility starting in s, taking action a and thereafter acting optimally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1600" smtClean="0">
              <a:solidFill>
                <a:srgbClr val="CC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800" smtClean="0"/>
              <a:t>Define the optimal policy: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>
                <a:solidFill>
                  <a:srgbClr val="CC0000"/>
                </a:solidFill>
                <a:sym typeface="Symbol" pitchFamily="18" charset="2"/>
              </a:rPr>
              <a:t></a:t>
            </a:r>
            <a:r>
              <a:rPr lang="en-US" sz="1600" baseline="30000" smtClean="0">
                <a:solidFill>
                  <a:srgbClr val="CC0000"/>
                </a:solidFill>
                <a:sym typeface="Symbol" pitchFamily="18" charset="2"/>
              </a:rPr>
              <a:t>*</a:t>
            </a:r>
            <a:r>
              <a:rPr lang="en-US" sz="1600" smtClean="0">
                <a:solidFill>
                  <a:srgbClr val="CC0000"/>
                </a:solidFill>
              </a:rPr>
              <a:t>(s) = optimal action from state s</a:t>
            </a:r>
          </a:p>
        </p:txBody>
      </p:sp>
      <p:grpSp>
        <p:nvGrpSpPr>
          <p:cNvPr id="19460" name="Group 23"/>
          <p:cNvGrpSpPr>
            <a:grpSpLocks/>
          </p:cNvGrpSpPr>
          <p:nvPr/>
        </p:nvGrpSpPr>
        <p:grpSpPr bwMode="auto">
          <a:xfrm>
            <a:off x="5410200" y="1981200"/>
            <a:ext cx="2209800" cy="2028825"/>
            <a:chOff x="2400" y="1401"/>
            <a:chExt cx="1392" cy="1278"/>
          </a:xfrm>
        </p:grpSpPr>
        <p:sp>
          <p:nvSpPr>
            <p:cNvPr id="19465" name="AutoShape 24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19466" name="Group 25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19479" name="Line 26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0" name="Line 27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1" name="Line 28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2" name="Line 29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67" name="Oval 30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468" name="Group 31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9475" name="Line 32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6" name="Line 33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7" name="Line 34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8" name="Line 35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69" name="Text Box 36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19470" name="Text Box 37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C0000"/>
                  </a:solidFill>
                </a:rPr>
                <a:t>s</a:t>
              </a:r>
            </a:p>
          </p:txBody>
        </p:sp>
        <p:sp>
          <p:nvSpPr>
            <p:cNvPr id="19471" name="Text Box 38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3333FF"/>
                  </a:solidFill>
                </a:rPr>
                <a:t>s, a</a:t>
              </a:r>
            </a:p>
          </p:txBody>
        </p:sp>
        <p:sp>
          <p:nvSpPr>
            <p:cNvPr id="19472" name="Text Box 39"/>
            <p:cNvSpPr txBox="1">
              <a:spLocks noChangeArrowheads="1"/>
            </p:cNvSpPr>
            <p:nvPr/>
          </p:nvSpPr>
          <p:spPr bwMode="auto">
            <a:xfrm>
              <a:off x="2616" y="2261"/>
              <a:ext cx="5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s,a,s’</a:t>
              </a:r>
            </a:p>
          </p:txBody>
        </p:sp>
        <p:sp>
          <p:nvSpPr>
            <p:cNvPr id="19473" name="AutoShape 40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/>
            </a:p>
          </p:txBody>
        </p:sp>
        <p:sp>
          <p:nvSpPr>
            <p:cNvPr id="19474" name="Text Box 41"/>
            <p:cNvSpPr txBox="1">
              <a:spLocks noChangeArrowheads="1"/>
            </p:cNvSpPr>
            <p:nvPr/>
          </p:nvSpPr>
          <p:spPr bwMode="auto">
            <a:xfrm>
              <a:off x="3173" y="2448"/>
              <a:ext cx="23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>
                  <a:solidFill>
                    <a:srgbClr val="CC0000"/>
                  </a:solidFill>
                </a:rPr>
                <a:t>s’</a:t>
              </a:r>
            </a:p>
          </p:txBody>
        </p:sp>
      </p:grpSp>
      <p:pic>
        <p:nvPicPr>
          <p:cNvPr id="19461" name="Picture 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4953000"/>
            <a:ext cx="2219325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953000"/>
            <a:ext cx="21717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Slide Number Placeholder 2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53346F-1CB3-456B-9A83-B4544C7F8330}" type="slidenum">
              <a:rPr lang="en-US" smtClean="0">
                <a:latin typeface="Arial" charset="0"/>
              </a:rPr>
              <a:pPr/>
              <a:t>16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628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ym typeface="Symbol" pitchFamily="18" charset="2"/>
              </a:rPr>
              <a:t>Value Iteration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Idea: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Start with V</a:t>
            </a:r>
            <a:r>
              <a:rPr lang="en-US" sz="2000" baseline="-25000" smtClean="0"/>
              <a:t>0</a:t>
            </a:r>
            <a:r>
              <a:rPr lang="en-US" sz="2000" baseline="30000" smtClean="0"/>
              <a:t>*</a:t>
            </a:r>
            <a:r>
              <a:rPr lang="en-US" sz="2000" smtClean="0"/>
              <a:t>(s) = 0, which we know is right (why?)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Given V</a:t>
            </a:r>
            <a:r>
              <a:rPr lang="en-US" sz="2000" baseline="-25000" smtClean="0"/>
              <a:t>i</a:t>
            </a:r>
            <a:r>
              <a:rPr lang="en-US" sz="2000" baseline="30000" smtClean="0"/>
              <a:t>*</a:t>
            </a:r>
            <a:r>
              <a:rPr lang="en-US" sz="2000" smtClean="0"/>
              <a:t>, calculate the values for all states for depth i+1:</a:t>
            </a:r>
          </a:p>
          <a:p>
            <a:pPr lvl="1">
              <a:lnSpc>
                <a:spcPct val="80000"/>
              </a:lnSpc>
            </a:pPr>
            <a:endParaRPr lang="en-US" sz="2000" smtClean="0"/>
          </a:p>
          <a:p>
            <a:pPr lvl="1">
              <a:lnSpc>
                <a:spcPct val="80000"/>
              </a:lnSpc>
            </a:pPr>
            <a:endParaRPr lang="en-US" sz="2000" smtClean="0"/>
          </a:p>
          <a:p>
            <a:pPr lvl="1">
              <a:lnSpc>
                <a:spcPct val="80000"/>
              </a:lnSpc>
            </a:pPr>
            <a:endParaRPr lang="en-US" sz="2000" smtClean="0"/>
          </a:p>
          <a:p>
            <a:pPr lvl="1">
              <a:lnSpc>
                <a:spcPct val="80000"/>
              </a:lnSpc>
            </a:pPr>
            <a:endParaRPr lang="en-US" sz="2000" smtClean="0"/>
          </a:p>
          <a:p>
            <a:pPr lvl="1">
              <a:lnSpc>
                <a:spcPct val="80000"/>
              </a:lnSpc>
            </a:pPr>
            <a:endParaRPr lang="en-US" sz="2000" smtClean="0"/>
          </a:p>
          <a:p>
            <a:pPr lvl="1">
              <a:lnSpc>
                <a:spcPct val="80000"/>
              </a:lnSpc>
            </a:pPr>
            <a:r>
              <a:rPr lang="en-US" sz="2000" smtClean="0"/>
              <a:t>This is called a </a:t>
            </a:r>
            <a:r>
              <a:rPr lang="en-US" sz="2000" smtClean="0">
                <a:solidFill>
                  <a:srgbClr val="CC0000"/>
                </a:solidFill>
              </a:rPr>
              <a:t>value update </a:t>
            </a:r>
            <a:r>
              <a:rPr lang="en-US" sz="2000" smtClean="0"/>
              <a:t>or</a:t>
            </a:r>
            <a:r>
              <a:rPr lang="en-US" sz="2000" smtClean="0">
                <a:solidFill>
                  <a:srgbClr val="CC0000"/>
                </a:solidFill>
              </a:rPr>
              <a:t> Bellman update</a:t>
            </a:r>
            <a:endParaRPr lang="en-US" sz="2000" smtClean="0"/>
          </a:p>
          <a:p>
            <a:pPr lvl="1">
              <a:lnSpc>
                <a:spcPct val="80000"/>
              </a:lnSpc>
            </a:pPr>
            <a:r>
              <a:rPr lang="en-US" sz="2000" smtClean="0"/>
              <a:t>Repeat until convergence</a:t>
            </a:r>
          </a:p>
          <a:p>
            <a:pPr lvl="1">
              <a:lnSpc>
                <a:spcPct val="80000"/>
              </a:lnSpc>
            </a:pPr>
            <a:endParaRPr lang="en-US" sz="2000" smtClean="0"/>
          </a:p>
          <a:p>
            <a:pPr>
              <a:lnSpc>
                <a:spcPct val="80000"/>
              </a:lnSpc>
            </a:pPr>
            <a:r>
              <a:rPr lang="en-US" sz="2400" smtClean="0"/>
              <a:t>Theorem: will converge to unique optimal values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Basic idea: approximations get refined towards optimal values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Policy may converge long before values do</a:t>
            </a:r>
          </a:p>
        </p:txBody>
      </p:sp>
      <p:pic>
        <p:nvPicPr>
          <p:cNvPr id="175718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5425" y="3048000"/>
            <a:ext cx="7145338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53D75B-697C-4F59-B1F3-8DA40C3605E9}" type="slidenum">
              <a:rPr lang="en-US" smtClean="0">
                <a:latin typeface="Arial" charset="0"/>
              </a:rPr>
              <a:pPr/>
              <a:t>17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015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Value Iteration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227638"/>
            <a:ext cx="8229600" cy="12493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Information propagates outward from terminal states and eventually all states have correct value estimates</a:t>
            </a:r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457200" y="2103438"/>
            <a:ext cx="3784600" cy="2933700"/>
            <a:chOff x="3232" y="912"/>
            <a:chExt cx="2384" cy="1848"/>
          </a:xfrm>
        </p:grpSpPr>
        <p:pic>
          <p:nvPicPr>
            <p:cNvPr id="26654" name="Picture 5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3232" y="912"/>
              <a:ext cx="2384" cy="1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55" name="Rectangle 6"/>
            <p:cNvSpPr>
              <a:spLocks noChangeArrowheads="1"/>
            </p:cNvSpPr>
            <p:nvPr/>
          </p:nvSpPr>
          <p:spPr bwMode="auto">
            <a:xfrm>
              <a:off x="3552" y="2112"/>
              <a:ext cx="384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6629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195388" y="2484438"/>
            <a:ext cx="150812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195388" y="3324225"/>
            <a:ext cx="150812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195388" y="4162425"/>
            <a:ext cx="150812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033588" y="2484438"/>
            <a:ext cx="150812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033588" y="4162425"/>
            <a:ext cx="150812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870200" y="4160838"/>
            <a:ext cx="150813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709988" y="4160838"/>
            <a:ext cx="150812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870200" y="3322638"/>
            <a:ext cx="150813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38" name="Group 16"/>
          <p:cNvGrpSpPr>
            <a:grpSpLocks/>
          </p:cNvGrpSpPr>
          <p:nvPr/>
        </p:nvGrpSpPr>
        <p:grpSpPr bwMode="auto">
          <a:xfrm>
            <a:off x="4572000" y="2103438"/>
            <a:ext cx="3784600" cy="2933700"/>
            <a:chOff x="3232" y="912"/>
            <a:chExt cx="2384" cy="1848"/>
          </a:xfrm>
        </p:grpSpPr>
        <p:pic>
          <p:nvPicPr>
            <p:cNvPr id="26652" name="Picture 17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3232" y="912"/>
              <a:ext cx="2384" cy="1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53" name="Rectangle 18"/>
            <p:cNvSpPr>
              <a:spLocks noChangeArrowheads="1"/>
            </p:cNvSpPr>
            <p:nvPr/>
          </p:nvSpPr>
          <p:spPr bwMode="auto">
            <a:xfrm>
              <a:off x="3552" y="2112"/>
              <a:ext cx="384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663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310188" y="2484438"/>
            <a:ext cx="150812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310188" y="3324225"/>
            <a:ext cx="150812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1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310188" y="4162425"/>
            <a:ext cx="150812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2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148388" y="4162425"/>
            <a:ext cx="150812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3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985000" y="4160838"/>
            <a:ext cx="150813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4" name="Picture 2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824788" y="4160838"/>
            <a:ext cx="150812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9" name="Text Box 29"/>
          <p:cNvSpPr txBox="1">
            <a:spLocks noChangeArrowheads="1"/>
          </p:cNvSpPr>
          <p:nvPr/>
        </p:nvSpPr>
        <p:spPr bwMode="auto">
          <a:xfrm>
            <a:off x="2286000" y="15240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V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26650" name="Text Box 30"/>
          <p:cNvSpPr txBox="1">
            <a:spLocks noChangeArrowheads="1"/>
          </p:cNvSpPr>
          <p:nvPr/>
        </p:nvSpPr>
        <p:spPr bwMode="auto">
          <a:xfrm>
            <a:off x="6400800" y="15240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V</a:t>
            </a:r>
            <a:r>
              <a:rPr lang="en-US" sz="2400" baseline="-25000" dirty="0"/>
              <a:t>2</a:t>
            </a:r>
            <a:endParaRPr lang="en-US" sz="2400" baseline="-25000" dirty="0"/>
          </a:p>
        </p:txBody>
      </p:sp>
      <p:sp>
        <p:nvSpPr>
          <p:cNvPr id="26651" name="Slide Number Placeholder 3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38963F-1FFB-41C1-B1AA-9DDBCCA23384}" type="slidenum">
              <a:rPr lang="en-US" smtClean="0">
                <a:latin typeface="Arial" charset="0"/>
              </a:rPr>
              <a:pPr/>
              <a:t>18</a:t>
            </a:fld>
            <a:endParaRPr lang="en-US" smtClean="0">
              <a:latin typeface="Arial" charset="0"/>
            </a:endParaRPr>
          </a:p>
        </p:txBody>
      </p:sp>
      <p:pic>
        <p:nvPicPr>
          <p:cNvPr id="50" name="Picture 1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705600" y="2514600"/>
            <a:ext cx="633412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1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819400" y="2438400"/>
            <a:ext cx="150813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934200" y="3352800"/>
            <a:ext cx="150813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096000" y="2438400"/>
            <a:ext cx="150813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854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Value Iteration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227638"/>
            <a:ext cx="8229600" cy="12493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Information propagates outward from terminal states and eventually all states have correct value estimates</a:t>
            </a:r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457200" y="2103438"/>
            <a:ext cx="3784600" cy="2933700"/>
            <a:chOff x="3232" y="912"/>
            <a:chExt cx="2384" cy="1848"/>
          </a:xfrm>
        </p:grpSpPr>
        <p:pic>
          <p:nvPicPr>
            <p:cNvPr id="26654" name="Picture 5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3232" y="912"/>
              <a:ext cx="2384" cy="1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55" name="Rectangle 6"/>
            <p:cNvSpPr>
              <a:spLocks noChangeArrowheads="1"/>
            </p:cNvSpPr>
            <p:nvPr/>
          </p:nvSpPr>
          <p:spPr bwMode="auto">
            <a:xfrm>
              <a:off x="3552" y="2112"/>
              <a:ext cx="384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6629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195388" y="2484438"/>
            <a:ext cx="150812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195388" y="3324225"/>
            <a:ext cx="150812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195388" y="4162425"/>
            <a:ext cx="150812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033588" y="2484438"/>
            <a:ext cx="150812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033588" y="4162425"/>
            <a:ext cx="150812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870200" y="4160838"/>
            <a:ext cx="150813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709988" y="4160838"/>
            <a:ext cx="150812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870200" y="3322638"/>
            <a:ext cx="150813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633663" y="2487613"/>
            <a:ext cx="633412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38" name="Group 16"/>
          <p:cNvGrpSpPr>
            <a:grpSpLocks/>
          </p:cNvGrpSpPr>
          <p:nvPr/>
        </p:nvGrpSpPr>
        <p:grpSpPr bwMode="auto">
          <a:xfrm>
            <a:off x="4572000" y="2103438"/>
            <a:ext cx="3784600" cy="2933700"/>
            <a:chOff x="3232" y="912"/>
            <a:chExt cx="2384" cy="1848"/>
          </a:xfrm>
        </p:grpSpPr>
        <p:pic>
          <p:nvPicPr>
            <p:cNvPr id="26652" name="Picture 17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3232" y="912"/>
              <a:ext cx="2384" cy="1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53" name="Rectangle 18"/>
            <p:cNvSpPr>
              <a:spLocks noChangeArrowheads="1"/>
            </p:cNvSpPr>
            <p:nvPr/>
          </p:nvSpPr>
          <p:spPr bwMode="auto">
            <a:xfrm>
              <a:off x="3552" y="2112"/>
              <a:ext cx="384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6639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310188" y="2484438"/>
            <a:ext cx="150812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0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310188" y="3324225"/>
            <a:ext cx="150812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1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310188" y="4162425"/>
            <a:ext cx="150812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2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148388" y="4162425"/>
            <a:ext cx="150812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3" name="Picture 2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985000" y="4160838"/>
            <a:ext cx="150813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4" name="Picture 2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824788" y="4160838"/>
            <a:ext cx="150812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5" name="Picture 2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919788" y="2486025"/>
            <a:ext cx="633412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6" name="Picture 2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745288" y="3324225"/>
            <a:ext cx="633412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7" name="Picture 2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751638" y="2490788"/>
            <a:ext cx="633412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9" name="Text Box 29"/>
          <p:cNvSpPr txBox="1">
            <a:spLocks noChangeArrowheads="1"/>
          </p:cNvSpPr>
          <p:nvPr/>
        </p:nvSpPr>
        <p:spPr bwMode="auto">
          <a:xfrm>
            <a:off x="2286000" y="15240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V</a:t>
            </a:r>
            <a:r>
              <a:rPr lang="en-US" sz="2400" baseline="-25000"/>
              <a:t>2</a:t>
            </a:r>
          </a:p>
        </p:txBody>
      </p:sp>
      <p:sp>
        <p:nvSpPr>
          <p:cNvPr id="26650" name="Text Box 30"/>
          <p:cNvSpPr txBox="1">
            <a:spLocks noChangeArrowheads="1"/>
          </p:cNvSpPr>
          <p:nvPr/>
        </p:nvSpPr>
        <p:spPr bwMode="auto">
          <a:xfrm>
            <a:off x="6400800" y="15240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V</a:t>
            </a:r>
            <a:r>
              <a:rPr lang="en-US" sz="2400" baseline="-25000"/>
              <a:t>3</a:t>
            </a:r>
          </a:p>
        </p:txBody>
      </p:sp>
      <p:sp>
        <p:nvSpPr>
          <p:cNvPr id="26651" name="Slide Number Placeholder 3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38963F-1FFB-41C1-B1AA-9DDBCCA23384}" type="slidenum">
              <a:rPr lang="en-US" smtClean="0">
                <a:latin typeface="Arial" charset="0"/>
              </a:rPr>
              <a:pPr/>
              <a:t>19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294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How’d it go?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376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Discounted Rewards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Rewards in the future are worth less than an immediate reward</a:t>
            </a:r>
          </a:p>
          <a:p>
            <a:pPr lvl="1"/>
            <a:r>
              <a:rPr lang="en-US" dirty="0" smtClean="0"/>
              <a:t>Because of uncertainty: who knows if/when you’re going to get to that reward state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7481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Discounted Rewards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Discount factor </a:t>
                </a:r>
                <a14:m>
                  <m:oMath xmlns="" xmlns:m="http://schemas.openxmlformats.org/officeDocument/2006/math">
                    <m:r>
                      <m:rPr>
                        <m:sty m:val="p"/>
                      </m:rPr>
                      <a:rPr lang="en-US" b="0" i="1" dirty="0" smtClean="0">
                        <a:latin typeface="Cambria Math"/>
                      </a:rPr>
                      <m:t>γ</m:t>
                    </m:r>
                    <m:r>
                      <a:rPr lang="en-US" b="0" i="1" dirty="0" smtClean="0">
                        <a:latin typeface="Cambria Math"/>
                      </a:rPr>
                      <m:t>≤1</m:t>
                    </m:r>
                  </m:oMath>
                </a14:m>
                <a:r>
                  <a:rPr lang="en-US" dirty="0" smtClean="0"/>
                  <a:t>     (often </a:t>
                </a:r>
                <a14:m>
                  <m:oMath xmlns=""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𝛾</m:t>
                    </m:r>
                    <m:r>
                      <a:rPr lang="en-US" b="0" i="1" dirty="0" smtClean="0">
                        <a:latin typeface="Cambria Math"/>
                      </a:rPr>
                      <m:t>=0.9)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Assume reward </a:t>
                </a:r>
                <a14:m>
                  <m:oMath xmlns=""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years in the future is only worth </a:t>
                </a:r>
                <a14:m>
                  <m:oMath xmlns=""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𝛾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  <m:r>
                      <a:rPr lang="en-US" i="1" baseline="30000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of the value of immediate reward</a:t>
                </a:r>
              </a:p>
              <a:p>
                <a:endParaRPr lang="en-US" dirty="0"/>
              </a:p>
              <a:p>
                <a:pPr lvl="2"/>
                <a14:m>
                  <m:oMath xmlns=""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0</m:t>
                    </m:r>
                    <m:r>
                      <a:rPr lang="en-US" i="1" dirty="0" smtClean="0">
                        <a:latin typeface="Cambria Math"/>
                      </a:rPr>
                      <m:t>.9^6) ∗ 10,000 = 0.531∗10,000 = 5310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For each state, calculate a </a:t>
                </a:r>
                <a:r>
                  <a:rPr lang="en-US" i="1" dirty="0" smtClean="0"/>
                  <a:t>utility</a:t>
                </a:r>
                <a:r>
                  <a:rPr lang="en-US" dirty="0" smtClean="0"/>
                  <a:t> value equal to the </a:t>
                </a:r>
                <a:r>
                  <a:rPr lang="en-US" i="1" dirty="0" smtClean="0"/>
                  <a:t>Sum </a:t>
                </a:r>
                <a:r>
                  <a:rPr lang="en-US" i="1" dirty="0"/>
                  <a:t>of Future </a:t>
                </a:r>
                <a:r>
                  <a:rPr lang="en-US" i="1" dirty="0" smtClean="0"/>
                  <a:t>Discounted Rewards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593" t="-1111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3390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100" y="0"/>
            <a:ext cx="32104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71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Reinforcement Learning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Reinforcement learning:</a:t>
            </a:r>
          </a:p>
          <a:p>
            <a:pPr lvl="1"/>
            <a:r>
              <a:rPr lang="en-US" sz="2400" dirty="0" smtClean="0"/>
              <a:t>Still assume an MDP:</a:t>
            </a:r>
          </a:p>
          <a:p>
            <a:pPr lvl="2"/>
            <a:r>
              <a:rPr lang="en-US" sz="2000" dirty="0" smtClean="0"/>
              <a:t>A </a:t>
            </a:r>
            <a:r>
              <a:rPr lang="en-US" sz="2000" dirty="0" smtClean="0">
                <a:solidFill>
                  <a:srgbClr val="CC0000"/>
                </a:solidFill>
              </a:rPr>
              <a:t>set of states s </a:t>
            </a:r>
            <a:r>
              <a:rPr lang="en-US" sz="2000" dirty="0" smtClean="0">
                <a:solidFill>
                  <a:srgbClr val="CC0000"/>
                </a:solidFill>
                <a:sym typeface="Symbol" pitchFamily="18" charset="2"/>
              </a:rPr>
              <a:t> </a:t>
            </a:r>
            <a:r>
              <a:rPr lang="en-US" sz="2000" dirty="0" smtClean="0">
                <a:solidFill>
                  <a:srgbClr val="CC0000"/>
                </a:solidFill>
              </a:rPr>
              <a:t>S</a:t>
            </a:r>
          </a:p>
          <a:p>
            <a:pPr lvl="2"/>
            <a:r>
              <a:rPr lang="en-US" sz="2000" dirty="0" smtClean="0"/>
              <a:t>A </a:t>
            </a:r>
            <a:r>
              <a:rPr lang="en-US" sz="2000" dirty="0" smtClean="0">
                <a:solidFill>
                  <a:srgbClr val="CC0000"/>
                </a:solidFill>
              </a:rPr>
              <a:t>set of actions (per state) A</a:t>
            </a:r>
          </a:p>
          <a:p>
            <a:pPr lvl="2"/>
            <a:r>
              <a:rPr lang="en-US" sz="2000" dirty="0" smtClean="0"/>
              <a:t>A </a:t>
            </a:r>
            <a:r>
              <a:rPr lang="en-US" sz="2000" dirty="0" smtClean="0">
                <a:solidFill>
                  <a:srgbClr val="CC0000"/>
                </a:solidFill>
              </a:rPr>
              <a:t>model T(</a:t>
            </a:r>
            <a:r>
              <a:rPr lang="en-US" sz="2000" dirty="0" err="1" smtClean="0">
                <a:solidFill>
                  <a:srgbClr val="CC0000"/>
                </a:solidFill>
              </a:rPr>
              <a:t>s,a,s</a:t>
            </a:r>
            <a:r>
              <a:rPr lang="en-US" sz="2000" dirty="0" smtClean="0">
                <a:solidFill>
                  <a:srgbClr val="CC0000"/>
                </a:solidFill>
              </a:rPr>
              <a:t>’)</a:t>
            </a:r>
            <a:endParaRPr lang="en-US" sz="2000" dirty="0" smtClean="0"/>
          </a:p>
          <a:p>
            <a:pPr lvl="2"/>
            <a:r>
              <a:rPr lang="en-US" sz="2000" dirty="0" smtClean="0"/>
              <a:t>A </a:t>
            </a:r>
            <a:r>
              <a:rPr lang="en-US" sz="2000" dirty="0" smtClean="0">
                <a:solidFill>
                  <a:srgbClr val="CC0000"/>
                </a:solidFill>
              </a:rPr>
              <a:t>reward function R(</a:t>
            </a:r>
            <a:r>
              <a:rPr lang="en-US" sz="2000" dirty="0" err="1" smtClean="0">
                <a:solidFill>
                  <a:srgbClr val="CC0000"/>
                </a:solidFill>
              </a:rPr>
              <a:t>s,a,s</a:t>
            </a:r>
            <a:r>
              <a:rPr lang="en-US" sz="2000" dirty="0" smtClean="0">
                <a:solidFill>
                  <a:srgbClr val="CC0000"/>
                </a:solidFill>
              </a:rPr>
              <a:t>’</a:t>
            </a:r>
            <a:r>
              <a:rPr lang="en-US" sz="2000" dirty="0" smtClean="0">
                <a:solidFill>
                  <a:srgbClr val="CC0000"/>
                </a:solidFill>
              </a:rPr>
              <a:t>)</a:t>
            </a:r>
          </a:p>
          <a:p>
            <a:pPr lvl="2"/>
            <a:r>
              <a:rPr lang="en-US" sz="2000" dirty="0" smtClean="0"/>
              <a:t>A </a:t>
            </a:r>
            <a:r>
              <a:rPr lang="en-US" sz="2000" dirty="0" smtClean="0">
                <a:solidFill>
                  <a:srgbClr val="CC0000"/>
                </a:solidFill>
              </a:rPr>
              <a:t>discount factor </a:t>
            </a:r>
            <a:r>
              <a:rPr lang="en-US" sz="2000" dirty="0" err="1" smtClean="0">
                <a:solidFill>
                  <a:srgbClr val="CC0000"/>
                </a:solidFill>
                <a:latin typeface="Times New Roman"/>
                <a:cs typeface="Times New Roman"/>
              </a:rPr>
              <a:t>γ</a:t>
            </a:r>
            <a:r>
              <a:rPr lang="en-US" sz="2000" dirty="0" smtClean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(could be 1)</a:t>
            </a:r>
            <a:endParaRPr lang="en-US" sz="2000" dirty="0" smtClean="0">
              <a:solidFill>
                <a:srgbClr val="000000"/>
              </a:solidFill>
            </a:endParaRPr>
          </a:p>
          <a:p>
            <a:pPr lvl="1"/>
            <a:r>
              <a:rPr lang="en-US" sz="2400" dirty="0" smtClean="0"/>
              <a:t>Still looking for a policy </a:t>
            </a:r>
            <a:r>
              <a:rPr lang="en-US" sz="2400" dirty="0" smtClean="0">
                <a:solidFill>
                  <a:srgbClr val="CC0000"/>
                </a:solidFill>
                <a:sym typeface="Symbol" pitchFamily="18" charset="2"/>
              </a:rPr>
              <a:t>(s)</a:t>
            </a:r>
          </a:p>
          <a:p>
            <a:pPr lvl="1"/>
            <a:endParaRPr lang="en-US" sz="2400" dirty="0" smtClean="0">
              <a:sym typeface="Symbol" pitchFamily="18" charset="2"/>
            </a:endParaRPr>
          </a:p>
          <a:p>
            <a:pPr lvl="1"/>
            <a:r>
              <a:rPr lang="en-US" sz="2400" dirty="0" smtClean="0">
                <a:sym typeface="Symbol" pitchFamily="18" charset="2"/>
              </a:rPr>
              <a:t>New twist: </a:t>
            </a:r>
            <a:r>
              <a:rPr lang="en-US" sz="2400" dirty="0" smtClean="0">
                <a:solidFill>
                  <a:srgbClr val="CC0000"/>
                </a:solidFill>
                <a:sym typeface="Symbol" pitchFamily="18" charset="2"/>
              </a:rPr>
              <a:t>don’t know T or R</a:t>
            </a:r>
          </a:p>
          <a:p>
            <a:pPr lvl="2"/>
            <a:r>
              <a:rPr lang="en-US" sz="2000" dirty="0" smtClean="0">
                <a:sym typeface="Symbol" pitchFamily="18" charset="2"/>
              </a:rPr>
              <a:t>i.e. don’t know which states are good or what the actions do</a:t>
            </a:r>
          </a:p>
          <a:p>
            <a:pPr lvl="2"/>
            <a:r>
              <a:rPr lang="en-US" sz="2000" dirty="0" smtClean="0">
                <a:sym typeface="Symbol" pitchFamily="18" charset="2"/>
              </a:rPr>
              <a:t>Must actually try actions and states out to learn</a:t>
            </a:r>
          </a:p>
        </p:txBody>
      </p:sp>
      <p:sp>
        <p:nvSpPr>
          <p:cNvPr id="10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0CC87F-0A2D-4D75-9572-3CAEC3EDBD0E}" type="slidenum">
              <a:rPr lang="en-US" smtClean="0">
                <a:latin typeface="Arial" charset="0"/>
              </a:rPr>
              <a:pPr/>
              <a:t>23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098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Passive Learning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22438"/>
            <a:ext cx="8229600" cy="452596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smtClean="0"/>
              <a:t>Simplified task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You don’t know the transitions T(s,a,s’)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You don’t know the rewards R(s,a,s’)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You are given a policy </a:t>
            </a:r>
            <a:r>
              <a:rPr lang="en-US" sz="2000" smtClean="0">
                <a:sym typeface="Symbol" pitchFamily="18" charset="2"/>
              </a:rPr>
              <a:t>(s)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solidFill>
                  <a:srgbClr val="CC0000"/>
                </a:solidFill>
              </a:rPr>
              <a:t>Goal: learn the state values</a:t>
            </a:r>
            <a:endParaRPr lang="en-US" sz="2000" smtClean="0"/>
          </a:p>
          <a:p>
            <a:pPr lvl="1">
              <a:lnSpc>
                <a:spcPct val="90000"/>
              </a:lnSpc>
            </a:pPr>
            <a:r>
              <a:rPr lang="en-US" sz="2000" smtClean="0"/>
              <a:t>… what policy evaluation did</a:t>
            </a:r>
          </a:p>
          <a:p>
            <a:pPr lvl="1"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400" smtClean="0"/>
              <a:t>In this case: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Learner “along for the ride”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No choice about what actions to take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Just execute the policy and learn from experience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We’ll get to the active case soon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This is NOT offline planning!  You actually take actions in the world and see what happens…</a:t>
            </a:r>
          </a:p>
          <a:p>
            <a:pPr lvl="1">
              <a:lnSpc>
                <a:spcPct val="90000"/>
              </a:lnSpc>
            </a:pPr>
            <a:endParaRPr lang="en-US" sz="200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458913"/>
            <a:ext cx="2163763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53E0AF-B7CC-4C66-9CEE-7AE5478E16D2}" type="slidenum">
              <a:rPr lang="en-US" smtClean="0">
                <a:latin typeface="Arial" charset="0"/>
              </a:rPr>
              <a:pPr/>
              <a:t>24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701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Model-Based Learning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Idea: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Learn the model empirically through experience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Solve for values as if the learned model were correct</a:t>
            </a:r>
          </a:p>
          <a:p>
            <a:pPr lvl="1"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r>
              <a:rPr lang="en-US" sz="2400" smtClean="0"/>
              <a:t>Simple empirical model learning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Count outcomes for each s,a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Normalize to give estimate of </a:t>
            </a:r>
            <a:r>
              <a:rPr lang="en-US" sz="2200" b="1" smtClean="0"/>
              <a:t>T(s,a,s’)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Discover </a:t>
            </a:r>
            <a:r>
              <a:rPr lang="en-US" sz="2200" b="1" smtClean="0"/>
              <a:t>R(s,a,s’) </a:t>
            </a:r>
            <a:r>
              <a:rPr lang="en-US" sz="2200" smtClean="0"/>
              <a:t>when we experience (s,a,s’)</a:t>
            </a:r>
          </a:p>
          <a:p>
            <a:pPr>
              <a:lnSpc>
                <a:spcPct val="80000"/>
              </a:lnSpc>
            </a:pPr>
            <a:endParaRPr lang="en-US" sz="2800" smtClean="0"/>
          </a:p>
          <a:p>
            <a:pPr>
              <a:lnSpc>
                <a:spcPct val="80000"/>
              </a:lnSpc>
            </a:pPr>
            <a:r>
              <a:rPr lang="en-US" sz="2400" smtClean="0"/>
              <a:t>Solving the MDP with the learned model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Iterative policy evaluation, for example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1F7F22-E44A-471F-A1B4-4BDC32255149}" type="slidenum">
              <a:rPr lang="en-US" smtClean="0">
                <a:latin typeface="Arial" charset="0"/>
              </a:rPr>
              <a:pPr/>
              <a:t>25</a:t>
            </a:fld>
            <a:endParaRPr lang="en-US" smtClean="0">
              <a:latin typeface="Arial" charset="0"/>
            </a:endParaRPr>
          </a:p>
        </p:txBody>
      </p:sp>
      <p:pic>
        <p:nvPicPr>
          <p:cNvPr id="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925" y="5983288"/>
            <a:ext cx="7356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7010400" y="3810000"/>
            <a:ext cx="1839913" cy="2028825"/>
            <a:chOff x="7010400" y="3810000"/>
            <a:chExt cx="1839913" cy="2028825"/>
          </a:xfrm>
        </p:grpSpPr>
        <p:sp>
          <p:nvSpPr>
            <p:cNvPr id="9223" name="AutoShape 7"/>
            <p:cNvSpPr>
              <a:spLocks noChangeArrowheads="1"/>
            </p:cNvSpPr>
            <p:nvPr/>
          </p:nvSpPr>
          <p:spPr bwMode="auto">
            <a:xfrm>
              <a:off x="8112125" y="3948113"/>
              <a:ext cx="246063" cy="196850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224" name="Line 11"/>
            <p:cNvSpPr>
              <a:spLocks noChangeShapeType="1"/>
            </p:cNvSpPr>
            <p:nvPr/>
          </p:nvSpPr>
          <p:spPr bwMode="auto">
            <a:xfrm flipH="1">
              <a:off x="7867650" y="4152900"/>
              <a:ext cx="368300" cy="573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5" name="Oval 13"/>
            <p:cNvSpPr>
              <a:spLocks noChangeArrowheads="1"/>
            </p:cNvSpPr>
            <p:nvPr/>
          </p:nvSpPr>
          <p:spPr bwMode="auto">
            <a:xfrm>
              <a:off x="7785100" y="4725988"/>
              <a:ext cx="204788" cy="204787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7048500" y="4930775"/>
              <a:ext cx="1677988" cy="612775"/>
              <a:chOff x="1536" y="2400"/>
              <a:chExt cx="1584" cy="624"/>
            </a:xfrm>
          </p:grpSpPr>
          <p:sp>
            <p:nvSpPr>
              <p:cNvPr id="9233" name="Line 15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4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5" name="Line 17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6" name="Line 18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27" name="Text Box 19"/>
            <p:cNvSpPr txBox="1">
              <a:spLocks noChangeArrowheads="1"/>
            </p:cNvSpPr>
            <p:nvPr/>
          </p:nvSpPr>
          <p:spPr bwMode="auto">
            <a:xfrm>
              <a:off x="8039100" y="4252913"/>
              <a:ext cx="7620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C0000"/>
                  </a:solidFill>
                  <a:sym typeface="Symbol" pitchFamily="18" charset="2"/>
                </a:rPr>
                <a:t>(s)</a:t>
              </a:r>
              <a:endParaRPr lang="en-US"/>
            </a:p>
          </p:txBody>
        </p:sp>
        <p:sp>
          <p:nvSpPr>
            <p:cNvPr id="9228" name="Text Box 20"/>
            <p:cNvSpPr txBox="1">
              <a:spLocks noChangeArrowheads="1"/>
            </p:cNvSpPr>
            <p:nvPr/>
          </p:nvSpPr>
          <p:spPr bwMode="auto">
            <a:xfrm>
              <a:off x="8343900" y="3810000"/>
              <a:ext cx="20478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C0000"/>
                  </a:solidFill>
                </a:rPr>
                <a:t>s</a:t>
              </a:r>
            </a:p>
          </p:txBody>
        </p:sp>
        <p:sp>
          <p:nvSpPr>
            <p:cNvPr id="9229" name="Text Box 21"/>
            <p:cNvSpPr txBox="1">
              <a:spLocks noChangeArrowheads="1"/>
            </p:cNvSpPr>
            <p:nvPr/>
          </p:nvSpPr>
          <p:spPr bwMode="auto">
            <a:xfrm>
              <a:off x="7962900" y="4633913"/>
              <a:ext cx="887413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accent2"/>
                  </a:solidFill>
                </a:rPr>
                <a:t>s, </a:t>
              </a:r>
              <a:r>
                <a:rPr lang="en-US">
                  <a:solidFill>
                    <a:schemeClr val="accent2"/>
                  </a:solidFill>
                  <a:sym typeface="Symbol" pitchFamily="18" charset="2"/>
                </a:rPr>
                <a:t>(s)</a:t>
              </a:r>
            </a:p>
          </p:txBody>
        </p:sp>
        <p:sp>
          <p:nvSpPr>
            <p:cNvPr id="9230" name="Text Box 22"/>
            <p:cNvSpPr txBox="1">
              <a:spLocks noChangeArrowheads="1"/>
            </p:cNvSpPr>
            <p:nvPr/>
          </p:nvSpPr>
          <p:spPr bwMode="auto">
            <a:xfrm>
              <a:off x="7010400" y="5087938"/>
              <a:ext cx="12573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s,</a:t>
              </a:r>
              <a:r>
                <a:rPr lang="en-US">
                  <a:sym typeface="Symbol" pitchFamily="18" charset="2"/>
                </a:rPr>
                <a:t> (s)</a:t>
              </a:r>
              <a:r>
                <a:rPr lang="en-US"/>
                <a:t>,s’</a:t>
              </a:r>
            </a:p>
          </p:txBody>
        </p:sp>
        <p:sp>
          <p:nvSpPr>
            <p:cNvPr id="9231" name="AutoShape 23"/>
            <p:cNvSpPr>
              <a:spLocks noChangeArrowheads="1"/>
            </p:cNvSpPr>
            <p:nvPr/>
          </p:nvSpPr>
          <p:spPr bwMode="auto">
            <a:xfrm>
              <a:off x="8031163" y="5553075"/>
              <a:ext cx="244475" cy="195263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/>
            </a:p>
          </p:txBody>
        </p:sp>
        <p:sp>
          <p:nvSpPr>
            <p:cNvPr id="9232" name="Text Box 24"/>
            <p:cNvSpPr txBox="1">
              <a:spLocks noChangeArrowheads="1"/>
            </p:cNvSpPr>
            <p:nvPr/>
          </p:nvSpPr>
          <p:spPr bwMode="auto">
            <a:xfrm>
              <a:off x="8275638" y="5472113"/>
              <a:ext cx="37306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>
                  <a:solidFill>
                    <a:srgbClr val="CC0000"/>
                  </a:solidFill>
                </a:rPr>
                <a:t>s’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2094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Sample-Based Policy Evaluation?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60638"/>
            <a:ext cx="62484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Who needs T and R?  Approximate the expectation with samples (drawn from T!)</a:t>
            </a:r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endParaRPr lang="en-US" sz="2400" smtClean="0"/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8F16C7-B5BC-4A07-8889-653AB4E9FD7A}" type="slidenum">
              <a:rPr lang="en-US" smtClean="0">
                <a:latin typeface="Arial" charset="0"/>
              </a:rPr>
              <a:pPr/>
              <a:t>26</a:t>
            </a:fld>
            <a:endParaRPr lang="en-US" smtClean="0">
              <a:latin typeface="Arial" charset="0"/>
            </a:endParaRPr>
          </a:p>
        </p:txBody>
      </p:sp>
      <p:sp>
        <p:nvSpPr>
          <p:cNvPr id="12293" name="AutoShape 7"/>
          <p:cNvSpPr>
            <a:spLocks noChangeArrowheads="1"/>
          </p:cNvSpPr>
          <p:nvPr/>
        </p:nvSpPr>
        <p:spPr bwMode="auto">
          <a:xfrm>
            <a:off x="7464425" y="2546350"/>
            <a:ext cx="246063" cy="196850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4" name="Line 11"/>
          <p:cNvSpPr>
            <a:spLocks noChangeShapeType="1"/>
          </p:cNvSpPr>
          <p:nvPr/>
        </p:nvSpPr>
        <p:spPr bwMode="auto">
          <a:xfrm flipH="1">
            <a:off x="7219950" y="2751138"/>
            <a:ext cx="368300" cy="573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5" name="Oval 13"/>
          <p:cNvSpPr>
            <a:spLocks noChangeArrowheads="1"/>
          </p:cNvSpPr>
          <p:nvPr/>
        </p:nvSpPr>
        <p:spPr bwMode="auto">
          <a:xfrm>
            <a:off x="7137400" y="3324225"/>
            <a:ext cx="204788" cy="204788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Line 17"/>
          <p:cNvSpPr>
            <a:spLocks noChangeShapeType="1"/>
          </p:cNvSpPr>
          <p:nvPr/>
        </p:nvSpPr>
        <p:spPr bwMode="auto">
          <a:xfrm flipH="1">
            <a:off x="6915150" y="3529013"/>
            <a:ext cx="307975" cy="612775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7" name="Text Box 19"/>
          <p:cNvSpPr txBox="1">
            <a:spLocks noChangeArrowheads="1"/>
          </p:cNvSpPr>
          <p:nvPr/>
        </p:nvSpPr>
        <p:spPr bwMode="auto">
          <a:xfrm>
            <a:off x="7391400" y="285115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  <a:sym typeface="Symbol" pitchFamily="18" charset="2"/>
              </a:rPr>
              <a:t>(s)</a:t>
            </a:r>
            <a:endParaRPr lang="en-US"/>
          </a:p>
        </p:txBody>
      </p:sp>
      <p:sp>
        <p:nvSpPr>
          <p:cNvPr id="12298" name="Text Box 20"/>
          <p:cNvSpPr txBox="1">
            <a:spLocks noChangeArrowheads="1"/>
          </p:cNvSpPr>
          <p:nvPr/>
        </p:nvSpPr>
        <p:spPr bwMode="auto">
          <a:xfrm>
            <a:off x="7696200" y="2408238"/>
            <a:ext cx="204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</a:rPr>
              <a:t>s</a:t>
            </a:r>
          </a:p>
        </p:txBody>
      </p:sp>
      <p:sp>
        <p:nvSpPr>
          <p:cNvPr id="12299" name="Text Box 21"/>
          <p:cNvSpPr txBox="1">
            <a:spLocks noChangeArrowheads="1"/>
          </p:cNvSpPr>
          <p:nvPr/>
        </p:nvSpPr>
        <p:spPr bwMode="auto">
          <a:xfrm>
            <a:off x="7315200" y="3232150"/>
            <a:ext cx="887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s, </a:t>
            </a:r>
            <a:r>
              <a:rPr lang="en-US">
                <a:solidFill>
                  <a:schemeClr val="accent2"/>
                </a:solidFill>
                <a:sym typeface="Symbol" pitchFamily="18" charset="2"/>
              </a:rPr>
              <a:t>(s)</a:t>
            </a:r>
          </a:p>
        </p:txBody>
      </p:sp>
      <p:pic>
        <p:nvPicPr>
          <p:cNvPr id="51" name="Picture 5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2813" y="5684838"/>
            <a:ext cx="33940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7223125" y="3529013"/>
            <a:ext cx="854075" cy="911225"/>
            <a:chOff x="7223125" y="3529013"/>
            <a:chExt cx="854075" cy="911225"/>
          </a:xfrm>
        </p:grpSpPr>
        <p:sp>
          <p:nvSpPr>
            <p:cNvPr id="12325" name="Line 18"/>
            <p:cNvSpPr>
              <a:spLocks noChangeShapeType="1"/>
            </p:cNvSpPr>
            <p:nvPr/>
          </p:nvSpPr>
          <p:spPr bwMode="auto">
            <a:xfrm>
              <a:off x="7223125" y="3529013"/>
              <a:ext cx="296863" cy="6127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6" name="AutoShape 23"/>
            <p:cNvSpPr>
              <a:spLocks noChangeArrowheads="1"/>
            </p:cNvSpPr>
            <p:nvPr/>
          </p:nvSpPr>
          <p:spPr bwMode="auto">
            <a:xfrm>
              <a:off x="7383463" y="4151313"/>
              <a:ext cx="244475" cy="195262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/>
            </a:p>
          </p:txBody>
        </p:sp>
        <p:sp>
          <p:nvSpPr>
            <p:cNvPr id="12327" name="Text Box 24"/>
            <p:cNvSpPr txBox="1">
              <a:spLocks noChangeArrowheads="1"/>
            </p:cNvSpPr>
            <p:nvPr/>
          </p:nvSpPr>
          <p:spPr bwMode="auto">
            <a:xfrm>
              <a:off x="7551738" y="4070350"/>
              <a:ext cx="525462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>
                  <a:solidFill>
                    <a:srgbClr val="CC0000"/>
                  </a:solidFill>
                </a:rPr>
                <a:t>s</a:t>
              </a:r>
              <a:r>
                <a:rPr lang="en-US" baseline="-25000">
                  <a:solidFill>
                    <a:srgbClr val="CC0000"/>
                  </a:solidFill>
                </a:rPr>
                <a:t>1</a:t>
              </a:r>
              <a:r>
                <a:rPr lang="en-US">
                  <a:solidFill>
                    <a:srgbClr val="CC0000"/>
                  </a:solidFill>
                </a:rPr>
                <a:t>’</a:t>
              </a:r>
            </a:p>
          </p:txBody>
        </p:sp>
      </p:grpSp>
      <p:pic>
        <p:nvPicPr>
          <p:cNvPr id="28688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6313" y="3586163"/>
            <a:ext cx="511968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63613" y="4140200"/>
            <a:ext cx="51181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93775" y="4881563"/>
            <a:ext cx="5087938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22375" y="4668838"/>
            <a:ext cx="330200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Picture 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0725" y="1639888"/>
            <a:ext cx="7356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7" name="Line 17"/>
          <p:cNvSpPr>
            <a:spLocks noChangeShapeType="1"/>
          </p:cNvSpPr>
          <p:nvPr/>
        </p:nvSpPr>
        <p:spPr bwMode="auto">
          <a:xfrm flipH="1">
            <a:off x="6172200" y="3362325"/>
            <a:ext cx="307975" cy="612775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" name="Line 18"/>
          <p:cNvSpPr>
            <a:spLocks noChangeShapeType="1"/>
          </p:cNvSpPr>
          <p:nvPr/>
        </p:nvSpPr>
        <p:spPr bwMode="auto">
          <a:xfrm flipH="1">
            <a:off x="6777038" y="3551238"/>
            <a:ext cx="461962" cy="615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" name="AutoShape 23"/>
          <p:cNvSpPr>
            <a:spLocks noChangeArrowheads="1"/>
          </p:cNvSpPr>
          <p:nvPr/>
        </p:nvSpPr>
        <p:spPr bwMode="auto">
          <a:xfrm>
            <a:off x="6640513" y="4176713"/>
            <a:ext cx="244475" cy="195262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/>
          </a:p>
        </p:txBody>
      </p:sp>
      <p:sp>
        <p:nvSpPr>
          <p:cNvPr id="44" name="Text Box 24"/>
          <p:cNvSpPr txBox="1">
            <a:spLocks noChangeArrowheads="1"/>
          </p:cNvSpPr>
          <p:nvPr/>
        </p:nvSpPr>
        <p:spPr bwMode="auto">
          <a:xfrm>
            <a:off x="6808788" y="4095750"/>
            <a:ext cx="525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</a:rPr>
              <a:t>s</a:t>
            </a:r>
            <a:r>
              <a:rPr lang="en-US" baseline="-25000">
                <a:solidFill>
                  <a:srgbClr val="CC0000"/>
                </a:solidFill>
              </a:rPr>
              <a:t>2</a:t>
            </a:r>
            <a:r>
              <a:rPr lang="en-US">
                <a:solidFill>
                  <a:srgbClr val="CC0000"/>
                </a:solidFill>
              </a:rPr>
              <a:t>’</a:t>
            </a:r>
          </a:p>
        </p:txBody>
      </p:sp>
      <p:sp>
        <p:nvSpPr>
          <p:cNvPr id="12311" name="Line 17"/>
          <p:cNvSpPr>
            <a:spLocks noChangeShapeType="1"/>
          </p:cNvSpPr>
          <p:nvPr/>
        </p:nvSpPr>
        <p:spPr bwMode="auto">
          <a:xfrm flipH="1">
            <a:off x="7677150" y="3551238"/>
            <a:ext cx="307975" cy="612775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" name="Line 18"/>
          <p:cNvSpPr>
            <a:spLocks noChangeShapeType="1"/>
          </p:cNvSpPr>
          <p:nvPr/>
        </p:nvSpPr>
        <p:spPr bwMode="auto">
          <a:xfrm>
            <a:off x="7239000" y="3551238"/>
            <a:ext cx="1042988" cy="612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" name="AutoShape 23"/>
          <p:cNvSpPr>
            <a:spLocks noChangeArrowheads="1"/>
          </p:cNvSpPr>
          <p:nvPr/>
        </p:nvSpPr>
        <p:spPr bwMode="auto">
          <a:xfrm>
            <a:off x="8145463" y="4173538"/>
            <a:ext cx="244475" cy="195262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/>
          </a:p>
        </p:txBody>
      </p:sp>
      <p:sp>
        <p:nvSpPr>
          <p:cNvPr id="48" name="Text Box 24"/>
          <p:cNvSpPr txBox="1">
            <a:spLocks noChangeArrowheads="1"/>
          </p:cNvSpPr>
          <p:nvPr/>
        </p:nvSpPr>
        <p:spPr bwMode="auto">
          <a:xfrm>
            <a:off x="8313738" y="4092575"/>
            <a:ext cx="525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</a:rPr>
              <a:t>s</a:t>
            </a:r>
            <a:r>
              <a:rPr lang="en-US" baseline="-25000">
                <a:solidFill>
                  <a:srgbClr val="CC0000"/>
                </a:solidFill>
              </a:rPr>
              <a:t>3</a:t>
            </a:r>
            <a:r>
              <a:rPr lang="en-US">
                <a:solidFill>
                  <a:srgbClr val="CC0000"/>
                </a:solidFill>
              </a:rPr>
              <a:t>’</a:t>
            </a:r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6361113" y="3581400"/>
            <a:ext cx="1716087" cy="908050"/>
            <a:chOff x="6172200" y="2978150"/>
            <a:chExt cx="1716088" cy="908050"/>
          </a:xfrm>
        </p:grpSpPr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6210300" y="2978150"/>
              <a:ext cx="1677988" cy="612775"/>
              <a:chOff x="1536" y="2400"/>
              <a:chExt cx="1584" cy="624"/>
            </a:xfrm>
          </p:grpSpPr>
          <p:sp>
            <p:nvSpPr>
              <p:cNvPr id="12321" name="Line 15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2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3" name="Line 17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4" name="Line 18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18" name="Text Box 22"/>
            <p:cNvSpPr txBox="1">
              <a:spLocks noChangeArrowheads="1"/>
            </p:cNvSpPr>
            <p:nvPr/>
          </p:nvSpPr>
          <p:spPr bwMode="auto">
            <a:xfrm>
              <a:off x="6172200" y="3135313"/>
              <a:ext cx="12573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s,</a:t>
              </a:r>
              <a:r>
                <a:rPr lang="en-US">
                  <a:sym typeface="Symbol" pitchFamily="18" charset="2"/>
                </a:rPr>
                <a:t> (s)</a:t>
              </a:r>
              <a:r>
                <a:rPr lang="en-US"/>
                <a:t>,s’</a:t>
              </a:r>
            </a:p>
          </p:txBody>
        </p:sp>
        <p:sp>
          <p:nvSpPr>
            <p:cNvPr id="12319" name="AutoShape 23"/>
            <p:cNvSpPr>
              <a:spLocks noChangeArrowheads="1"/>
            </p:cNvSpPr>
            <p:nvPr/>
          </p:nvSpPr>
          <p:spPr bwMode="auto">
            <a:xfrm>
              <a:off x="7192963" y="3600450"/>
              <a:ext cx="244475" cy="195263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/>
            </a:p>
          </p:txBody>
        </p:sp>
        <p:sp>
          <p:nvSpPr>
            <p:cNvPr id="12320" name="Text Box 24"/>
            <p:cNvSpPr txBox="1">
              <a:spLocks noChangeArrowheads="1"/>
            </p:cNvSpPr>
            <p:nvPr/>
          </p:nvSpPr>
          <p:spPr bwMode="auto">
            <a:xfrm>
              <a:off x="7437438" y="3519488"/>
              <a:ext cx="37306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>
                  <a:solidFill>
                    <a:srgbClr val="CC0000"/>
                  </a:solidFill>
                </a:rPr>
                <a:t>s’</a:t>
              </a:r>
            </a:p>
          </p:txBody>
        </p:sp>
      </p:grp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867400" y="5705475"/>
            <a:ext cx="3048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Almost!  But we only actually make progress when we move to i+1.</a:t>
            </a:r>
          </a:p>
        </p:txBody>
      </p:sp>
    </p:spTree>
    <p:extLst>
      <p:ext uri="{BB962C8B-B14F-4D97-AF65-F5344CB8AC3E}">
        <p14:creationId xmlns:p14="http://schemas.microsoft.com/office/powerpoint/2010/main" val="3238806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/>
      <p:bldP spid="46" grpId="0" animBg="1"/>
      <p:bldP spid="47" grpId="0" animBg="1"/>
      <p:bldP spid="48" grpId="0"/>
      <p:bldP spid="4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Temporal-Difference Learning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867400" cy="2819400"/>
          </a:xfrm>
        </p:spPr>
        <p:txBody>
          <a:bodyPr/>
          <a:lstStyle/>
          <a:p>
            <a:r>
              <a:rPr lang="en-US" sz="2000" smtClean="0"/>
              <a:t>Big idea: learn from every experience!</a:t>
            </a:r>
          </a:p>
          <a:p>
            <a:pPr lvl="1"/>
            <a:r>
              <a:rPr lang="en-US" sz="1800" smtClean="0"/>
              <a:t>Update V(s) each time we experience (s,a,s’,r)</a:t>
            </a:r>
          </a:p>
          <a:p>
            <a:pPr lvl="1"/>
            <a:r>
              <a:rPr lang="en-US" sz="1800" smtClean="0"/>
              <a:t>Likely s’ will contribute updates more often</a:t>
            </a:r>
          </a:p>
          <a:p>
            <a:pPr lvl="1">
              <a:buFont typeface="Wingdings" pitchFamily="2" charset="2"/>
              <a:buNone/>
            </a:pPr>
            <a:endParaRPr lang="en-US" sz="1800" smtClean="0"/>
          </a:p>
          <a:p>
            <a:r>
              <a:rPr lang="en-US" sz="2000" smtClean="0"/>
              <a:t>Temporal difference learning</a:t>
            </a:r>
          </a:p>
          <a:p>
            <a:pPr lvl="1"/>
            <a:r>
              <a:rPr lang="en-US" sz="1800" smtClean="0"/>
              <a:t>Policy still fixed!</a:t>
            </a:r>
          </a:p>
          <a:p>
            <a:pPr lvl="1"/>
            <a:r>
              <a:rPr lang="en-US" sz="1800" smtClean="0"/>
              <a:t>Move values toward value of whatever successor occurs: running average!</a:t>
            </a:r>
          </a:p>
          <a:p>
            <a:pPr lvl="1"/>
            <a:endParaRPr lang="en-US" sz="1800" smtClean="0"/>
          </a:p>
          <a:p>
            <a:pPr lvl="1"/>
            <a:endParaRPr lang="en-US" sz="1800" smtClean="0"/>
          </a:p>
          <a:p>
            <a:pPr lvl="1"/>
            <a:endParaRPr lang="en-US" sz="1800" smtClean="0"/>
          </a:p>
          <a:p>
            <a:pPr lvl="1"/>
            <a:endParaRPr lang="en-US" sz="1800" smtClean="0"/>
          </a:p>
          <a:p>
            <a:endParaRPr lang="en-US" sz="2000" smtClean="0"/>
          </a:p>
        </p:txBody>
      </p:sp>
      <p:pic>
        <p:nvPicPr>
          <p:cNvPr id="13316" name="Picture 4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4470400"/>
            <a:ext cx="478948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5257800"/>
            <a:ext cx="51816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Slide Number Placeholder 2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D83CC5-FB9F-4675-9331-98B0F563E8C5}" type="slidenum">
              <a:rPr lang="en-US" smtClean="0">
                <a:latin typeface="Arial" charset="0"/>
              </a:rPr>
              <a:pPr/>
              <a:t>27</a:t>
            </a:fld>
            <a:endParaRPr lang="en-US" smtClean="0">
              <a:latin typeface="Arial" charset="0"/>
            </a:endParaRP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7464425" y="1966913"/>
            <a:ext cx="246063" cy="196850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20" name="Line 11"/>
          <p:cNvSpPr>
            <a:spLocks noChangeShapeType="1"/>
          </p:cNvSpPr>
          <p:nvPr/>
        </p:nvSpPr>
        <p:spPr bwMode="auto">
          <a:xfrm flipH="1">
            <a:off x="7219950" y="2171700"/>
            <a:ext cx="368300" cy="573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1" name="Oval 13"/>
          <p:cNvSpPr>
            <a:spLocks noChangeArrowheads="1"/>
          </p:cNvSpPr>
          <p:nvPr/>
        </p:nvSpPr>
        <p:spPr bwMode="auto">
          <a:xfrm>
            <a:off x="7137400" y="2744788"/>
            <a:ext cx="204788" cy="204787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17"/>
          <p:cNvSpPr>
            <a:spLocks noChangeShapeType="1"/>
          </p:cNvSpPr>
          <p:nvPr/>
        </p:nvSpPr>
        <p:spPr bwMode="auto">
          <a:xfrm flipH="1">
            <a:off x="6915150" y="2949575"/>
            <a:ext cx="307975" cy="612775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3" name="Line 18"/>
          <p:cNvSpPr>
            <a:spLocks noChangeShapeType="1"/>
          </p:cNvSpPr>
          <p:nvPr/>
        </p:nvSpPr>
        <p:spPr bwMode="auto">
          <a:xfrm>
            <a:off x="7223125" y="2949575"/>
            <a:ext cx="296863" cy="612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4" name="Text Box 19"/>
          <p:cNvSpPr txBox="1">
            <a:spLocks noChangeArrowheads="1"/>
          </p:cNvSpPr>
          <p:nvPr/>
        </p:nvSpPr>
        <p:spPr bwMode="auto">
          <a:xfrm>
            <a:off x="7391400" y="2271713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  <a:sym typeface="Symbol" pitchFamily="18" charset="2"/>
              </a:rPr>
              <a:t>(s)</a:t>
            </a:r>
            <a:endParaRPr lang="en-US"/>
          </a:p>
        </p:txBody>
      </p:sp>
      <p:sp>
        <p:nvSpPr>
          <p:cNvPr id="13325" name="Text Box 20"/>
          <p:cNvSpPr txBox="1">
            <a:spLocks noChangeArrowheads="1"/>
          </p:cNvSpPr>
          <p:nvPr/>
        </p:nvSpPr>
        <p:spPr bwMode="auto">
          <a:xfrm>
            <a:off x="7696200" y="1828800"/>
            <a:ext cx="204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</a:rPr>
              <a:t>s</a:t>
            </a:r>
          </a:p>
        </p:txBody>
      </p:sp>
      <p:sp>
        <p:nvSpPr>
          <p:cNvPr id="13326" name="Text Box 21"/>
          <p:cNvSpPr txBox="1">
            <a:spLocks noChangeArrowheads="1"/>
          </p:cNvSpPr>
          <p:nvPr/>
        </p:nvSpPr>
        <p:spPr bwMode="auto">
          <a:xfrm>
            <a:off x="7315200" y="2652713"/>
            <a:ext cx="887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s, </a:t>
            </a:r>
            <a:r>
              <a:rPr lang="en-US">
                <a:solidFill>
                  <a:schemeClr val="accent2"/>
                </a:solidFill>
                <a:sym typeface="Symbol" pitchFamily="18" charset="2"/>
              </a:rPr>
              <a:t>(s)</a:t>
            </a:r>
          </a:p>
        </p:txBody>
      </p:sp>
      <p:sp>
        <p:nvSpPr>
          <p:cNvPr id="13327" name="AutoShape 23"/>
          <p:cNvSpPr>
            <a:spLocks noChangeArrowheads="1"/>
          </p:cNvSpPr>
          <p:nvPr/>
        </p:nvSpPr>
        <p:spPr bwMode="auto">
          <a:xfrm>
            <a:off x="7383463" y="3571875"/>
            <a:ext cx="244475" cy="195263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/>
          </a:p>
        </p:txBody>
      </p:sp>
      <p:sp>
        <p:nvSpPr>
          <p:cNvPr id="13328" name="Text Box 24"/>
          <p:cNvSpPr txBox="1">
            <a:spLocks noChangeArrowheads="1"/>
          </p:cNvSpPr>
          <p:nvPr/>
        </p:nvSpPr>
        <p:spPr bwMode="auto">
          <a:xfrm>
            <a:off x="7467600" y="3490913"/>
            <a:ext cx="525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</a:rPr>
              <a:t>s’</a:t>
            </a: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H="1">
            <a:off x="7677150" y="2971800"/>
            <a:ext cx="307975" cy="612775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9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6024563"/>
            <a:ext cx="5330825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1" name="TextBox 19"/>
          <p:cNvSpPr txBox="1">
            <a:spLocks noChangeArrowheads="1"/>
          </p:cNvSpPr>
          <p:nvPr/>
        </p:nvSpPr>
        <p:spPr bwMode="auto">
          <a:xfrm>
            <a:off x="685800" y="4506913"/>
            <a:ext cx="1865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Sample of V(s):</a:t>
            </a:r>
          </a:p>
        </p:txBody>
      </p:sp>
      <p:sp>
        <p:nvSpPr>
          <p:cNvPr id="15380" name="TextBox 21"/>
          <p:cNvSpPr txBox="1">
            <a:spLocks noChangeArrowheads="1"/>
          </p:cNvSpPr>
          <p:nvPr/>
        </p:nvSpPr>
        <p:spPr bwMode="auto">
          <a:xfrm>
            <a:off x="685800" y="5181600"/>
            <a:ext cx="1825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Update to V(s):</a:t>
            </a:r>
          </a:p>
        </p:txBody>
      </p:sp>
      <p:sp>
        <p:nvSpPr>
          <p:cNvPr id="15381" name="TextBox 22"/>
          <p:cNvSpPr txBox="1">
            <a:spLocks noChangeArrowheads="1"/>
          </p:cNvSpPr>
          <p:nvPr/>
        </p:nvSpPr>
        <p:spPr bwMode="auto">
          <a:xfrm>
            <a:off x="685800" y="5943600"/>
            <a:ext cx="169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Same update:</a:t>
            </a:r>
          </a:p>
        </p:txBody>
      </p:sp>
    </p:spTree>
    <p:extLst>
      <p:ext uri="{BB962C8B-B14F-4D97-AF65-F5344CB8AC3E}">
        <p14:creationId xmlns:p14="http://schemas.microsoft.com/office/powerpoint/2010/main" val="2263365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0" grpId="0"/>
      <p:bldP spid="1538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Exponential Moving Average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sz="2400" smtClean="0"/>
              <a:t>Exponential moving average </a:t>
            </a:r>
          </a:p>
          <a:p>
            <a:pPr lvl="1"/>
            <a:r>
              <a:rPr lang="en-US" sz="2000" smtClean="0"/>
              <a:t>Makes recent samples more important</a:t>
            </a:r>
          </a:p>
          <a:p>
            <a:pPr lvl="1"/>
            <a:endParaRPr lang="en-US" sz="2000" smtClean="0"/>
          </a:p>
          <a:p>
            <a:pPr lvl="1"/>
            <a:endParaRPr lang="en-US" sz="2000" smtClean="0"/>
          </a:p>
          <a:p>
            <a:pPr lvl="1"/>
            <a:endParaRPr lang="en-US" sz="2000" smtClean="0"/>
          </a:p>
          <a:p>
            <a:pPr lvl="1"/>
            <a:endParaRPr lang="en-US" sz="2000" smtClean="0"/>
          </a:p>
          <a:p>
            <a:pPr lvl="1"/>
            <a:r>
              <a:rPr lang="en-US" sz="2000" smtClean="0"/>
              <a:t>Forgets about the past (distant past values were wrong anyway)</a:t>
            </a:r>
          </a:p>
          <a:p>
            <a:pPr lvl="1"/>
            <a:r>
              <a:rPr lang="en-US" sz="2000" smtClean="0"/>
              <a:t>Easy to compute from the running average </a:t>
            </a:r>
          </a:p>
          <a:p>
            <a:pPr>
              <a:buFont typeface="Wingdings" pitchFamily="2" charset="2"/>
              <a:buNone/>
            </a:pPr>
            <a:endParaRPr lang="en-US" sz="2400" smtClean="0"/>
          </a:p>
          <a:p>
            <a:endParaRPr lang="en-US" sz="2400" smtClean="0"/>
          </a:p>
          <a:p>
            <a:r>
              <a:rPr lang="en-US" sz="2400" smtClean="0"/>
              <a:t>Decreasing learning rate can give converging averages</a:t>
            </a:r>
          </a:p>
          <a:p>
            <a:endParaRPr lang="en-US" sz="240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B8D987-9AA1-4F06-8345-E51F7708CD53}" type="slidenum">
              <a:rPr lang="en-US" smtClean="0">
                <a:latin typeface="Arial" charset="0"/>
              </a:rPr>
              <a:pPr/>
              <a:t>28</a:t>
            </a:fld>
            <a:endParaRPr lang="en-US" smtClean="0">
              <a:latin typeface="Arial" charset="0"/>
            </a:endParaRPr>
          </a:p>
        </p:txBody>
      </p:sp>
      <p:pic>
        <p:nvPicPr>
          <p:cNvPr id="16389" name="Picture 2" descr="\\.host\Shared Folders\Shared with PC\exp_moving_a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725" y="2667000"/>
            <a:ext cx="72294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3" descr="\\.host\Shared Folders\Shared with PC\exp_moving_avg_upda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800600"/>
            <a:ext cx="41719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1875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Problems with TD Value Learning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791200" cy="4800600"/>
          </a:xfrm>
        </p:spPr>
        <p:txBody>
          <a:bodyPr/>
          <a:lstStyle/>
          <a:p>
            <a:r>
              <a:rPr lang="en-US" sz="2400" smtClean="0"/>
              <a:t>TD value leaning is a model-free way to do policy evaluation</a:t>
            </a:r>
          </a:p>
          <a:p>
            <a:r>
              <a:rPr lang="en-US" sz="2400" smtClean="0"/>
              <a:t>However, if we want to turn values into a (new) policy, we’re sunk:</a:t>
            </a:r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r>
              <a:rPr lang="en-US" sz="2400" smtClean="0"/>
              <a:t>Idea: learn Q-values directly</a:t>
            </a:r>
          </a:p>
          <a:p>
            <a:r>
              <a:rPr lang="en-US" sz="2400" smtClean="0"/>
              <a:t>Makes action selection model-free too!</a:t>
            </a:r>
          </a:p>
        </p:txBody>
      </p:sp>
      <p:pic>
        <p:nvPicPr>
          <p:cNvPr id="1638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733800"/>
            <a:ext cx="340677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82750" y="4483100"/>
            <a:ext cx="555625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477000" y="1752600"/>
            <a:ext cx="2209800" cy="2028825"/>
            <a:chOff x="2400" y="1401"/>
            <a:chExt cx="1392" cy="1278"/>
          </a:xfrm>
        </p:grpSpPr>
        <p:sp>
          <p:nvSpPr>
            <p:cNvPr id="16392" name="AutoShape 7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16406" name="Line 9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7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8" name="Line 11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9" name="Line 12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394" name="Oval 13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6402" name="Line 15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3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4" name="Line 17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5" name="Line 18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396" name="Text Box 19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16397" name="Text Box 20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C0000"/>
                  </a:solidFill>
                </a:rPr>
                <a:t>s</a:t>
              </a:r>
            </a:p>
          </p:txBody>
        </p:sp>
        <p:sp>
          <p:nvSpPr>
            <p:cNvPr id="16398" name="Text Box 21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3333FF"/>
                  </a:solidFill>
                </a:rPr>
                <a:t>s, a</a:t>
              </a:r>
            </a:p>
          </p:txBody>
        </p:sp>
        <p:sp>
          <p:nvSpPr>
            <p:cNvPr id="16399" name="Text Box 22"/>
            <p:cNvSpPr txBox="1">
              <a:spLocks noChangeArrowheads="1"/>
            </p:cNvSpPr>
            <p:nvPr/>
          </p:nvSpPr>
          <p:spPr bwMode="auto">
            <a:xfrm>
              <a:off x="2616" y="2261"/>
              <a:ext cx="5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s,a,s’</a:t>
              </a:r>
            </a:p>
          </p:txBody>
        </p:sp>
        <p:sp>
          <p:nvSpPr>
            <p:cNvPr id="16400" name="AutoShape 23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/>
            </a:p>
          </p:txBody>
        </p:sp>
        <p:sp>
          <p:nvSpPr>
            <p:cNvPr id="16401" name="Text Box 24"/>
            <p:cNvSpPr txBox="1">
              <a:spLocks noChangeArrowheads="1"/>
            </p:cNvSpPr>
            <p:nvPr/>
          </p:nvSpPr>
          <p:spPr bwMode="auto">
            <a:xfrm>
              <a:off x="3173" y="2448"/>
              <a:ext cx="23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>
                  <a:solidFill>
                    <a:srgbClr val="CC0000"/>
                  </a:solidFill>
                </a:rPr>
                <a:t>s’</a:t>
              </a:r>
            </a:p>
          </p:txBody>
        </p:sp>
      </p:grpSp>
      <p:sp>
        <p:nvSpPr>
          <p:cNvPr id="16391" name="Slide Number Placeholder 2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7EA2B1-C943-4925-82E5-4FC85CD9F0A6}" type="slidenum">
              <a:rPr lang="en-US" smtClean="0">
                <a:latin typeface="Arial" charset="0"/>
              </a:rPr>
              <a:pPr/>
              <a:t>29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609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12/13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Writeup</a:t>
            </a:r>
            <a:r>
              <a:rPr lang="en-US" dirty="0" smtClean="0"/>
              <a:t>, video, presentation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Simulate Boo (</a:t>
            </a:r>
            <a:r>
              <a:rPr lang="en-US" dirty="0" err="1" smtClean="0"/>
              <a:t>Eleuterio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Lab 3 walk-through (Anthony)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Lab 3 walk-through (Omar)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TurtleBot2 Color-based Navigation (</a:t>
            </a:r>
            <a:r>
              <a:rPr lang="en-US" dirty="0" err="1" smtClean="0"/>
              <a:t>Trung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Build a map, localize after kidnapping (Alex)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801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Active Learning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224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Full reinforcement learning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You don’t know the transitions T(s,a,s’)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You don’t know the rewards R(s,a,s’)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You can choose any actions you like</a:t>
            </a:r>
            <a:endParaRPr lang="en-US" sz="2000" smtClean="0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 sz="2000" smtClean="0">
                <a:solidFill>
                  <a:srgbClr val="CC0000"/>
                </a:solidFill>
              </a:rPr>
              <a:t>Goal: learn the optimal policy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… what value iteration did!</a:t>
            </a:r>
          </a:p>
          <a:p>
            <a:pPr lvl="1"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400" smtClean="0"/>
              <a:t>In this case: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Learner makes choices!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Fundamental tradeoff: exploration vs. exploitation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This is NOT offline planning!  You actually take actions in the world and find out what happens…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458913"/>
            <a:ext cx="2163763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1B738F-4C25-4F31-B7A6-347CC922CAD5}" type="slidenum">
              <a:rPr lang="en-US" smtClean="0">
                <a:latin typeface="Arial" charset="0"/>
              </a:rPr>
              <a:pPr/>
              <a:t>30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367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Q-Learning</a:t>
            </a:r>
          </a:p>
        </p:txBody>
      </p:sp>
      <p:sp>
        <p:nvSpPr>
          <p:cNvPr id="181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800" smtClean="0"/>
              <a:t>Q-Learning: sample-based Q-value iteration</a:t>
            </a:r>
          </a:p>
          <a:p>
            <a:r>
              <a:rPr lang="en-US" sz="2800" smtClean="0"/>
              <a:t>Learn Q*(s,a) values</a:t>
            </a:r>
          </a:p>
          <a:p>
            <a:pPr lvl="1"/>
            <a:r>
              <a:rPr lang="en-US" sz="2400" smtClean="0"/>
              <a:t>Receive a sample (s,a,s’,r)</a:t>
            </a:r>
          </a:p>
          <a:p>
            <a:pPr lvl="1"/>
            <a:r>
              <a:rPr lang="en-US" sz="2400" smtClean="0"/>
              <a:t>Consider your old estimate:</a:t>
            </a:r>
          </a:p>
          <a:p>
            <a:pPr lvl="1"/>
            <a:r>
              <a:rPr lang="en-US" sz="2400" smtClean="0"/>
              <a:t>Consider your new sample estimate:</a:t>
            </a:r>
          </a:p>
          <a:p>
            <a:endParaRPr lang="en-US" sz="2800" smtClean="0"/>
          </a:p>
          <a:p>
            <a:pPr lvl="1"/>
            <a:endParaRPr lang="en-US" sz="2400" smtClean="0"/>
          </a:p>
          <a:p>
            <a:pPr lvl="2"/>
            <a:endParaRPr lang="en-US" sz="2000" smtClean="0"/>
          </a:p>
          <a:p>
            <a:pPr lvl="2"/>
            <a:endParaRPr lang="en-US" smtClean="0"/>
          </a:p>
          <a:p>
            <a:pPr lvl="1"/>
            <a:r>
              <a:rPr lang="en-US" sz="2400" smtClean="0"/>
              <a:t>Incorporate the new estimate into a running average:</a:t>
            </a:r>
          </a:p>
        </p:txBody>
      </p:sp>
      <p:pic>
        <p:nvPicPr>
          <p:cNvPr id="2048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2895600"/>
            <a:ext cx="8255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0441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92250" y="3986213"/>
            <a:ext cx="6535738" cy="6572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810440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97075" y="6172200"/>
            <a:ext cx="5692775" cy="3159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810439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81200" y="4819650"/>
            <a:ext cx="452596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AD8694-83CF-421B-922D-160091B51771}" type="slidenum">
              <a:rPr lang="en-US" smtClean="0">
                <a:latin typeface="Arial" charset="0"/>
              </a:rPr>
              <a:pPr/>
              <a:t>31</a:t>
            </a:fld>
            <a:endParaRPr lang="en-US" smtClean="0"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600200" y="5985075"/>
            <a:ext cx="65532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76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Q-Learning Properties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93838"/>
            <a:ext cx="8229600" cy="4525962"/>
          </a:xfrm>
        </p:spPr>
        <p:txBody>
          <a:bodyPr/>
          <a:lstStyle/>
          <a:p>
            <a:r>
              <a:rPr lang="en-US" sz="2400" smtClean="0"/>
              <a:t>Amazing result: Q-learning converges to optimal policy</a:t>
            </a:r>
          </a:p>
          <a:p>
            <a:pPr lvl="1"/>
            <a:r>
              <a:rPr lang="en-US" sz="2000" smtClean="0"/>
              <a:t>If you explore enough</a:t>
            </a:r>
          </a:p>
          <a:p>
            <a:pPr lvl="1"/>
            <a:r>
              <a:rPr lang="en-US" sz="2000" smtClean="0"/>
              <a:t>If you make the learning rate small enough</a:t>
            </a:r>
          </a:p>
          <a:p>
            <a:pPr lvl="1"/>
            <a:r>
              <a:rPr lang="en-US" sz="2000" smtClean="0"/>
              <a:t>… but not decrease it too quickly!</a:t>
            </a:r>
          </a:p>
          <a:p>
            <a:pPr lvl="1"/>
            <a:r>
              <a:rPr lang="en-US" sz="2000" smtClean="0"/>
              <a:t>Basically doesn’t matter how you select actions (!)</a:t>
            </a:r>
          </a:p>
          <a:p>
            <a:pPr lvl="3"/>
            <a:endParaRPr lang="en-US" sz="1600" smtClean="0"/>
          </a:p>
          <a:p>
            <a:r>
              <a:rPr lang="en-US" sz="2400" smtClean="0"/>
              <a:t>Neat property: off-policy learning</a:t>
            </a:r>
          </a:p>
          <a:p>
            <a:pPr lvl="1"/>
            <a:r>
              <a:rPr lang="en-US" sz="2000" smtClean="0"/>
              <a:t>learn optimal policy without following it (some caveats)</a:t>
            </a:r>
          </a:p>
        </p:txBody>
      </p:sp>
      <p:graphicFrame>
        <p:nvGraphicFramePr>
          <p:cNvPr id="1812484" name="Group 4"/>
          <p:cNvGraphicFramePr>
            <a:graphicFrameLocks noGrp="1"/>
          </p:cNvGraphicFramePr>
          <p:nvPr/>
        </p:nvGraphicFramePr>
        <p:xfrm>
          <a:off x="1828800" y="5029200"/>
          <a:ext cx="1981200" cy="1523999"/>
        </p:xfrm>
        <a:graphic>
          <a:graphicData uri="http://schemas.openxmlformats.org/drawingml/2006/table">
            <a:tbl>
              <a:tblPr/>
              <a:tblGrid>
                <a:gridCol w="282575"/>
                <a:gridCol w="284163"/>
                <a:gridCol w="282575"/>
                <a:gridCol w="282575"/>
                <a:gridCol w="282575"/>
                <a:gridCol w="284162"/>
                <a:gridCol w="282575"/>
              </a:tblGrid>
              <a:tr h="147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</a:tr>
            </a:tbl>
          </a:graphicData>
        </a:graphic>
      </p:graphicFrame>
      <p:sp>
        <p:nvSpPr>
          <p:cNvPr id="21558" name="Line 54"/>
          <p:cNvSpPr>
            <a:spLocks noChangeShapeType="1"/>
          </p:cNvSpPr>
          <p:nvPr/>
        </p:nvSpPr>
        <p:spPr bwMode="auto">
          <a:xfrm>
            <a:off x="2057400" y="6088063"/>
            <a:ext cx="152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812535" name="Group 55"/>
          <p:cNvGraphicFramePr>
            <a:graphicFrameLocks noGrp="1"/>
          </p:cNvGraphicFramePr>
          <p:nvPr/>
        </p:nvGraphicFramePr>
        <p:xfrm>
          <a:off x="5257800" y="5021263"/>
          <a:ext cx="1981200" cy="1523999"/>
        </p:xfrm>
        <a:graphic>
          <a:graphicData uri="http://schemas.openxmlformats.org/drawingml/2006/table">
            <a:tbl>
              <a:tblPr/>
              <a:tblGrid>
                <a:gridCol w="282575"/>
                <a:gridCol w="284163"/>
                <a:gridCol w="282575"/>
                <a:gridCol w="282575"/>
                <a:gridCol w="282575"/>
                <a:gridCol w="284162"/>
                <a:gridCol w="282575"/>
              </a:tblGrid>
              <a:tr h="147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</a:tr>
            </a:tbl>
          </a:graphicData>
        </a:graphic>
      </p:graphicFrame>
      <p:sp>
        <p:nvSpPr>
          <p:cNvPr id="21609" name="Freeform 105"/>
          <p:cNvSpPr>
            <a:spLocks/>
          </p:cNvSpPr>
          <p:nvPr/>
        </p:nvSpPr>
        <p:spPr bwMode="auto">
          <a:xfrm>
            <a:off x="5410200" y="5478463"/>
            <a:ext cx="1676400" cy="457200"/>
          </a:xfrm>
          <a:custGeom>
            <a:avLst/>
            <a:gdLst>
              <a:gd name="T0" fmla="*/ 0 w 1056"/>
              <a:gd name="T1" fmla="*/ 2147483647 h 288"/>
              <a:gd name="T2" fmla="*/ 0 w 1056"/>
              <a:gd name="T3" fmla="*/ 0 h 288"/>
              <a:gd name="T4" fmla="*/ 2147483647 w 1056"/>
              <a:gd name="T5" fmla="*/ 0 h 288"/>
              <a:gd name="T6" fmla="*/ 2147483647 w 1056"/>
              <a:gd name="T7" fmla="*/ 2147483647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88"/>
              <a:gd name="T14" fmla="*/ 1056 w 1056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88">
                <a:moveTo>
                  <a:pt x="0" y="288"/>
                </a:moveTo>
                <a:lnTo>
                  <a:pt x="0" y="0"/>
                </a:lnTo>
                <a:lnTo>
                  <a:pt x="1056" y="0"/>
                </a:lnTo>
                <a:lnTo>
                  <a:pt x="1056" y="288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611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37CB9E-9805-4059-91AE-26119881C9D6}" type="slidenum">
              <a:rPr lang="en-US" smtClean="0">
                <a:latin typeface="Arial" charset="0"/>
              </a:rPr>
              <a:pPr/>
              <a:t>32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168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Exploration / Exploitation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Several schemes for forcing exploration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Simplest: random actions (</a:t>
            </a:r>
            <a:r>
              <a:rPr lang="en-US" smtClean="0">
                <a:sym typeface="Symbol" pitchFamily="18" charset="2"/>
              </a:rPr>
              <a:t> greedy)</a:t>
            </a:r>
            <a:endParaRPr lang="en-US" smtClean="0"/>
          </a:p>
          <a:p>
            <a:pPr lvl="2">
              <a:lnSpc>
                <a:spcPct val="90000"/>
              </a:lnSpc>
            </a:pPr>
            <a:r>
              <a:rPr lang="en-US" smtClean="0"/>
              <a:t>Every time step, flip a coin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With probability </a:t>
            </a:r>
            <a:r>
              <a:rPr lang="en-US" smtClean="0">
                <a:sym typeface="Symbol" pitchFamily="18" charset="2"/>
              </a:rPr>
              <a:t>, act randomly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With probability 1-</a:t>
            </a:r>
            <a:r>
              <a:rPr lang="en-US" smtClean="0">
                <a:sym typeface="Symbol" pitchFamily="18" charset="2"/>
              </a:rPr>
              <a:t>, act according to current policy</a:t>
            </a:r>
          </a:p>
          <a:p>
            <a:pPr lvl="2">
              <a:lnSpc>
                <a:spcPct val="90000"/>
              </a:lnSpc>
            </a:pPr>
            <a:endParaRPr lang="en-US" smtClean="0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 smtClean="0">
                <a:sym typeface="Symbol" pitchFamily="18" charset="2"/>
              </a:rPr>
              <a:t>Problems with random actions?</a:t>
            </a:r>
          </a:p>
          <a:p>
            <a:pPr lvl="2">
              <a:lnSpc>
                <a:spcPct val="90000"/>
              </a:lnSpc>
            </a:pPr>
            <a:r>
              <a:rPr lang="en-US" smtClean="0">
                <a:sym typeface="Symbol" pitchFamily="18" charset="2"/>
              </a:rPr>
              <a:t>You do explore the space, but keep thrashing around once learning is done</a:t>
            </a:r>
          </a:p>
          <a:p>
            <a:pPr lvl="2">
              <a:lnSpc>
                <a:spcPct val="90000"/>
              </a:lnSpc>
            </a:pPr>
            <a:r>
              <a:rPr lang="en-US" smtClean="0">
                <a:sym typeface="Symbol" pitchFamily="18" charset="2"/>
              </a:rPr>
              <a:t>One solution: lower  over time</a:t>
            </a:r>
          </a:p>
          <a:p>
            <a:pPr lvl="2">
              <a:lnSpc>
                <a:spcPct val="90000"/>
              </a:lnSpc>
            </a:pPr>
            <a:r>
              <a:rPr lang="en-US" smtClean="0">
                <a:sym typeface="Symbol" pitchFamily="18" charset="2"/>
              </a:rPr>
              <a:t>Another solution: exploration functions</a:t>
            </a:r>
          </a:p>
          <a:p>
            <a:pPr>
              <a:lnSpc>
                <a:spcPct val="90000"/>
              </a:lnSpc>
            </a:pPr>
            <a:endParaRPr lang="en-US" smtClean="0">
              <a:sym typeface="Symbol" pitchFamily="18" charset="2"/>
            </a:endParaRP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D4A76E-BD6B-4832-9BDD-34C3BA2AD942}" type="slidenum">
              <a:rPr lang="en-US" smtClean="0">
                <a:latin typeface="Arial" charset="0"/>
              </a:rPr>
              <a:pPr/>
              <a:t>33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424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Q-Learning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Q-learning produces tables of q-values: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171700" y="2362200"/>
          <a:ext cx="4762500" cy="404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hoto Editor Photo" r:id="rId3" imgW="4762913" imgH="4046571" progId="">
                  <p:embed/>
                </p:oleObj>
              </mc:Choice>
              <mc:Fallback>
                <p:oleObj name="Photo Editor Photo" r:id="rId3" imgW="4762913" imgH="404657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2362200"/>
                        <a:ext cx="4762500" cy="404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F55B75-0BD0-4B76-9962-71A2DF996E52}" type="slidenum">
              <a:rPr lang="en-US" smtClean="0">
                <a:latin typeface="Arial" charset="0"/>
              </a:rPr>
              <a:pPr/>
              <a:t>34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480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The Story So Far: MDPs and RL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2103438"/>
            <a:ext cx="5334000" cy="4525962"/>
          </a:xfrm>
        </p:spPr>
        <p:txBody>
          <a:bodyPr/>
          <a:lstStyle/>
          <a:p>
            <a:r>
              <a:rPr lang="en-US" sz="2400" dirty="0" smtClean="0"/>
              <a:t>If we know the MDP</a:t>
            </a:r>
          </a:p>
          <a:p>
            <a:pPr lvl="1"/>
            <a:r>
              <a:rPr lang="en-US" sz="2000" dirty="0" smtClean="0"/>
              <a:t>Compute V*, Q*, </a:t>
            </a:r>
            <a:r>
              <a:rPr lang="en-US" sz="2000" dirty="0" smtClean="0">
                <a:sym typeface="Symbol" pitchFamily="18" charset="2"/>
              </a:rPr>
              <a:t>* exactly</a:t>
            </a:r>
          </a:p>
          <a:p>
            <a:pPr lvl="1"/>
            <a:r>
              <a:rPr lang="en-US" sz="2000" dirty="0" smtClean="0">
                <a:sym typeface="Symbol" pitchFamily="18" charset="2"/>
              </a:rPr>
              <a:t>Evaluate a fixed policy </a:t>
            </a:r>
          </a:p>
          <a:p>
            <a:endParaRPr lang="en-US" sz="2400" dirty="0" smtClean="0"/>
          </a:p>
          <a:p>
            <a:r>
              <a:rPr lang="en-US" sz="2400" dirty="0" smtClean="0"/>
              <a:t>If we don’t know the MDP</a:t>
            </a:r>
          </a:p>
          <a:p>
            <a:pPr lvl="1"/>
            <a:r>
              <a:rPr lang="en-US" sz="2000" dirty="0" smtClean="0"/>
              <a:t>We can estimate the MDP then solve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We can estimate V for a fixed policy </a:t>
            </a:r>
            <a:r>
              <a:rPr lang="en-US" sz="2000" dirty="0" smtClean="0">
                <a:sym typeface="Symbol" pitchFamily="18" charset="2"/>
              </a:rPr>
              <a:t></a:t>
            </a:r>
            <a:endParaRPr lang="en-US" sz="2000" dirty="0" smtClean="0"/>
          </a:p>
          <a:p>
            <a:pPr lvl="1"/>
            <a:r>
              <a:rPr lang="en-US" sz="2000" dirty="0" smtClean="0"/>
              <a:t>We can estimate Q*(</a:t>
            </a:r>
            <a:r>
              <a:rPr lang="en-US" sz="2000" dirty="0" err="1" smtClean="0"/>
              <a:t>s,a</a:t>
            </a:r>
            <a:r>
              <a:rPr lang="en-US" sz="2000" dirty="0" smtClean="0"/>
              <a:t>) for the optimal policy while executing an exploration policy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EE73DD-C45A-4EF0-AC07-A43B8089C599}" type="slidenum">
              <a:rPr lang="en-US" smtClean="0">
                <a:latin typeface="Arial" charset="0"/>
              </a:rPr>
              <a:pPr/>
              <a:t>35</a:t>
            </a:fld>
            <a:endParaRPr lang="en-US" smtClean="0">
              <a:latin typeface="Arial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715000" y="2103438"/>
            <a:ext cx="31242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schemeClr val="accent2"/>
                </a:solidFill>
                <a:latin typeface="+mn-lt"/>
              </a:rPr>
              <a:t>Model-based DPs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+mn-lt"/>
              </a:rPr>
              <a:t>Value and policy Iteration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+mn-lt"/>
              </a:rPr>
              <a:t>Policy evaluation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400" kern="0" dirty="0">
              <a:solidFill>
                <a:schemeClr val="accent2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schemeClr val="accent2"/>
                </a:solidFill>
                <a:latin typeface="+mn-lt"/>
              </a:rPr>
              <a:t>Model-based RL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400" kern="0" dirty="0">
              <a:solidFill>
                <a:schemeClr val="accent2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schemeClr val="accent2"/>
                </a:solidFill>
                <a:latin typeface="+mn-lt"/>
              </a:rPr>
              <a:t>Model-free RL: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+mn-lt"/>
              </a:rPr>
              <a:t>Value learning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+mn-lt"/>
              </a:rPr>
              <a:t>Q-learning</a:t>
            </a:r>
          </a:p>
        </p:txBody>
      </p:sp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457200" y="1524000"/>
            <a:ext cx="4194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Things we know how to do:</a:t>
            </a:r>
          </a:p>
        </p:txBody>
      </p:sp>
      <p:sp>
        <p:nvSpPr>
          <p:cNvPr id="24583" name="TextBox 6"/>
          <p:cNvSpPr txBox="1">
            <a:spLocks noChangeArrowheads="1"/>
          </p:cNvSpPr>
          <p:nvPr/>
        </p:nvSpPr>
        <p:spPr bwMode="auto">
          <a:xfrm>
            <a:off x="5722938" y="1519238"/>
            <a:ext cx="19732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Techniques:</a:t>
            </a:r>
          </a:p>
        </p:txBody>
      </p:sp>
    </p:spTree>
    <p:extLst>
      <p:ext uri="{BB962C8B-B14F-4D97-AF65-F5344CB8AC3E}">
        <p14:creationId xmlns:p14="http://schemas.microsoft.com/office/powerpoint/2010/main" val="1782003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Q-Learning</a:t>
            </a:r>
          </a:p>
        </p:txBody>
      </p:sp>
      <p:sp>
        <p:nvSpPr>
          <p:cNvPr id="179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In realistic situations, we cannot possibly learn about every single state!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Too many states to visit them all in training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Too many states to hold the q-tables in memory</a:t>
            </a:r>
          </a:p>
          <a:p>
            <a:pPr lvl="1"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800" smtClean="0"/>
              <a:t>Instead, we want to generalize: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Learn about some small number of training states from experience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Generalize that experience to new, similar states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This is a fundamental idea in machine learning, and we’ll see it over and over again</a:t>
            </a:r>
          </a:p>
          <a:p>
            <a:pPr lvl="1">
              <a:lnSpc>
                <a:spcPct val="90000"/>
              </a:lnSpc>
            </a:pPr>
            <a:endParaRPr lang="en-US" sz="240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689EAB-E69B-4F0D-A7DF-8E4F9CAE695A}" type="slidenum">
              <a:rPr lang="en-US" smtClean="0">
                <a:latin typeface="Arial" charset="0"/>
              </a:rPr>
              <a:pPr/>
              <a:t>36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59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Pacman</a:t>
            </a:r>
          </a:p>
        </p:txBody>
      </p:sp>
      <p:sp>
        <p:nvSpPr>
          <p:cNvPr id="180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Let’s say we discover through experience that this state is bad:</a:t>
            </a:r>
          </a:p>
          <a:p>
            <a:pPr>
              <a:lnSpc>
                <a:spcPct val="90000"/>
              </a:lnSpc>
            </a:pPr>
            <a:endParaRPr lang="en-US" sz="2800" smtClean="0"/>
          </a:p>
          <a:p>
            <a:pPr>
              <a:lnSpc>
                <a:spcPct val="90000"/>
              </a:lnSpc>
            </a:pPr>
            <a:r>
              <a:rPr lang="en-US" sz="2800" smtClean="0"/>
              <a:t>In naïve q learning, we know nothing about this state or its q states:</a:t>
            </a:r>
          </a:p>
          <a:p>
            <a:pPr>
              <a:lnSpc>
                <a:spcPct val="90000"/>
              </a:lnSpc>
            </a:pPr>
            <a:endParaRPr lang="en-US" sz="2800" smtClean="0"/>
          </a:p>
          <a:p>
            <a:pPr lvl="2"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800" smtClean="0"/>
              <a:t>Or even this one!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943600" y="1406525"/>
            <a:ext cx="1676400" cy="1641475"/>
            <a:chOff x="3408" y="912"/>
            <a:chExt cx="1584" cy="155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408" y="912"/>
              <a:ext cx="1584" cy="1551"/>
              <a:chOff x="3360" y="1008"/>
              <a:chExt cx="1584" cy="1551"/>
            </a:xfrm>
          </p:grpSpPr>
          <p:pic>
            <p:nvPicPr>
              <p:cNvPr id="26649" name="Picture 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73026"/>
              <a:stretch>
                <a:fillRect/>
              </a:stretch>
            </p:blipFill>
            <p:spPr bwMode="auto">
              <a:xfrm>
                <a:off x="3360" y="1008"/>
                <a:ext cx="768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50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2498" r="-1158"/>
              <a:stretch>
                <a:fillRect/>
              </a:stretch>
            </p:blipFill>
            <p:spPr bwMode="auto">
              <a:xfrm>
                <a:off x="4128" y="1008"/>
                <a:ext cx="816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6646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80" y="1872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7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92" y="2160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8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04" y="2160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943600" y="3235325"/>
            <a:ext cx="1676400" cy="1641475"/>
            <a:chOff x="3456" y="2592"/>
            <a:chExt cx="1584" cy="1551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3456" y="2592"/>
              <a:ext cx="1584" cy="1551"/>
              <a:chOff x="3360" y="1008"/>
              <a:chExt cx="1584" cy="1551"/>
            </a:xfrm>
          </p:grpSpPr>
          <p:pic>
            <p:nvPicPr>
              <p:cNvPr id="26643" name="Picture 1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73026"/>
              <a:stretch>
                <a:fillRect/>
              </a:stretch>
            </p:blipFill>
            <p:spPr bwMode="auto">
              <a:xfrm>
                <a:off x="3360" y="1008"/>
                <a:ext cx="768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44" name="Picture 1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2498" r="-1158"/>
              <a:stretch>
                <a:fillRect/>
              </a:stretch>
            </p:blipFill>
            <p:spPr bwMode="auto">
              <a:xfrm>
                <a:off x="4128" y="1008"/>
                <a:ext cx="816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6640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72" y="2832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1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04" y="2976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2" name="Picture 1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04" y="2688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631" name="Slide Number Placeholder 2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0F1AF5-EDC0-46D4-A1A0-F5F0818552DD}" type="slidenum">
              <a:rPr lang="en-US" smtClean="0">
                <a:latin typeface="Arial" charset="0"/>
              </a:rPr>
              <a:pPr/>
              <a:t>37</a:t>
            </a:fld>
            <a:endParaRPr lang="en-US" smtClean="0">
              <a:latin typeface="Arial" charset="0"/>
            </a:endParaRPr>
          </a:p>
        </p:txBody>
      </p:sp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5943600" y="5029200"/>
            <a:ext cx="1676400" cy="1641476"/>
            <a:chOff x="3744" y="960"/>
            <a:chExt cx="1584" cy="1551"/>
          </a:xfrm>
        </p:grpSpPr>
        <p:grpSp>
          <p:nvGrpSpPr>
            <p:cNvPr id="28" name="Group 5"/>
            <p:cNvGrpSpPr>
              <a:grpSpLocks/>
            </p:cNvGrpSpPr>
            <p:nvPr/>
          </p:nvGrpSpPr>
          <p:grpSpPr bwMode="auto">
            <a:xfrm>
              <a:off x="3744" y="960"/>
              <a:ext cx="1584" cy="1551"/>
              <a:chOff x="3408" y="912"/>
              <a:chExt cx="1584" cy="1551"/>
            </a:xfrm>
          </p:grpSpPr>
          <p:grpSp>
            <p:nvGrpSpPr>
              <p:cNvPr id="32" name="Group 31"/>
              <p:cNvGrpSpPr>
                <a:grpSpLocks/>
              </p:cNvGrpSpPr>
              <p:nvPr/>
            </p:nvGrpSpPr>
            <p:grpSpPr bwMode="auto">
              <a:xfrm>
                <a:off x="3408" y="912"/>
                <a:ext cx="1584" cy="1551"/>
                <a:chOff x="3360" y="1008"/>
                <a:chExt cx="1584" cy="1551"/>
              </a:xfrm>
            </p:grpSpPr>
            <p:pic>
              <p:nvPicPr>
                <p:cNvPr id="36" name="Picture 7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r="73026"/>
                <a:stretch>
                  <a:fillRect/>
                </a:stretch>
              </p:blipFill>
              <p:spPr bwMode="auto">
                <a:xfrm>
                  <a:off x="3360" y="1008"/>
                  <a:ext cx="768" cy="15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8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72498" r="-1158"/>
                <a:stretch>
                  <a:fillRect/>
                </a:stretch>
              </p:blipFill>
              <p:spPr bwMode="auto">
                <a:xfrm>
                  <a:off x="4128" y="1008"/>
                  <a:ext cx="816" cy="15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33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80" y="1872"/>
                <a:ext cx="216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92" y="2160"/>
                <a:ext cx="197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" name="Picture 1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504" y="2160"/>
                <a:ext cx="216" cy="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9" name="Rectangle 12"/>
            <p:cNvSpPr>
              <a:spLocks noChangeArrowheads="1"/>
            </p:cNvSpPr>
            <p:nvPr/>
          </p:nvSpPr>
          <p:spPr bwMode="auto">
            <a:xfrm>
              <a:off x="4032" y="2208"/>
              <a:ext cx="96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13"/>
            <p:cNvSpPr>
              <a:spLocks noChangeArrowheads="1"/>
            </p:cNvSpPr>
            <p:nvPr/>
          </p:nvSpPr>
          <p:spPr bwMode="auto">
            <a:xfrm>
              <a:off x="4320" y="1968"/>
              <a:ext cx="96" cy="38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14"/>
            <p:cNvSpPr>
              <a:spLocks noChangeArrowheads="1"/>
            </p:cNvSpPr>
            <p:nvPr/>
          </p:nvSpPr>
          <p:spPr bwMode="auto">
            <a:xfrm>
              <a:off x="4320" y="1968"/>
              <a:ext cx="528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7044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Feature-Based Representations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9530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Solution: describe a state using a vector of features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Features are functions from states to real numbers (often 0/1) that capture important properties of the state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Example features:</a:t>
            </a:r>
          </a:p>
          <a:p>
            <a:pPr lvl="2">
              <a:lnSpc>
                <a:spcPct val="80000"/>
              </a:lnSpc>
            </a:pPr>
            <a:r>
              <a:rPr lang="en-US" sz="1800" smtClean="0"/>
              <a:t>Distance to closest ghost</a:t>
            </a:r>
          </a:p>
          <a:p>
            <a:pPr lvl="2">
              <a:lnSpc>
                <a:spcPct val="80000"/>
              </a:lnSpc>
            </a:pPr>
            <a:r>
              <a:rPr lang="en-US" sz="1800" smtClean="0"/>
              <a:t>Distance to closest dot</a:t>
            </a:r>
          </a:p>
          <a:p>
            <a:pPr lvl="2">
              <a:lnSpc>
                <a:spcPct val="80000"/>
              </a:lnSpc>
            </a:pPr>
            <a:r>
              <a:rPr lang="en-US" sz="1800" smtClean="0"/>
              <a:t>Number of ghosts</a:t>
            </a:r>
          </a:p>
          <a:p>
            <a:pPr lvl="2">
              <a:lnSpc>
                <a:spcPct val="80000"/>
              </a:lnSpc>
            </a:pPr>
            <a:r>
              <a:rPr lang="en-US" sz="1800" smtClean="0"/>
              <a:t>1 / (dist to dot)</a:t>
            </a:r>
            <a:r>
              <a:rPr lang="en-US" sz="1800" baseline="30000" smtClean="0"/>
              <a:t>2</a:t>
            </a:r>
          </a:p>
          <a:p>
            <a:pPr lvl="2">
              <a:lnSpc>
                <a:spcPct val="80000"/>
              </a:lnSpc>
            </a:pPr>
            <a:r>
              <a:rPr lang="en-US" sz="1800" smtClean="0"/>
              <a:t>Is Pacman in a tunnel? (0/1)</a:t>
            </a:r>
          </a:p>
          <a:p>
            <a:pPr lvl="2">
              <a:lnSpc>
                <a:spcPct val="80000"/>
              </a:lnSpc>
            </a:pPr>
            <a:r>
              <a:rPr lang="en-US" sz="1800" smtClean="0"/>
              <a:t>…… etc.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Can also describe a q-state (s, a) with features (e.g. action moves closer to food)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943600" y="1524000"/>
            <a:ext cx="2514600" cy="2462213"/>
            <a:chOff x="3744" y="960"/>
            <a:chExt cx="1584" cy="155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744" y="960"/>
              <a:ext cx="1584" cy="1551"/>
              <a:chOff x="3408" y="912"/>
              <a:chExt cx="1584" cy="1551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3408" y="912"/>
                <a:ext cx="1584" cy="1551"/>
                <a:chOff x="3360" y="1008"/>
                <a:chExt cx="1584" cy="1551"/>
              </a:xfrm>
            </p:grpSpPr>
            <p:pic>
              <p:nvPicPr>
                <p:cNvPr id="27663" name="Picture 7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r="73026"/>
                <a:stretch>
                  <a:fillRect/>
                </a:stretch>
              </p:blipFill>
              <p:spPr bwMode="auto">
                <a:xfrm>
                  <a:off x="3360" y="1008"/>
                  <a:ext cx="768" cy="15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664" name="Picture 8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72498" r="-1158"/>
                <a:stretch>
                  <a:fillRect/>
                </a:stretch>
              </p:blipFill>
              <p:spPr bwMode="auto">
                <a:xfrm>
                  <a:off x="4128" y="1008"/>
                  <a:ext cx="816" cy="15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27660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80" y="1872"/>
                <a:ext cx="216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61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92" y="2160"/>
                <a:ext cx="197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62" name="Picture 1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504" y="2160"/>
                <a:ext cx="216" cy="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7656" name="Rectangle 12"/>
            <p:cNvSpPr>
              <a:spLocks noChangeArrowheads="1"/>
            </p:cNvSpPr>
            <p:nvPr/>
          </p:nvSpPr>
          <p:spPr bwMode="auto">
            <a:xfrm>
              <a:off x="4032" y="2208"/>
              <a:ext cx="96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7" name="Rectangle 13"/>
            <p:cNvSpPr>
              <a:spLocks noChangeArrowheads="1"/>
            </p:cNvSpPr>
            <p:nvPr/>
          </p:nvSpPr>
          <p:spPr bwMode="auto">
            <a:xfrm>
              <a:off x="4320" y="1968"/>
              <a:ext cx="96" cy="38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8" name="Rectangle 14"/>
            <p:cNvSpPr>
              <a:spLocks noChangeArrowheads="1"/>
            </p:cNvSpPr>
            <p:nvPr/>
          </p:nvSpPr>
          <p:spPr bwMode="auto">
            <a:xfrm>
              <a:off x="4320" y="1968"/>
              <a:ext cx="528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53" name="Rectangle 15"/>
          <p:cNvSpPr>
            <a:spLocks noChangeArrowheads="1"/>
          </p:cNvSpPr>
          <p:nvPr/>
        </p:nvSpPr>
        <p:spPr bwMode="auto">
          <a:xfrm>
            <a:off x="6096000" y="3352800"/>
            <a:ext cx="2286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13887D-A151-4DE4-9252-940B65E930F9}" type="slidenum">
              <a:rPr lang="en-US" smtClean="0">
                <a:latin typeface="Arial" charset="0"/>
              </a:rPr>
              <a:pPr/>
              <a:t>38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585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Linear Feature Functions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24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Using a feature representation, we can write a q function (or value function) for any state using a few weights:</a:t>
            </a:r>
          </a:p>
          <a:p>
            <a:pPr>
              <a:lnSpc>
                <a:spcPct val="90000"/>
              </a:lnSpc>
            </a:pPr>
            <a:endParaRPr lang="en-US" sz="2800" smtClean="0"/>
          </a:p>
          <a:p>
            <a:pPr>
              <a:lnSpc>
                <a:spcPct val="90000"/>
              </a:lnSpc>
            </a:pPr>
            <a:endParaRPr lang="en-US" sz="2800" smtClean="0"/>
          </a:p>
          <a:p>
            <a:pPr>
              <a:lnSpc>
                <a:spcPct val="90000"/>
              </a:lnSpc>
            </a:pPr>
            <a:endParaRPr lang="en-US" sz="2800" smtClean="0"/>
          </a:p>
          <a:p>
            <a:pPr>
              <a:lnSpc>
                <a:spcPct val="90000"/>
              </a:lnSpc>
            </a:pPr>
            <a:endParaRPr lang="en-US" sz="2800" smtClean="0"/>
          </a:p>
          <a:p>
            <a:pPr>
              <a:lnSpc>
                <a:spcPct val="90000"/>
              </a:lnSpc>
            </a:pPr>
            <a:r>
              <a:rPr lang="en-US" sz="2800" smtClean="0"/>
              <a:t>Advantage: our experience is summed up in a few powerful numbers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Disadvantage: states may share features but be very different in value!</a:t>
            </a:r>
          </a:p>
        </p:txBody>
      </p:sp>
      <p:pic>
        <p:nvPicPr>
          <p:cNvPr id="2867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9675" y="3124200"/>
            <a:ext cx="692943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962400"/>
            <a:ext cx="78359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481484-48F7-44A3-8337-505A88900BCD}" type="slidenum">
              <a:rPr lang="en-US" smtClean="0">
                <a:latin typeface="Arial" charset="0"/>
              </a:rPr>
              <a:pPr/>
              <a:t>39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514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668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Gradient Descent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6"/>
          <a:stretch/>
        </p:blipFill>
        <p:spPr bwMode="auto">
          <a:xfrm>
            <a:off x="228600" y="762000"/>
            <a:ext cx="5286375" cy="304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2"/>
          <a:stretch/>
        </p:blipFill>
        <p:spPr bwMode="auto">
          <a:xfrm>
            <a:off x="4724400" y="4368165"/>
            <a:ext cx="4171950" cy="2489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514600" y="3505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Simulated Annealing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29645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Function Approximation</a:t>
            </a:r>
          </a:p>
        </p:txBody>
      </p:sp>
      <p:sp>
        <p:nvSpPr>
          <p:cNvPr id="1803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Q-learning with linear q-functions:</a:t>
            </a:r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r>
              <a:rPr lang="en-US" sz="2400" smtClean="0"/>
              <a:t>Intuitive interpretation: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Adjust weights of active features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E.g. if something unexpectedly bad happens, disprefer all states with that state’s features</a:t>
            </a:r>
          </a:p>
          <a:p>
            <a:pPr lvl="1">
              <a:lnSpc>
                <a:spcPct val="80000"/>
              </a:lnSpc>
            </a:pPr>
            <a:endParaRPr lang="en-US" sz="2000" smtClean="0"/>
          </a:p>
          <a:p>
            <a:pPr>
              <a:lnSpc>
                <a:spcPct val="80000"/>
              </a:lnSpc>
            </a:pPr>
            <a:r>
              <a:rPr lang="en-US" sz="2400" smtClean="0"/>
              <a:t>Formal justification: online least squares</a:t>
            </a:r>
          </a:p>
        </p:txBody>
      </p:sp>
      <p:pic>
        <p:nvPicPr>
          <p:cNvPr id="180326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3036888"/>
            <a:ext cx="4084638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326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2238" y="3646488"/>
            <a:ext cx="3814762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1600200"/>
            <a:ext cx="78359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37D80A-8BBE-4056-9306-EB877D1FC58B}" type="slidenum">
              <a:rPr lang="en-US" smtClean="0">
                <a:latin typeface="Arial" charset="0"/>
              </a:rPr>
              <a:pPr/>
              <a:t>40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018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Q-Pacman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324600" y="4191000"/>
            <a:ext cx="2514600" cy="2462213"/>
            <a:chOff x="3984" y="2640"/>
            <a:chExt cx="1584" cy="155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984" y="2640"/>
              <a:ext cx="1584" cy="1551"/>
              <a:chOff x="3360" y="1008"/>
              <a:chExt cx="1584" cy="1551"/>
            </a:xfrm>
          </p:grpSpPr>
          <p:pic>
            <p:nvPicPr>
              <p:cNvPr id="30755" name="Picture 6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 r="73026"/>
              <a:stretch>
                <a:fillRect/>
              </a:stretch>
            </p:blipFill>
            <p:spPr bwMode="auto">
              <a:xfrm>
                <a:off x="3360" y="1008"/>
                <a:ext cx="768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756" name="Picture 7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 l="72498" r="-1158"/>
              <a:stretch>
                <a:fillRect/>
              </a:stretch>
            </p:blipFill>
            <p:spPr bwMode="auto">
              <a:xfrm>
                <a:off x="4128" y="1008"/>
                <a:ext cx="816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0749" name="Picture 8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224" y="3888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0" name="Picture 9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056" y="3744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51" name="Rectangle 10"/>
            <p:cNvSpPr>
              <a:spLocks noChangeArrowheads="1"/>
            </p:cNvSpPr>
            <p:nvPr/>
          </p:nvSpPr>
          <p:spPr bwMode="auto">
            <a:xfrm>
              <a:off x="4128" y="3936"/>
              <a:ext cx="96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2" name="Rectangle 11"/>
            <p:cNvSpPr>
              <a:spLocks noChangeArrowheads="1"/>
            </p:cNvSpPr>
            <p:nvPr/>
          </p:nvSpPr>
          <p:spPr bwMode="auto">
            <a:xfrm>
              <a:off x="4416" y="3936"/>
              <a:ext cx="96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3" name="Rectangle 12"/>
            <p:cNvSpPr>
              <a:spLocks noChangeArrowheads="1"/>
            </p:cNvSpPr>
            <p:nvPr/>
          </p:nvSpPr>
          <p:spPr bwMode="auto">
            <a:xfrm>
              <a:off x="4560" y="3648"/>
              <a:ext cx="96" cy="38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4" name="Rectangle 13"/>
            <p:cNvSpPr>
              <a:spLocks noChangeArrowheads="1"/>
            </p:cNvSpPr>
            <p:nvPr/>
          </p:nvSpPr>
          <p:spPr bwMode="auto">
            <a:xfrm>
              <a:off x="4560" y="3648"/>
              <a:ext cx="528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6324600" y="1524000"/>
            <a:ext cx="2514600" cy="2462213"/>
            <a:chOff x="3984" y="960"/>
            <a:chExt cx="1584" cy="1551"/>
          </a:xfrm>
        </p:grpSpPr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3984" y="960"/>
              <a:ext cx="1584" cy="1551"/>
              <a:chOff x="3744" y="960"/>
              <a:chExt cx="1584" cy="1551"/>
            </a:xfrm>
          </p:grpSpPr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3744" y="960"/>
                <a:ext cx="1584" cy="1551"/>
                <a:chOff x="3408" y="912"/>
                <a:chExt cx="1584" cy="1551"/>
              </a:xfrm>
            </p:grpSpPr>
            <p:grpSp>
              <p:nvGrpSpPr>
                <p:cNvPr id="7" name="Group 17"/>
                <p:cNvGrpSpPr>
                  <a:grpSpLocks/>
                </p:cNvGrpSpPr>
                <p:nvPr/>
              </p:nvGrpSpPr>
              <p:grpSpPr bwMode="auto">
                <a:xfrm>
                  <a:off x="3408" y="912"/>
                  <a:ext cx="1584" cy="1551"/>
                  <a:chOff x="3360" y="1008"/>
                  <a:chExt cx="1584" cy="1551"/>
                </a:xfrm>
              </p:grpSpPr>
              <p:pic>
                <p:nvPicPr>
                  <p:cNvPr id="30746" name="Picture 18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/>
                  <a:srcRect r="73026"/>
                  <a:stretch>
                    <a:fillRect/>
                  </a:stretch>
                </p:blipFill>
                <p:spPr bwMode="auto">
                  <a:xfrm>
                    <a:off x="3360" y="1008"/>
                    <a:ext cx="768" cy="15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0747" name="Picture 19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/>
                  <a:srcRect l="72498" r="-1158"/>
                  <a:stretch>
                    <a:fillRect/>
                  </a:stretch>
                </p:blipFill>
                <p:spPr bwMode="auto">
                  <a:xfrm>
                    <a:off x="4128" y="1008"/>
                    <a:ext cx="816" cy="15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30743" name="Picture 20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3480" y="1872"/>
                  <a:ext cx="216" cy="1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744" name="Picture 21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3792" y="2160"/>
                  <a:ext cx="197" cy="1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745" name="Picture 22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3504" y="2160"/>
                  <a:ext cx="216" cy="1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30739" name="Rectangle 23"/>
              <p:cNvSpPr>
                <a:spLocks noChangeArrowheads="1"/>
              </p:cNvSpPr>
              <p:nvPr/>
            </p:nvSpPr>
            <p:spPr bwMode="auto">
              <a:xfrm>
                <a:off x="4032" y="2208"/>
                <a:ext cx="96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0" name="Rectangle 24"/>
              <p:cNvSpPr>
                <a:spLocks noChangeArrowheads="1"/>
              </p:cNvSpPr>
              <p:nvPr/>
            </p:nvSpPr>
            <p:spPr bwMode="auto">
              <a:xfrm>
                <a:off x="4320" y="1968"/>
                <a:ext cx="96" cy="38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1" name="Rectangle 25"/>
              <p:cNvSpPr>
                <a:spLocks noChangeArrowheads="1"/>
              </p:cNvSpPr>
              <p:nvPr/>
            </p:nvSpPr>
            <p:spPr bwMode="auto">
              <a:xfrm>
                <a:off x="4320" y="1968"/>
                <a:ext cx="528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737" name="Rectangle 26"/>
            <p:cNvSpPr>
              <a:spLocks noChangeArrowheads="1"/>
            </p:cNvSpPr>
            <p:nvPr/>
          </p:nvSpPr>
          <p:spPr bwMode="auto">
            <a:xfrm>
              <a:off x="4080" y="2112"/>
              <a:ext cx="144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804315" name="Picture 2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735263" y="2293938"/>
            <a:ext cx="3368675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4316" name="Picture 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784475" y="2827338"/>
            <a:ext cx="3311525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4317" name="Picture 2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200400" y="3962400"/>
            <a:ext cx="248443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3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03238" y="1690688"/>
            <a:ext cx="5438775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4319" name="Picture 3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216275" y="3505200"/>
            <a:ext cx="18129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4324" name="Picture 3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208338" y="4510088"/>
            <a:ext cx="1898650" cy="2143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804325" name="Picture 3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930400" y="5029200"/>
            <a:ext cx="4010025" cy="3159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804327" name="Picture 3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858963" y="5562600"/>
            <a:ext cx="4205287" cy="3159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804323" name="Picture 3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31813" y="6251575"/>
            <a:ext cx="543877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5" name="Slide Number Placeholder 3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23F089-E4F1-440F-AFFB-3C67FB91A540}" type="slidenum">
              <a:rPr lang="en-US" smtClean="0">
                <a:latin typeface="Arial" charset="0"/>
              </a:rPr>
              <a:pPr/>
              <a:t>41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619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sym typeface="Symbol" pitchFamily="18" charset="2"/>
              </a:rPr>
              <a:t>Linear regression</a:t>
            </a:r>
          </a:p>
        </p:txBody>
      </p:sp>
      <p:sp>
        <p:nvSpPr>
          <p:cNvPr id="31747" name="Freeform 3"/>
          <p:cNvSpPr>
            <a:spLocks/>
          </p:cNvSpPr>
          <p:nvPr/>
        </p:nvSpPr>
        <p:spPr bwMode="auto">
          <a:xfrm>
            <a:off x="6999288" y="1227138"/>
            <a:ext cx="1252537" cy="2617787"/>
          </a:xfrm>
          <a:custGeom>
            <a:avLst/>
            <a:gdLst>
              <a:gd name="T0" fmla="*/ 2147483647 w 789"/>
              <a:gd name="T1" fmla="*/ 2147483647 h 1649"/>
              <a:gd name="T2" fmla="*/ 2147483647 w 789"/>
              <a:gd name="T3" fmla="*/ 2147483647 h 1649"/>
              <a:gd name="T4" fmla="*/ 0 w 789"/>
              <a:gd name="T5" fmla="*/ 0 h 1649"/>
              <a:gd name="T6" fmla="*/ 0 w 789"/>
              <a:gd name="T7" fmla="*/ 2147483647 h 1649"/>
              <a:gd name="T8" fmla="*/ 2147483647 w 789"/>
              <a:gd name="T9" fmla="*/ 2147483647 h 16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9"/>
              <a:gd name="T16" fmla="*/ 0 h 1649"/>
              <a:gd name="T17" fmla="*/ 789 w 789"/>
              <a:gd name="T18" fmla="*/ 1649 h 16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9" h="1649">
                <a:moveTo>
                  <a:pt x="789" y="1649"/>
                </a:moveTo>
                <a:lnTo>
                  <a:pt x="789" y="515"/>
                </a:lnTo>
                <a:lnTo>
                  <a:pt x="0" y="0"/>
                </a:lnTo>
                <a:lnTo>
                  <a:pt x="0" y="1133"/>
                </a:lnTo>
                <a:lnTo>
                  <a:pt x="789" y="164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8" name="Freeform 4"/>
          <p:cNvSpPr>
            <a:spLocks/>
          </p:cNvSpPr>
          <p:nvPr/>
        </p:nvSpPr>
        <p:spPr bwMode="auto">
          <a:xfrm>
            <a:off x="6999288" y="1227138"/>
            <a:ext cx="1252537" cy="2617787"/>
          </a:xfrm>
          <a:custGeom>
            <a:avLst/>
            <a:gdLst>
              <a:gd name="T0" fmla="*/ 2147483647 w 789"/>
              <a:gd name="T1" fmla="*/ 2147483647 h 1649"/>
              <a:gd name="T2" fmla="*/ 2147483647 w 789"/>
              <a:gd name="T3" fmla="*/ 2147483647 h 1649"/>
              <a:gd name="T4" fmla="*/ 0 w 789"/>
              <a:gd name="T5" fmla="*/ 0 h 1649"/>
              <a:gd name="T6" fmla="*/ 0 w 789"/>
              <a:gd name="T7" fmla="*/ 2147483647 h 1649"/>
              <a:gd name="T8" fmla="*/ 2147483647 w 789"/>
              <a:gd name="T9" fmla="*/ 2147483647 h 16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9"/>
              <a:gd name="T16" fmla="*/ 0 h 1649"/>
              <a:gd name="T17" fmla="*/ 789 w 789"/>
              <a:gd name="T18" fmla="*/ 1649 h 16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9" h="1649">
                <a:moveTo>
                  <a:pt x="789" y="1649"/>
                </a:moveTo>
                <a:lnTo>
                  <a:pt x="789" y="515"/>
                </a:lnTo>
                <a:lnTo>
                  <a:pt x="0" y="0"/>
                </a:lnTo>
                <a:lnTo>
                  <a:pt x="0" y="1133"/>
                </a:lnTo>
                <a:lnTo>
                  <a:pt x="789" y="1649"/>
                </a:lnTo>
              </a:path>
            </a:pathLst>
          </a:cu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9" name="Freeform 5"/>
          <p:cNvSpPr>
            <a:spLocks/>
          </p:cNvSpPr>
          <p:nvPr/>
        </p:nvSpPr>
        <p:spPr bwMode="auto">
          <a:xfrm>
            <a:off x="5356225" y="3025775"/>
            <a:ext cx="2895600" cy="1455738"/>
          </a:xfrm>
          <a:custGeom>
            <a:avLst/>
            <a:gdLst>
              <a:gd name="T0" fmla="*/ 2147483647 w 1824"/>
              <a:gd name="T1" fmla="*/ 2147483647 h 917"/>
              <a:gd name="T2" fmla="*/ 0 w 1824"/>
              <a:gd name="T3" fmla="*/ 2147483647 h 917"/>
              <a:gd name="T4" fmla="*/ 2147483647 w 1824"/>
              <a:gd name="T5" fmla="*/ 0 h 917"/>
              <a:gd name="T6" fmla="*/ 2147483647 w 1824"/>
              <a:gd name="T7" fmla="*/ 2147483647 h 917"/>
              <a:gd name="T8" fmla="*/ 2147483647 w 1824"/>
              <a:gd name="T9" fmla="*/ 2147483647 h 9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24"/>
              <a:gd name="T16" fmla="*/ 0 h 917"/>
              <a:gd name="T17" fmla="*/ 1824 w 1824"/>
              <a:gd name="T18" fmla="*/ 917 h 9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24" h="917">
                <a:moveTo>
                  <a:pt x="790" y="917"/>
                </a:moveTo>
                <a:lnTo>
                  <a:pt x="0" y="396"/>
                </a:lnTo>
                <a:lnTo>
                  <a:pt x="1035" y="0"/>
                </a:lnTo>
                <a:lnTo>
                  <a:pt x="1824" y="516"/>
                </a:lnTo>
                <a:lnTo>
                  <a:pt x="790" y="91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0" name="Freeform 6"/>
          <p:cNvSpPr>
            <a:spLocks/>
          </p:cNvSpPr>
          <p:nvPr/>
        </p:nvSpPr>
        <p:spPr bwMode="auto">
          <a:xfrm>
            <a:off x="5356225" y="3025775"/>
            <a:ext cx="2895600" cy="1455738"/>
          </a:xfrm>
          <a:custGeom>
            <a:avLst/>
            <a:gdLst>
              <a:gd name="T0" fmla="*/ 2147483647 w 1824"/>
              <a:gd name="T1" fmla="*/ 2147483647 h 917"/>
              <a:gd name="T2" fmla="*/ 0 w 1824"/>
              <a:gd name="T3" fmla="*/ 2147483647 h 917"/>
              <a:gd name="T4" fmla="*/ 2147483647 w 1824"/>
              <a:gd name="T5" fmla="*/ 0 h 917"/>
              <a:gd name="T6" fmla="*/ 2147483647 w 1824"/>
              <a:gd name="T7" fmla="*/ 2147483647 h 917"/>
              <a:gd name="T8" fmla="*/ 2147483647 w 1824"/>
              <a:gd name="T9" fmla="*/ 2147483647 h 9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24"/>
              <a:gd name="T16" fmla="*/ 0 h 917"/>
              <a:gd name="T17" fmla="*/ 1824 w 1824"/>
              <a:gd name="T18" fmla="*/ 917 h 9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24" h="917">
                <a:moveTo>
                  <a:pt x="790" y="917"/>
                </a:moveTo>
                <a:lnTo>
                  <a:pt x="0" y="396"/>
                </a:lnTo>
                <a:lnTo>
                  <a:pt x="1035" y="0"/>
                </a:lnTo>
                <a:lnTo>
                  <a:pt x="1824" y="516"/>
                </a:lnTo>
                <a:lnTo>
                  <a:pt x="790" y="917"/>
                </a:lnTo>
              </a:path>
            </a:pathLst>
          </a:cu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1" name="Freeform 7"/>
          <p:cNvSpPr>
            <a:spLocks/>
          </p:cNvSpPr>
          <p:nvPr/>
        </p:nvSpPr>
        <p:spPr bwMode="auto">
          <a:xfrm>
            <a:off x="5356225" y="1227138"/>
            <a:ext cx="1643063" cy="2427287"/>
          </a:xfrm>
          <a:custGeom>
            <a:avLst/>
            <a:gdLst>
              <a:gd name="T0" fmla="*/ 0 w 1035"/>
              <a:gd name="T1" fmla="*/ 2147483647 h 1529"/>
              <a:gd name="T2" fmla="*/ 0 w 1035"/>
              <a:gd name="T3" fmla="*/ 2147483647 h 1529"/>
              <a:gd name="T4" fmla="*/ 2147483647 w 1035"/>
              <a:gd name="T5" fmla="*/ 0 h 1529"/>
              <a:gd name="T6" fmla="*/ 2147483647 w 1035"/>
              <a:gd name="T7" fmla="*/ 2147483647 h 1529"/>
              <a:gd name="T8" fmla="*/ 0 w 1035"/>
              <a:gd name="T9" fmla="*/ 2147483647 h 15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35"/>
              <a:gd name="T16" fmla="*/ 0 h 1529"/>
              <a:gd name="T17" fmla="*/ 1035 w 1035"/>
              <a:gd name="T18" fmla="*/ 1529 h 15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35" h="1529">
                <a:moveTo>
                  <a:pt x="0" y="1529"/>
                </a:moveTo>
                <a:lnTo>
                  <a:pt x="0" y="396"/>
                </a:lnTo>
                <a:lnTo>
                  <a:pt x="1035" y="0"/>
                </a:lnTo>
                <a:lnTo>
                  <a:pt x="1035" y="1133"/>
                </a:lnTo>
                <a:lnTo>
                  <a:pt x="0" y="152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2" name="Freeform 8"/>
          <p:cNvSpPr>
            <a:spLocks/>
          </p:cNvSpPr>
          <p:nvPr/>
        </p:nvSpPr>
        <p:spPr bwMode="auto">
          <a:xfrm>
            <a:off x="5356225" y="1227138"/>
            <a:ext cx="1643063" cy="2427287"/>
          </a:xfrm>
          <a:custGeom>
            <a:avLst/>
            <a:gdLst>
              <a:gd name="T0" fmla="*/ 0 w 1035"/>
              <a:gd name="T1" fmla="*/ 2147483647 h 1529"/>
              <a:gd name="T2" fmla="*/ 0 w 1035"/>
              <a:gd name="T3" fmla="*/ 2147483647 h 1529"/>
              <a:gd name="T4" fmla="*/ 2147483647 w 1035"/>
              <a:gd name="T5" fmla="*/ 0 h 1529"/>
              <a:gd name="T6" fmla="*/ 2147483647 w 1035"/>
              <a:gd name="T7" fmla="*/ 2147483647 h 1529"/>
              <a:gd name="T8" fmla="*/ 0 w 1035"/>
              <a:gd name="T9" fmla="*/ 2147483647 h 15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35"/>
              <a:gd name="T16" fmla="*/ 0 h 1529"/>
              <a:gd name="T17" fmla="*/ 1035 w 1035"/>
              <a:gd name="T18" fmla="*/ 1529 h 15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35" h="1529">
                <a:moveTo>
                  <a:pt x="0" y="1529"/>
                </a:moveTo>
                <a:lnTo>
                  <a:pt x="0" y="396"/>
                </a:lnTo>
                <a:lnTo>
                  <a:pt x="1035" y="0"/>
                </a:lnTo>
                <a:lnTo>
                  <a:pt x="1035" y="1133"/>
                </a:lnTo>
                <a:lnTo>
                  <a:pt x="0" y="1529"/>
                </a:lnTo>
              </a:path>
            </a:pathLst>
          </a:cu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3" name="Freeform 9"/>
          <p:cNvSpPr>
            <a:spLocks/>
          </p:cNvSpPr>
          <p:nvPr/>
        </p:nvSpPr>
        <p:spPr bwMode="auto">
          <a:xfrm>
            <a:off x="5384800" y="1846263"/>
            <a:ext cx="1254125" cy="2616200"/>
          </a:xfrm>
          <a:custGeom>
            <a:avLst/>
            <a:gdLst>
              <a:gd name="T0" fmla="*/ 2147483647 w 132"/>
              <a:gd name="T1" fmla="*/ 2147483647 h 275"/>
              <a:gd name="T2" fmla="*/ 0 w 132"/>
              <a:gd name="T3" fmla="*/ 2147483647 h 275"/>
              <a:gd name="T4" fmla="*/ 0 w 132"/>
              <a:gd name="T5" fmla="*/ 0 h 275"/>
              <a:gd name="T6" fmla="*/ 0 60000 65536"/>
              <a:gd name="T7" fmla="*/ 0 60000 65536"/>
              <a:gd name="T8" fmla="*/ 0 60000 65536"/>
              <a:gd name="T9" fmla="*/ 0 w 132"/>
              <a:gd name="T10" fmla="*/ 0 h 275"/>
              <a:gd name="T11" fmla="*/ 132 w 132"/>
              <a:gd name="T12" fmla="*/ 275 h 2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" h="275">
                <a:moveTo>
                  <a:pt x="132" y="275"/>
                </a:moveTo>
                <a:lnTo>
                  <a:pt x="0" y="189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4" name="Freeform 10"/>
          <p:cNvSpPr>
            <a:spLocks/>
          </p:cNvSpPr>
          <p:nvPr/>
        </p:nvSpPr>
        <p:spPr bwMode="auto">
          <a:xfrm>
            <a:off x="5764213" y="1693863"/>
            <a:ext cx="1263650" cy="2625725"/>
          </a:xfrm>
          <a:custGeom>
            <a:avLst/>
            <a:gdLst>
              <a:gd name="T0" fmla="*/ 2147483647 w 133"/>
              <a:gd name="T1" fmla="*/ 2147483647 h 276"/>
              <a:gd name="T2" fmla="*/ 0 w 133"/>
              <a:gd name="T3" fmla="*/ 2147483647 h 276"/>
              <a:gd name="T4" fmla="*/ 0 w 133"/>
              <a:gd name="T5" fmla="*/ 0 h 276"/>
              <a:gd name="T6" fmla="*/ 0 60000 65536"/>
              <a:gd name="T7" fmla="*/ 0 60000 65536"/>
              <a:gd name="T8" fmla="*/ 0 60000 65536"/>
              <a:gd name="T9" fmla="*/ 0 w 133"/>
              <a:gd name="T10" fmla="*/ 0 h 276"/>
              <a:gd name="T11" fmla="*/ 133 w 133"/>
              <a:gd name="T12" fmla="*/ 276 h 2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" h="276">
                <a:moveTo>
                  <a:pt x="133" y="276"/>
                </a:moveTo>
                <a:lnTo>
                  <a:pt x="0" y="189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5" name="Freeform 11"/>
          <p:cNvSpPr>
            <a:spLocks/>
          </p:cNvSpPr>
          <p:nvPr/>
        </p:nvSpPr>
        <p:spPr bwMode="auto">
          <a:xfrm>
            <a:off x="6154738" y="1541463"/>
            <a:ext cx="1262062" cy="2625725"/>
          </a:xfrm>
          <a:custGeom>
            <a:avLst/>
            <a:gdLst>
              <a:gd name="T0" fmla="*/ 2147483647 w 133"/>
              <a:gd name="T1" fmla="*/ 2147483647 h 276"/>
              <a:gd name="T2" fmla="*/ 0 w 133"/>
              <a:gd name="T3" fmla="*/ 2147483647 h 276"/>
              <a:gd name="T4" fmla="*/ 0 w 133"/>
              <a:gd name="T5" fmla="*/ 0 h 276"/>
              <a:gd name="T6" fmla="*/ 0 60000 65536"/>
              <a:gd name="T7" fmla="*/ 0 60000 65536"/>
              <a:gd name="T8" fmla="*/ 0 60000 65536"/>
              <a:gd name="T9" fmla="*/ 0 w 133"/>
              <a:gd name="T10" fmla="*/ 0 h 276"/>
              <a:gd name="T11" fmla="*/ 133 w 133"/>
              <a:gd name="T12" fmla="*/ 276 h 2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" h="276">
                <a:moveTo>
                  <a:pt x="133" y="276"/>
                </a:moveTo>
                <a:lnTo>
                  <a:pt x="0" y="189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6" name="Freeform 12"/>
          <p:cNvSpPr>
            <a:spLocks/>
          </p:cNvSpPr>
          <p:nvPr/>
        </p:nvSpPr>
        <p:spPr bwMode="auto">
          <a:xfrm>
            <a:off x="6543675" y="1398588"/>
            <a:ext cx="1262063" cy="2616200"/>
          </a:xfrm>
          <a:custGeom>
            <a:avLst/>
            <a:gdLst>
              <a:gd name="T0" fmla="*/ 2147483647 w 133"/>
              <a:gd name="T1" fmla="*/ 2147483647 h 275"/>
              <a:gd name="T2" fmla="*/ 0 w 133"/>
              <a:gd name="T3" fmla="*/ 2147483647 h 275"/>
              <a:gd name="T4" fmla="*/ 0 w 133"/>
              <a:gd name="T5" fmla="*/ 0 h 275"/>
              <a:gd name="T6" fmla="*/ 0 60000 65536"/>
              <a:gd name="T7" fmla="*/ 0 60000 65536"/>
              <a:gd name="T8" fmla="*/ 0 60000 65536"/>
              <a:gd name="T9" fmla="*/ 0 w 133"/>
              <a:gd name="T10" fmla="*/ 0 h 275"/>
              <a:gd name="T11" fmla="*/ 133 w 133"/>
              <a:gd name="T12" fmla="*/ 275 h 2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" h="275">
                <a:moveTo>
                  <a:pt x="133" y="275"/>
                </a:moveTo>
                <a:lnTo>
                  <a:pt x="0" y="189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7" name="Freeform 13"/>
          <p:cNvSpPr>
            <a:spLocks/>
          </p:cNvSpPr>
          <p:nvPr/>
        </p:nvSpPr>
        <p:spPr bwMode="auto">
          <a:xfrm>
            <a:off x="6932613" y="1246188"/>
            <a:ext cx="1252537" cy="2627312"/>
          </a:xfrm>
          <a:custGeom>
            <a:avLst/>
            <a:gdLst>
              <a:gd name="T0" fmla="*/ 2147483647 w 132"/>
              <a:gd name="T1" fmla="*/ 2147483647 h 276"/>
              <a:gd name="T2" fmla="*/ 0 w 132"/>
              <a:gd name="T3" fmla="*/ 2147483647 h 276"/>
              <a:gd name="T4" fmla="*/ 0 w 132"/>
              <a:gd name="T5" fmla="*/ 0 h 276"/>
              <a:gd name="T6" fmla="*/ 0 60000 65536"/>
              <a:gd name="T7" fmla="*/ 0 60000 65536"/>
              <a:gd name="T8" fmla="*/ 0 60000 65536"/>
              <a:gd name="T9" fmla="*/ 0 w 132"/>
              <a:gd name="T10" fmla="*/ 0 h 276"/>
              <a:gd name="T11" fmla="*/ 132 w 132"/>
              <a:gd name="T12" fmla="*/ 276 h 2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" h="276">
                <a:moveTo>
                  <a:pt x="132" y="276"/>
                </a:moveTo>
                <a:lnTo>
                  <a:pt x="0" y="189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8" name="Freeform 14"/>
          <p:cNvSpPr>
            <a:spLocks/>
          </p:cNvSpPr>
          <p:nvPr/>
        </p:nvSpPr>
        <p:spPr bwMode="auto">
          <a:xfrm>
            <a:off x="6572250" y="2025650"/>
            <a:ext cx="1651000" cy="2427288"/>
          </a:xfrm>
          <a:custGeom>
            <a:avLst/>
            <a:gdLst>
              <a:gd name="T0" fmla="*/ 0 w 174"/>
              <a:gd name="T1" fmla="*/ 2147483647 h 255"/>
              <a:gd name="T2" fmla="*/ 2147483647 w 174"/>
              <a:gd name="T3" fmla="*/ 2147483647 h 255"/>
              <a:gd name="T4" fmla="*/ 2147483647 w 174"/>
              <a:gd name="T5" fmla="*/ 0 h 255"/>
              <a:gd name="T6" fmla="*/ 0 60000 65536"/>
              <a:gd name="T7" fmla="*/ 0 60000 65536"/>
              <a:gd name="T8" fmla="*/ 0 60000 65536"/>
              <a:gd name="T9" fmla="*/ 0 w 174"/>
              <a:gd name="T10" fmla="*/ 0 h 255"/>
              <a:gd name="T11" fmla="*/ 174 w 174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4" h="255">
                <a:moveTo>
                  <a:pt x="0" y="255"/>
                </a:moveTo>
                <a:lnTo>
                  <a:pt x="174" y="189"/>
                </a:lnTo>
                <a:lnTo>
                  <a:pt x="174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9" name="Freeform 15"/>
          <p:cNvSpPr>
            <a:spLocks/>
          </p:cNvSpPr>
          <p:nvPr/>
        </p:nvSpPr>
        <p:spPr bwMode="auto">
          <a:xfrm>
            <a:off x="6202363" y="1779588"/>
            <a:ext cx="1651000" cy="2425700"/>
          </a:xfrm>
          <a:custGeom>
            <a:avLst/>
            <a:gdLst>
              <a:gd name="T0" fmla="*/ 0 w 174"/>
              <a:gd name="T1" fmla="*/ 2147483647 h 255"/>
              <a:gd name="T2" fmla="*/ 2147483647 w 174"/>
              <a:gd name="T3" fmla="*/ 2147483647 h 255"/>
              <a:gd name="T4" fmla="*/ 2147483647 w 174"/>
              <a:gd name="T5" fmla="*/ 0 h 255"/>
              <a:gd name="T6" fmla="*/ 0 60000 65536"/>
              <a:gd name="T7" fmla="*/ 0 60000 65536"/>
              <a:gd name="T8" fmla="*/ 0 60000 65536"/>
              <a:gd name="T9" fmla="*/ 0 w 174"/>
              <a:gd name="T10" fmla="*/ 0 h 255"/>
              <a:gd name="T11" fmla="*/ 174 w 174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4" h="255">
                <a:moveTo>
                  <a:pt x="0" y="255"/>
                </a:moveTo>
                <a:lnTo>
                  <a:pt x="174" y="189"/>
                </a:lnTo>
                <a:lnTo>
                  <a:pt x="174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0" name="Freeform 16"/>
          <p:cNvSpPr>
            <a:spLocks/>
          </p:cNvSpPr>
          <p:nvPr/>
        </p:nvSpPr>
        <p:spPr bwMode="auto">
          <a:xfrm>
            <a:off x="5830888" y="1541463"/>
            <a:ext cx="1643062" cy="2425700"/>
          </a:xfrm>
          <a:custGeom>
            <a:avLst/>
            <a:gdLst>
              <a:gd name="T0" fmla="*/ 0 w 173"/>
              <a:gd name="T1" fmla="*/ 2147483647 h 255"/>
              <a:gd name="T2" fmla="*/ 2147483647 w 173"/>
              <a:gd name="T3" fmla="*/ 2147483647 h 255"/>
              <a:gd name="T4" fmla="*/ 2147483647 w 173"/>
              <a:gd name="T5" fmla="*/ 0 h 255"/>
              <a:gd name="T6" fmla="*/ 0 60000 65536"/>
              <a:gd name="T7" fmla="*/ 0 60000 65536"/>
              <a:gd name="T8" fmla="*/ 0 60000 65536"/>
              <a:gd name="T9" fmla="*/ 0 w 173"/>
              <a:gd name="T10" fmla="*/ 0 h 255"/>
              <a:gd name="T11" fmla="*/ 173 w 173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3" h="255">
                <a:moveTo>
                  <a:pt x="0" y="255"/>
                </a:moveTo>
                <a:lnTo>
                  <a:pt x="173" y="189"/>
                </a:lnTo>
                <a:lnTo>
                  <a:pt x="173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1" name="Freeform 17"/>
          <p:cNvSpPr>
            <a:spLocks/>
          </p:cNvSpPr>
          <p:nvPr/>
        </p:nvSpPr>
        <p:spPr bwMode="auto">
          <a:xfrm>
            <a:off x="5461000" y="1293813"/>
            <a:ext cx="1643063" cy="2436812"/>
          </a:xfrm>
          <a:custGeom>
            <a:avLst/>
            <a:gdLst>
              <a:gd name="T0" fmla="*/ 0 w 173"/>
              <a:gd name="T1" fmla="*/ 2147483647 h 256"/>
              <a:gd name="T2" fmla="*/ 2147483647 w 173"/>
              <a:gd name="T3" fmla="*/ 2147483647 h 256"/>
              <a:gd name="T4" fmla="*/ 2147483647 w 173"/>
              <a:gd name="T5" fmla="*/ 0 h 256"/>
              <a:gd name="T6" fmla="*/ 0 60000 65536"/>
              <a:gd name="T7" fmla="*/ 0 60000 65536"/>
              <a:gd name="T8" fmla="*/ 0 60000 65536"/>
              <a:gd name="T9" fmla="*/ 0 w 173"/>
              <a:gd name="T10" fmla="*/ 0 h 256"/>
              <a:gd name="T11" fmla="*/ 173 w 173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3" h="256">
                <a:moveTo>
                  <a:pt x="0" y="256"/>
                </a:moveTo>
                <a:lnTo>
                  <a:pt x="173" y="189"/>
                </a:lnTo>
                <a:lnTo>
                  <a:pt x="173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2" name="Freeform 18"/>
          <p:cNvSpPr>
            <a:spLocks/>
          </p:cNvSpPr>
          <p:nvPr/>
        </p:nvSpPr>
        <p:spPr bwMode="auto">
          <a:xfrm>
            <a:off x="5356225" y="2844800"/>
            <a:ext cx="2895600" cy="828675"/>
          </a:xfrm>
          <a:custGeom>
            <a:avLst/>
            <a:gdLst>
              <a:gd name="T0" fmla="*/ 0 w 305"/>
              <a:gd name="T1" fmla="*/ 2147483647 h 87"/>
              <a:gd name="T2" fmla="*/ 2147483647 w 305"/>
              <a:gd name="T3" fmla="*/ 0 h 87"/>
              <a:gd name="T4" fmla="*/ 2147483647 w 305"/>
              <a:gd name="T5" fmla="*/ 2147483647 h 87"/>
              <a:gd name="T6" fmla="*/ 0 60000 65536"/>
              <a:gd name="T7" fmla="*/ 0 60000 65536"/>
              <a:gd name="T8" fmla="*/ 0 60000 65536"/>
              <a:gd name="T9" fmla="*/ 0 w 305"/>
              <a:gd name="T10" fmla="*/ 0 h 87"/>
              <a:gd name="T11" fmla="*/ 305 w 305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5" h="87">
                <a:moveTo>
                  <a:pt x="0" y="67"/>
                </a:moveTo>
                <a:lnTo>
                  <a:pt x="173" y="0"/>
                </a:lnTo>
                <a:lnTo>
                  <a:pt x="305" y="87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3" name="Freeform 19"/>
          <p:cNvSpPr>
            <a:spLocks/>
          </p:cNvSpPr>
          <p:nvPr/>
        </p:nvSpPr>
        <p:spPr bwMode="auto">
          <a:xfrm>
            <a:off x="5356225" y="2425700"/>
            <a:ext cx="2895600" cy="819150"/>
          </a:xfrm>
          <a:custGeom>
            <a:avLst/>
            <a:gdLst>
              <a:gd name="T0" fmla="*/ 0 w 305"/>
              <a:gd name="T1" fmla="*/ 2147483647 h 86"/>
              <a:gd name="T2" fmla="*/ 2147483647 w 305"/>
              <a:gd name="T3" fmla="*/ 0 h 86"/>
              <a:gd name="T4" fmla="*/ 2147483647 w 305"/>
              <a:gd name="T5" fmla="*/ 2147483647 h 86"/>
              <a:gd name="T6" fmla="*/ 0 60000 65536"/>
              <a:gd name="T7" fmla="*/ 0 60000 65536"/>
              <a:gd name="T8" fmla="*/ 0 60000 65536"/>
              <a:gd name="T9" fmla="*/ 0 w 305"/>
              <a:gd name="T10" fmla="*/ 0 h 86"/>
              <a:gd name="T11" fmla="*/ 305 w 305"/>
              <a:gd name="T12" fmla="*/ 86 h 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5" h="86">
                <a:moveTo>
                  <a:pt x="0" y="66"/>
                </a:moveTo>
                <a:lnTo>
                  <a:pt x="173" y="0"/>
                </a:lnTo>
                <a:lnTo>
                  <a:pt x="305" y="86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4" name="Freeform 20"/>
          <p:cNvSpPr>
            <a:spLocks/>
          </p:cNvSpPr>
          <p:nvPr/>
        </p:nvSpPr>
        <p:spPr bwMode="auto">
          <a:xfrm>
            <a:off x="5356225" y="1997075"/>
            <a:ext cx="2895600" cy="828675"/>
          </a:xfrm>
          <a:custGeom>
            <a:avLst/>
            <a:gdLst>
              <a:gd name="T0" fmla="*/ 0 w 305"/>
              <a:gd name="T1" fmla="*/ 2147483647 h 87"/>
              <a:gd name="T2" fmla="*/ 2147483647 w 305"/>
              <a:gd name="T3" fmla="*/ 0 h 87"/>
              <a:gd name="T4" fmla="*/ 2147483647 w 305"/>
              <a:gd name="T5" fmla="*/ 2147483647 h 87"/>
              <a:gd name="T6" fmla="*/ 0 60000 65536"/>
              <a:gd name="T7" fmla="*/ 0 60000 65536"/>
              <a:gd name="T8" fmla="*/ 0 60000 65536"/>
              <a:gd name="T9" fmla="*/ 0 w 305"/>
              <a:gd name="T10" fmla="*/ 0 h 87"/>
              <a:gd name="T11" fmla="*/ 305 w 305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5" h="87">
                <a:moveTo>
                  <a:pt x="0" y="67"/>
                </a:moveTo>
                <a:lnTo>
                  <a:pt x="173" y="0"/>
                </a:lnTo>
                <a:lnTo>
                  <a:pt x="305" y="87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5" name="Freeform 21"/>
          <p:cNvSpPr>
            <a:spLocks/>
          </p:cNvSpPr>
          <p:nvPr/>
        </p:nvSpPr>
        <p:spPr bwMode="auto">
          <a:xfrm>
            <a:off x="5356225" y="1579563"/>
            <a:ext cx="2895600" cy="817562"/>
          </a:xfrm>
          <a:custGeom>
            <a:avLst/>
            <a:gdLst>
              <a:gd name="T0" fmla="*/ 0 w 305"/>
              <a:gd name="T1" fmla="*/ 2147483647 h 86"/>
              <a:gd name="T2" fmla="*/ 2147483647 w 305"/>
              <a:gd name="T3" fmla="*/ 0 h 86"/>
              <a:gd name="T4" fmla="*/ 2147483647 w 305"/>
              <a:gd name="T5" fmla="*/ 2147483647 h 86"/>
              <a:gd name="T6" fmla="*/ 0 60000 65536"/>
              <a:gd name="T7" fmla="*/ 0 60000 65536"/>
              <a:gd name="T8" fmla="*/ 0 60000 65536"/>
              <a:gd name="T9" fmla="*/ 0 w 305"/>
              <a:gd name="T10" fmla="*/ 0 h 86"/>
              <a:gd name="T11" fmla="*/ 305 w 305"/>
              <a:gd name="T12" fmla="*/ 86 h 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5" h="86">
                <a:moveTo>
                  <a:pt x="0" y="66"/>
                </a:moveTo>
                <a:lnTo>
                  <a:pt x="173" y="0"/>
                </a:lnTo>
                <a:lnTo>
                  <a:pt x="305" y="86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 flipV="1">
            <a:off x="6610350" y="3844925"/>
            <a:ext cx="1641475" cy="636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7" name="Freeform 23"/>
          <p:cNvSpPr>
            <a:spLocks/>
          </p:cNvSpPr>
          <p:nvPr/>
        </p:nvSpPr>
        <p:spPr bwMode="auto">
          <a:xfrm>
            <a:off x="5356225" y="1855788"/>
            <a:ext cx="1254125" cy="2625725"/>
          </a:xfrm>
          <a:custGeom>
            <a:avLst/>
            <a:gdLst>
              <a:gd name="T0" fmla="*/ 2147483647 w 132"/>
              <a:gd name="T1" fmla="*/ 2147483647 h 276"/>
              <a:gd name="T2" fmla="*/ 0 w 132"/>
              <a:gd name="T3" fmla="*/ 2147483647 h 276"/>
              <a:gd name="T4" fmla="*/ 0 w 132"/>
              <a:gd name="T5" fmla="*/ 0 h 276"/>
              <a:gd name="T6" fmla="*/ 0 60000 65536"/>
              <a:gd name="T7" fmla="*/ 0 60000 65536"/>
              <a:gd name="T8" fmla="*/ 0 60000 65536"/>
              <a:gd name="T9" fmla="*/ 0 w 132"/>
              <a:gd name="T10" fmla="*/ 0 h 276"/>
              <a:gd name="T11" fmla="*/ 132 w 132"/>
              <a:gd name="T12" fmla="*/ 276 h 2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" h="276">
                <a:moveTo>
                  <a:pt x="132" y="276"/>
                </a:moveTo>
                <a:lnTo>
                  <a:pt x="0" y="189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>
            <a:off x="6638925" y="4462463"/>
            <a:ext cx="38100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9" name="Rectangle 25"/>
          <p:cNvSpPr>
            <a:spLocks noChangeArrowheads="1"/>
          </p:cNvSpPr>
          <p:nvPr/>
        </p:nvSpPr>
        <p:spPr bwMode="auto">
          <a:xfrm>
            <a:off x="6742113" y="4510088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31770" name="Line 26"/>
          <p:cNvSpPr>
            <a:spLocks noChangeShapeType="1"/>
          </p:cNvSpPr>
          <p:nvPr/>
        </p:nvSpPr>
        <p:spPr bwMode="auto">
          <a:xfrm>
            <a:off x="7027863" y="4319588"/>
            <a:ext cx="3810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1" name="Rectangle 27"/>
          <p:cNvSpPr>
            <a:spLocks noChangeArrowheads="1"/>
          </p:cNvSpPr>
          <p:nvPr/>
        </p:nvSpPr>
        <p:spPr bwMode="auto">
          <a:xfrm>
            <a:off x="7119938" y="43576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10</a:t>
            </a:r>
            <a:endParaRPr lang="en-US" sz="2400">
              <a:cs typeface="Arial" charset="0"/>
            </a:endParaRPr>
          </a:p>
        </p:txBody>
      </p:sp>
      <p:sp>
        <p:nvSpPr>
          <p:cNvPr id="31772" name="Line 28"/>
          <p:cNvSpPr>
            <a:spLocks noChangeShapeType="1"/>
          </p:cNvSpPr>
          <p:nvPr/>
        </p:nvSpPr>
        <p:spPr bwMode="auto">
          <a:xfrm>
            <a:off x="7416800" y="4167188"/>
            <a:ext cx="38100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3" name="Rectangle 29"/>
          <p:cNvSpPr>
            <a:spLocks noChangeArrowheads="1"/>
          </p:cNvSpPr>
          <p:nvPr/>
        </p:nvSpPr>
        <p:spPr bwMode="auto">
          <a:xfrm>
            <a:off x="7508875" y="421481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20</a:t>
            </a:r>
            <a:endParaRPr lang="en-US" sz="2400">
              <a:cs typeface="Arial" charset="0"/>
            </a:endParaRPr>
          </a:p>
        </p:txBody>
      </p:sp>
      <p:sp>
        <p:nvSpPr>
          <p:cNvPr id="31774" name="Line 30"/>
          <p:cNvSpPr>
            <a:spLocks noChangeShapeType="1"/>
          </p:cNvSpPr>
          <p:nvPr/>
        </p:nvSpPr>
        <p:spPr bwMode="auto">
          <a:xfrm>
            <a:off x="7805738" y="4014788"/>
            <a:ext cx="38100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5" name="Rectangle 31"/>
          <p:cNvSpPr>
            <a:spLocks noChangeArrowheads="1"/>
          </p:cNvSpPr>
          <p:nvPr/>
        </p:nvSpPr>
        <p:spPr bwMode="auto">
          <a:xfrm>
            <a:off x="7897813" y="406241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30</a:t>
            </a:r>
            <a:endParaRPr lang="en-US" sz="2400">
              <a:cs typeface="Arial" charset="0"/>
            </a:endParaRPr>
          </a:p>
        </p:txBody>
      </p:sp>
      <p:sp>
        <p:nvSpPr>
          <p:cNvPr id="31776" name="Line 32"/>
          <p:cNvSpPr>
            <a:spLocks noChangeShapeType="1"/>
          </p:cNvSpPr>
          <p:nvPr/>
        </p:nvSpPr>
        <p:spPr bwMode="auto">
          <a:xfrm>
            <a:off x="8185150" y="3873500"/>
            <a:ext cx="3810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7" name="Rectangle 33"/>
          <p:cNvSpPr>
            <a:spLocks noChangeArrowheads="1"/>
          </p:cNvSpPr>
          <p:nvPr/>
        </p:nvSpPr>
        <p:spPr bwMode="auto">
          <a:xfrm>
            <a:off x="8286750" y="391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40</a:t>
            </a:r>
            <a:endParaRPr lang="en-US" sz="2400">
              <a:cs typeface="Arial" charset="0"/>
            </a:endParaRPr>
          </a:p>
        </p:txBody>
      </p:sp>
      <p:sp>
        <p:nvSpPr>
          <p:cNvPr id="31778" name="Line 34"/>
          <p:cNvSpPr>
            <a:spLocks noChangeShapeType="1"/>
          </p:cNvSpPr>
          <p:nvPr/>
        </p:nvSpPr>
        <p:spPr bwMode="auto">
          <a:xfrm flipH="1">
            <a:off x="6534150" y="4452938"/>
            <a:ext cx="3810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9" name="Rectangle 35"/>
          <p:cNvSpPr>
            <a:spLocks noChangeArrowheads="1"/>
          </p:cNvSpPr>
          <p:nvPr/>
        </p:nvSpPr>
        <p:spPr bwMode="auto">
          <a:xfrm>
            <a:off x="6456363" y="4481513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31780" name="Line 36"/>
          <p:cNvSpPr>
            <a:spLocks noChangeShapeType="1"/>
          </p:cNvSpPr>
          <p:nvPr/>
        </p:nvSpPr>
        <p:spPr bwMode="auto">
          <a:xfrm flipH="1">
            <a:off x="6164263" y="4205288"/>
            <a:ext cx="3810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1" name="Rectangle 37"/>
          <p:cNvSpPr>
            <a:spLocks noChangeArrowheads="1"/>
          </p:cNvSpPr>
          <p:nvPr/>
        </p:nvSpPr>
        <p:spPr bwMode="auto">
          <a:xfrm>
            <a:off x="6018213" y="42433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10</a:t>
            </a:r>
            <a:endParaRPr lang="en-US" sz="2400">
              <a:cs typeface="Arial" charset="0"/>
            </a:endParaRPr>
          </a:p>
        </p:txBody>
      </p:sp>
      <p:sp>
        <p:nvSpPr>
          <p:cNvPr id="31782" name="Line 38"/>
          <p:cNvSpPr>
            <a:spLocks noChangeShapeType="1"/>
          </p:cNvSpPr>
          <p:nvPr/>
        </p:nvSpPr>
        <p:spPr bwMode="auto">
          <a:xfrm flipH="1">
            <a:off x="5792788" y="3967163"/>
            <a:ext cx="3810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3" name="Rectangle 39"/>
          <p:cNvSpPr>
            <a:spLocks noChangeArrowheads="1"/>
          </p:cNvSpPr>
          <p:nvPr/>
        </p:nvSpPr>
        <p:spPr bwMode="auto">
          <a:xfrm>
            <a:off x="5648325" y="399573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20</a:t>
            </a:r>
            <a:endParaRPr lang="en-US" sz="2400">
              <a:cs typeface="Arial" charset="0"/>
            </a:endParaRPr>
          </a:p>
        </p:txBody>
      </p:sp>
      <p:sp>
        <p:nvSpPr>
          <p:cNvPr id="31784" name="Line 40"/>
          <p:cNvSpPr>
            <a:spLocks noChangeShapeType="1"/>
          </p:cNvSpPr>
          <p:nvPr/>
        </p:nvSpPr>
        <p:spPr bwMode="auto">
          <a:xfrm flipH="1">
            <a:off x="5422900" y="3730625"/>
            <a:ext cx="38100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5" name="Rectangle 41"/>
          <p:cNvSpPr>
            <a:spLocks noChangeArrowheads="1"/>
          </p:cNvSpPr>
          <p:nvPr/>
        </p:nvSpPr>
        <p:spPr bwMode="auto">
          <a:xfrm>
            <a:off x="5278438" y="37592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30</a:t>
            </a:r>
            <a:endParaRPr lang="en-US" sz="2400">
              <a:cs typeface="Arial" charset="0"/>
            </a:endParaRPr>
          </a:p>
        </p:txBody>
      </p:sp>
      <p:sp>
        <p:nvSpPr>
          <p:cNvPr id="31786" name="Line 42"/>
          <p:cNvSpPr>
            <a:spLocks noChangeShapeType="1"/>
          </p:cNvSpPr>
          <p:nvPr/>
        </p:nvSpPr>
        <p:spPr bwMode="auto">
          <a:xfrm flipH="1" flipV="1">
            <a:off x="5318125" y="3454400"/>
            <a:ext cx="38100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7" name="Rectangle 43"/>
          <p:cNvSpPr>
            <a:spLocks noChangeArrowheads="1"/>
          </p:cNvSpPr>
          <p:nvPr/>
        </p:nvSpPr>
        <p:spPr bwMode="auto">
          <a:xfrm>
            <a:off x="5173663" y="335915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20</a:t>
            </a:r>
            <a:endParaRPr lang="en-US" sz="2400">
              <a:cs typeface="Arial" charset="0"/>
            </a:endParaRPr>
          </a:p>
        </p:txBody>
      </p:sp>
      <p:sp>
        <p:nvSpPr>
          <p:cNvPr id="31788" name="Line 44"/>
          <p:cNvSpPr>
            <a:spLocks noChangeShapeType="1"/>
          </p:cNvSpPr>
          <p:nvPr/>
        </p:nvSpPr>
        <p:spPr bwMode="auto">
          <a:xfrm flipH="1" flipV="1">
            <a:off x="5318125" y="3025775"/>
            <a:ext cx="38100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9" name="Rectangle 45"/>
          <p:cNvSpPr>
            <a:spLocks noChangeArrowheads="1"/>
          </p:cNvSpPr>
          <p:nvPr/>
        </p:nvSpPr>
        <p:spPr bwMode="auto">
          <a:xfrm>
            <a:off x="5173663" y="293052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22</a:t>
            </a:r>
            <a:endParaRPr lang="en-US" sz="2400">
              <a:cs typeface="Arial" charset="0"/>
            </a:endParaRPr>
          </a:p>
        </p:txBody>
      </p:sp>
      <p:sp>
        <p:nvSpPr>
          <p:cNvPr id="31790" name="Line 46"/>
          <p:cNvSpPr>
            <a:spLocks noChangeShapeType="1"/>
          </p:cNvSpPr>
          <p:nvPr/>
        </p:nvSpPr>
        <p:spPr bwMode="auto">
          <a:xfrm flipH="1" flipV="1">
            <a:off x="5318125" y="2606675"/>
            <a:ext cx="38100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1" name="Rectangle 47"/>
          <p:cNvSpPr>
            <a:spLocks noChangeArrowheads="1"/>
          </p:cNvSpPr>
          <p:nvPr/>
        </p:nvSpPr>
        <p:spPr bwMode="auto">
          <a:xfrm>
            <a:off x="5173663" y="251142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24</a:t>
            </a:r>
            <a:endParaRPr lang="en-US" sz="2400">
              <a:cs typeface="Arial" charset="0"/>
            </a:endParaRPr>
          </a:p>
        </p:txBody>
      </p:sp>
      <p:sp>
        <p:nvSpPr>
          <p:cNvPr id="31792" name="Line 48"/>
          <p:cNvSpPr>
            <a:spLocks noChangeShapeType="1"/>
          </p:cNvSpPr>
          <p:nvPr/>
        </p:nvSpPr>
        <p:spPr bwMode="auto">
          <a:xfrm flipH="1" flipV="1">
            <a:off x="5318125" y="2187575"/>
            <a:ext cx="3810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3" name="Rectangle 49"/>
          <p:cNvSpPr>
            <a:spLocks noChangeArrowheads="1"/>
          </p:cNvSpPr>
          <p:nvPr/>
        </p:nvSpPr>
        <p:spPr bwMode="auto">
          <a:xfrm>
            <a:off x="5173663" y="20828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26</a:t>
            </a:r>
            <a:endParaRPr lang="en-US" sz="2400">
              <a:cs typeface="Arial" charset="0"/>
            </a:endParaRPr>
          </a:p>
        </p:txBody>
      </p:sp>
      <p:sp>
        <p:nvSpPr>
          <p:cNvPr id="31794" name="Oval 50"/>
          <p:cNvSpPr>
            <a:spLocks noChangeArrowheads="1"/>
          </p:cNvSpPr>
          <p:nvPr/>
        </p:nvSpPr>
        <p:spPr bwMode="auto">
          <a:xfrm>
            <a:off x="7521575" y="3957638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5" name="Oval 51"/>
          <p:cNvSpPr>
            <a:spLocks noChangeArrowheads="1"/>
          </p:cNvSpPr>
          <p:nvPr/>
        </p:nvSpPr>
        <p:spPr bwMode="auto">
          <a:xfrm>
            <a:off x="7521575" y="3957638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6" name="Oval 52"/>
          <p:cNvSpPr>
            <a:spLocks noChangeArrowheads="1"/>
          </p:cNvSpPr>
          <p:nvPr/>
        </p:nvSpPr>
        <p:spPr bwMode="auto">
          <a:xfrm>
            <a:off x="7483475" y="3740150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7" name="Oval 53"/>
          <p:cNvSpPr>
            <a:spLocks noChangeArrowheads="1"/>
          </p:cNvSpPr>
          <p:nvPr/>
        </p:nvSpPr>
        <p:spPr bwMode="auto">
          <a:xfrm>
            <a:off x="7483475" y="3740150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8" name="Oval 54"/>
          <p:cNvSpPr>
            <a:spLocks noChangeArrowheads="1"/>
          </p:cNvSpPr>
          <p:nvPr/>
        </p:nvSpPr>
        <p:spPr bwMode="auto">
          <a:xfrm>
            <a:off x="7056438" y="4024313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9" name="Oval 55"/>
          <p:cNvSpPr>
            <a:spLocks noChangeArrowheads="1"/>
          </p:cNvSpPr>
          <p:nvPr/>
        </p:nvSpPr>
        <p:spPr bwMode="auto">
          <a:xfrm>
            <a:off x="7056438" y="4024313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0" name="Oval 56"/>
          <p:cNvSpPr>
            <a:spLocks noChangeArrowheads="1"/>
          </p:cNvSpPr>
          <p:nvPr/>
        </p:nvSpPr>
        <p:spPr bwMode="auto">
          <a:xfrm>
            <a:off x="6865938" y="3854450"/>
            <a:ext cx="85725" cy="8413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1" name="Oval 57"/>
          <p:cNvSpPr>
            <a:spLocks noChangeArrowheads="1"/>
          </p:cNvSpPr>
          <p:nvPr/>
        </p:nvSpPr>
        <p:spPr bwMode="auto">
          <a:xfrm>
            <a:off x="6865938" y="3854450"/>
            <a:ext cx="85725" cy="84138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2" name="Oval 58"/>
          <p:cNvSpPr>
            <a:spLocks noChangeArrowheads="1"/>
          </p:cNvSpPr>
          <p:nvPr/>
        </p:nvSpPr>
        <p:spPr bwMode="auto">
          <a:xfrm>
            <a:off x="7094538" y="378777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3" name="Oval 59"/>
          <p:cNvSpPr>
            <a:spLocks noChangeArrowheads="1"/>
          </p:cNvSpPr>
          <p:nvPr/>
        </p:nvSpPr>
        <p:spPr bwMode="auto">
          <a:xfrm>
            <a:off x="7094538" y="378777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4" name="Oval 60"/>
          <p:cNvSpPr>
            <a:spLocks noChangeArrowheads="1"/>
          </p:cNvSpPr>
          <p:nvPr/>
        </p:nvSpPr>
        <p:spPr bwMode="auto">
          <a:xfrm>
            <a:off x="7559675" y="334962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5" name="Oval 61"/>
          <p:cNvSpPr>
            <a:spLocks noChangeArrowheads="1"/>
          </p:cNvSpPr>
          <p:nvPr/>
        </p:nvSpPr>
        <p:spPr bwMode="auto">
          <a:xfrm>
            <a:off x="7559675" y="334962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6" name="Oval 62"/>
          <p:cNvSpPr>
            <a:spLocks noChangeArrowheads="1"/>
          </p:cNvSpPr>
          <p:nvPr/>
        </p:nvSpPr>
        <p:spPr bwMode="auto">
          <a:xfrm>
            <a:off x="6677025" y="3644900"/>
            <a:ext cx="84138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7" name="Oval 63"/>
          <p:cNvSpPr>
            <a:spLocks noChangeArrowheads="1"/>
          </p:cNvSpPr>
          <p:nvPr/>
        </p:nvSpPr>
        <p:spPr bwMode="auto">
          <a:xfrm>
            <a:off x="6677025" y="3644900"/>
            <a:ext cx="84138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8" name="Oval 64"/>
          <p:cNvSpPr>
            <a:spLocks noChangeArrowheads="1"/>
          </p:cNvSpPr>
          <p:nvPr/>
        </p:nvSpPr>
        <p:spPr bwMode="auto">
          <a:xfrm>
            <a:off x="7796213" y="327342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9" name="Oval 65"/>
          <p:cNvSpPr>
            <a:spLocks noChangeArrowheads="1"/>
          </p:cNvSpPr>
          <p:nvPr/>
        </p:nvSpPr>
        <p:spPr bwMode="auto">
          <a:xfrm>
            <a:off x="7796213" y="327342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10" name="Oval 66"/>
          <p:cNvSpPr>
            <a:spLocks noChangeArrowheads="1"/>
          </p:cNvSpPr>
          <p:nvPr/>
        </p:nvSpPr>
        <p:spPr bwMode="auto">
          <a:xfrm>
            <a:off x="8015288" y="327342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11" name="Oval 67"/>
          <p:cNvSpPr>
            <a:spLocks noChangeArrowheads="1"/>
          </p:cNvSpPr>
          <p:nvPr/>
        </p:nvSpPr>
        <p:spPr bwMode="auto">
          <a:xfrm>
            <a:off x="8015288" y="327342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12" name="Oval 68"/>
          <p:cNvSpPr>
            <a:spLocks noChangeArrowheads="1"/>
          </p:cNvSpPr>
          <p:nvPr/>
        </p:nvSpPr>
        <p:spPr bwMode="auto">
          <a:xfrm>
            <a:off x="7569200" y="308292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13" name="Oval 69"/>
          <p:cNvSpPr>
            <a:spLocks noChangeArrowheads="1"/>
          </p:cNvSpPr>
          <p:nvPr/>
        </p:nvSpPr>
        <p:spPr bwMode="auto">
          <a:xfrm>
            <a:off x="7569200" y="308292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14" name="Oval 70"/>
          <p:cNvSpPr>
            <a:spLocks noChangeArrowheads="1"/>
          </p:cNvSpPr>
          <p:nvPr/>
        </p:nvSpPr>
        <p:spPr bwMode="auto">
          <a:xfrm>
            <a:off x="7872413" y="308292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15" name="Oval 71"/>
          <p:cNvSpPr>
            <a:spLocks noChangeArrowheads="1"/>
          </p:cNvSpPr>
          <p:nvPr/>
        </p:nvSpPr>
        <p:spPr bwMode="auto">
          <a:xfrm>
            <a:off x="7872413" y="308292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16" name="Oval 72"/>
          <p:cNvSpPr>
            <a:spLocks noChangeArrowheads="1"/>
          </p:cNvSpPr>
          <p:nvPr/>
        </p:nvSpPr>
        <p:spPr bwMode="auto">
          <a:xfrm>
            <a:off x="7132638" y="3397250"/>
            <a:ext cx="84137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17" name="Oval 73"/>
          <p:cNvSpPr>
            <a:spLocks noChangeArrowheads="1"/>
          </p:cNvSpPr>
          <p:nvPr/>
        </p:nvSpPr>
        <p:spPr bwMode="auto">
          <a:xfrm>
            <a:off x="7132638" y="3397250"/>
            <a:ext cx="84137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18" name="Oval 74"/>
          <p:cNvSpPr>
            <a:spLocks noChangeArrowheads="1"/>
          </p:cNvSpPr>
          <p:nvPr/>
        </p:nvSpPr>
        <p:spPr bwMode="auto">
          <a:xfrm>
            <a:off x="7369175" y="333057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19" name="Oval 75"/>
          <p:cNvSpPr>
            <a:spLocks noChangeArrowheads="1"/>
          </p:cNvSpPr>
          <p:nvPr/>
        </p:nvSpPr>
        <p:spPr bwMode="auto">
          <a:xfrm>
            <a:off x="7369175" y="333057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20" name="Oval 76"/>
          <p:cNvSpPr>
            <a:spLocks noChangeArrowheads="1"/>
          </p:cNvSpPr>
          <p:nvPr/>
        </p:nvSpPr>
        <p:spPr bwMode="auto">
          <a:xfrm>
            <a:off x="7321550" y="3397250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21" name="Oval 77"/>
          <p:cNvSpPr>
            <a:spLocks noChangeArrowheads="1"/>
          </p:cNvSpPr>
          <p:nvPr/>
        </p:nvSpPr>
        <p:spPr bwMode="auto">
          <a:xfrm>
            <a:off x="7321550" y="3397250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22" name="Oval 78"/>
          <p:cNvSpPr>
            <a:spLocks noChangeArrowheads="1"/>
          </p:cNvSpPr>
          <p:nvPr/>
        </p:nvSpPr>
        <p:spPr bwMode="auto">
          <a:xfrm>
            <a:off x="7312025" y="2825750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23" name="Oval 79"/>
          <p:cNvSpPr>
            <a:spLocks noChangeArrowheads="1"/>
          </p:cNvSpPr>
          <p:nvPr/>
        </p:nvSpPr>
        <p:spPr bwMode="auto">
          <a:xfrm>
            <a:off x="7312025" y="2825750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24" name="Oval 80"/>
          <p:cNvSpPr>
            <a:spLocks noChangeArrowheads="1"/>
          </p:cNvSpPr>
          <p:nvPr/>
        </p:nvSpPr>
        <p:spPr bwMode="auto">
          <a:xfrm>
            <a:off x="7142163" y="3187700"/>
            <a:ext cx="84137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25" name="Oval 81"/>
          <p:cNvSpPr>
            <a:spLocks noChangeArrowheads="1"/>
          </p:cNvSpPr>
          <p:nvPr/>
        </p:nvSpPr>
        <p:spPr bwMode="auto">
          <a:xfrm>
            <a:off x="7142163" y="3187700"/>
            <a:ext cx="84137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26" name="Oval 82"/>
          <p:cNvSpPr>
            <a:spLocks noChangeArrowheads="1"/>
          </p:cNvSpPr>
          <p:nvPr/>
        </p:nvSpPr>
        <p:spPr bwMode="auto">
          <a:xfrm>
            <a:off x="6875463" y="312102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27" name="Oval 83"/>
          <p:cNvSpPr>
            <a:spLocks noChangeArrowheads="1"/>
          </p:cNvSpPr>
          <p:nvPr/>
        </p:nvSpPr>
        <p:spPr bwMode="auto">
          <a:xfrm>
            <a:off x="6875463" y="312102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28" name="Oval 84"/>
          <p:cNvSpPr>
            <a:spLocks noChangeArrowheads="1"/>
          </p:cNvSpPr>
          <p:nvPr/>
        </p:nvSpPr>
        <p:spPr bwMode="auto">
          <a:xfrm>
            <a:off x="6410325" y="3359150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29" name="Oval 85"/>
          <p:cNvSpPr>
            <a:spLocks noChangeArrowheads="1"/>
          </p:cNvSpPr>
          <p:nvPr/>
        </p:nvSpPr>
        <p:spPr bwMode="auto">
          <a:xfrm>
            <a:off x="6410325" y="3359150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30" name="Oval 86"/>
          <p:cNvSpPr>
            <a:spLocks noChangeArrowheads="1"/>
          </p:cNvSpPr>
          <p:nvPr/>
        </p:nvSpPr>
        <p:spPr bwMode="auto">
          <a:xfrm>
            <a:off x="6553200" y="359727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31" name="Oval 87"/>
          <p:cNvSpPr>
            <a:spLocks noChangeArrowheads="1"/>
          </p:cNvSpPr>
          <p:nvPr/>
        </p:nvSpPr>
        <p:spPr bwMode="auto">
          <a:xfrm>
            <a:off x="6553200" y="359727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32" name="Oval 88"/>
          <p:cNvSpPr>
            <a:spLocks noChangeArrowheads="1"/>
          </p:cNvSpPr>
          <p:nvPr/>
        </p:nvSpPr>
        <p:spPr bwMode="auto">
          <a:xfrm>
            <a:off x="6667500" y="3473450"/>
            <a:ext cx="84138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33" name="Oval 89"/>
          <p:cNvSpPr>
            <a:spLocks noChangeArrowheads="1"/>
          </p:cNvSpPr>
          <p:nvPr/>
        </p:nvSpPr>
        <p:spPr bwMode="auto">
          <a:xfrm>
            <a:off x="6667500" y="3473450"/>
            <a:ext cx="84138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34" name="Oval 90"/>
          <p:cNvSpPr>
            <a:spLocks noChangeArrowheads="1"/>
          </p:cNvSpPr>
          <p:nvPr/>
        </p:nvSpPr>
        <p:spPr bwMode="auto">
          <a:xfrm>
            <a:off x="7578725" y="268287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35" name="Oval 91"/>
          <p:cNvSpPr>
            <a:spLocks noChangeArrowheads="1"/>
          </p:cNvSpPr>
          <p:nvPr/>
        </p:nvSpPr>
        <p:spPr bwMode="auto">
          <a:xfrm>
            <a:off x="7578725" y="268287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36" name="Oval 92"/>
          <p:cNvSpPr>
            <a:spLocks noChangeArrowheads="1"/>
          </p:cNvSpPr>
          <p:nvPr/>
        </p:nvSpPr>
        <p:spPr bwMode="auto">
          <a:xfrm>
            <a:off x="7321550" y="2425700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37" name="Oval 93"/>
          <p:cNvSpPr>
            <a:spLocks noChangeArrowheads="1"/>
          </p:cNvSpPr>
          <p:nvPr/>
        </p:nvSpPr>
        <p:spPr bwMode="auto">
          <a:xfrm>
            <a:off x="7321550" y="2425700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38" name="Oval 94"/>
          <p:cNvSpPr>
            <a:spLocks noChangeArrowheads="1"/>
          </p:cNvSpPr>
          <p:nvPr/>
        </p:nvSpPr>
        <p:spPr bwMode="auto">
          <a:xfrm>
            <a:off x="7312025" y="2520950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39" name="Oval 95"/>
          <p:cNvSpPr>
            <a:spLocks noChangeArrowheads="1"/>
          </p:cNvSpPr>
          <p:nvPr/>
        </p:nvSpPr>
        <p:spPr bwMode="auto">
          <a:xfrm>
            <a:off x="7312025" y="2520950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40" name="Oval 96"/>
          <p:cNvSpPr>
            <a:spLocks noChangeArrowheads="1"/>
          </p:cNvSpPr>
          <p:nvPr/>
        </p:nvSpPr>
        <p:spPr bwMode="auto">
          <a:xfrm>
            <a:off x="6324600" y="331152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41" name="Oval 97"/>
          <p:cNvSpPr>
            <a:spLocks noChangeArrowheads="1"/>
          </p:cNvSpPr>
          <p:nvPr/>
        </p:nvSpPr>
        <p:spPr bwMode="auto">
          <a:xfrm>
            <a:off x="6324600" y="331152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42" name="Oval 98"/>
          <p:cNvSpPr>
            <a:spLocks noChangeArrowheads="1"/>
          </p:cNvSpPr>
          <p:nvPr/>
        </p:nvSpPr>
        <p:spPr bwMode="auto">
          <a:xfrm>
            <a:off x="6221413" y="3140075"/>
            <a:ext cx="84137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43" name="Oval 99"/>
          <p:cNvSpPr>
            <a:spLocks noChangeArrowheads="1"/>
          </p:cNvSpPr>
          <p:nvPr/>
        </p:nvSpPr>
        <p:spPr bwMode="auto">
          <a:xfrm>
            <a:off x="6221413" y="3140075"/>
            <a:ext cx="84137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44" name="Oval 100"/>
          <p:cNvSpPr>
            <a:spLocks noChangeArrowheads="1"/>
          </p:cNvSpPr>
          <p:nvPr/>
        </p:nvSpPr>
        <p:spPr bwMode="auto">
          <a:xfrm>
            <a:off x="6884988" y="279717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45" name="Oval 101"/>
          <p:cNvSpPr>
            <a:spLocks noChangeArrowheads="1"/>
          </p:cNvSpPr>
          <p:nvPr/>
        </p:nvSpPr>
        <p:spPr bwMode="auto">
          <a:xfrm>
            <a:off x="6884988" y="279717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46" name="Oval 102"/>
          <p:cNvSpPr>
            <a:spLocks noChangeArrowheads="1"/>
          </p:cNvSpPr>
          <p:nvPr/>
        </p:nvSpPr>
        <p:spPr bwMode="auto">
          <a:xfrm>
            <a:off x="6770688" y="262572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47" name="Oval 103"/>
          <p:cNvSpPr>
            <a:spLocks noChangeArrowheads="1"/>
          </p:cNvSpPr>
          <p:nvPr/>
        </p:nvSpPr>
        <p:spPr bwMode="auto">
          <a:xfrm>
            <a:off x="6770688" y="262572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48" name="Oval 104"/>
          <p:cNvSpPr>
            <a:spLocks noChangeArrowheads="1"/>
          </p:cNvSpPr>
          <p:nvPr/>
        </p:nvSpPr>
        <p:spPr bwMode="auto">
          <a:xfrm>
            <a:off x="6619875" y="2673350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49" name="Oval 105"/>
          <p:cNvSpPr>
            <a:spLocks noChangeArrowheads="1"/>
          </p:cNvSpPr>
          <p:nvPr/>
        </p:nvSpPr>
        <p:spPr bwMode="auto">
          <a:xfrm>
            <a:off x="6619875" y="2673350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50" name="Oval 106"/>
          <p:cNvSpPr>
            <a:spLocks noChangeArrowheads="1"/>
          </p:cNvSpPr>
          <p:nvPr/>
        </p:nvSpPr>
        <p:spPr bwMode="auto">
          <a:xfrm>
            <a:off x="5954713" y="294957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51" name="Oval 107"/>
          <p:cNvSpPr>
            <a:spLocks noChangeArrowheads="1"/>
          </p:cNvSpPr>
          <p:nvPr/>
        </p:nvSpPr>
        <p:spPr bwMode="auto">
          <a:xfrm>
            <a:off x="5954713" y="294957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52" name="Oval 108"/>
          <p:cNvSpPr>
            <a:spLocks noChangeArrowheads="1"/>
          </p:cNvSpPr>
          <p:nvPr/>
        </p:nvSpPr>
        <p:spPr bwMode="auto">
          <a:xfrm>
            <a:off x="6069013" y="287337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53" name="Oval 109"/>
          <p:cNvSpPr>
            <a:spLocks noChangeArrowheads="1"/>
          </p:cNvSpPr>
          <p:nvPr/>
        </p:nvSpPr>
        <p:spPr bwMode="auto">
          <a:xfrm>
            <a:off x="6069013" y="287337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54" name="Oval 110"/>
          <p:cNvSpPr>
            <a:spLocks noChangeArrowheads="1"/>
          </p:cNvSpPr>
          <p:nvPr/>
        </p:nvSpPr>
        <p:spPr bwMode="auto">
          <a:xfrm>
            <a:off x="6980238" y="1968500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55" name="Oval 111"/>
          <p:cNvSpPr>
            <a:spLocks noChangeArrowheads="1"/>
          </p:cNvSpPr>
          <p:nvPr/>
        </p:nvSpPr>
        <p:spPr bwMode="auto">
          <a:xfrm>
            <a:off x="6980238" y="1968500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56" name="Oval 112"/>
          <p:cNvSpPr>
            <a:spLocks noChangeArrowheads="1"/>
          </p:cNvSpPr>
          <p:nvPr/>
        </p:nvSpPr>
        <p:spPr bwMode="auto">
          <a:xfrm>
            <a:off x="6543675" y="2387600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57" name="Oval 113"/>
          <p:cNvSpPr>
            <a:spLocks noChangeArrowheads="1"/>
          </p:cNvSpPr>
          <p:nvPr/>
        </p:nvSpPr>
        <p:spPr bwMode="auto">
          <a:xfrm>
            <a:off x="6543675" y="2387600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58" name="Oval 114"/>
          <p:cNvSpPr>
            <a:spLocks noChangeArrowheads="1"/>
          </p:cNvSpPr>
          <p:nvPr/>
        </p:nvSpPr>
        <p:spPr bwMode="auto">
          <a:xfrm>
            <a:off x="5773738" y="2673350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59" name="Oval 115"/>
          <p:cNvSpPr>
            <a:spLocks noChangeArrowheads="1"/>
          </p:cNvSpPr>
          <p:nvPr/>
        </p:nvSpPr>
        <p:spPr bwMode="auto">
          <a:xfrm>
            <a:off x="5773738" y="2673350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60" name="Oval 116"/>
          <p:cNvSpPr>
            <a:spLocks noChangeArrowheads="1"/>
          </p:cNvSpPr>
          <p:nvPr/>
        </p:nvSpPr>
        <p:spPr bwMode="auto">
          <a:xfrm>
            <a:off x="6865938" y="1922463"/>
            <a:ext cx="85725" cy="8413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61" name="Oval 117"/>
          <p:cNvSpPr>
            <a:spLocks noChangeArrowheads="1"/>
          </p:cNvSpPr>
          <p:nvPr/>
        </p:nvSpPr>
        <p:spPr bwMode="auto">
          <a:xfrm>
            <a:off x="6865938" y="1922463"/>
            <a:ext cx="85725" cy="84137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62" name="Oval 118"/>
          <p:cNvSpPr>
            <a:spLocks noChangeArrowheads="1"/>
          </p:cNvSpPr>
          <p:nvPr/>
        </p:nvSpPr>
        <p:spPr bwMode="auto">
          <a:xfrm>
            <a:off x="6353175" y="226377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63" name="Oval 119"/>
          <p:cNvSpPr>
            <a:spLocks noChangeArrowheads="1"/>
          </p:cNvSpPr>
          <p:nvPr/>
        </p:nvSpPr>
        <p:spPr bwMode="auto">
          <a:xfrm>
            <a:off x="6353175" y="226377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64" name="Oval 120"/>
          <p:cNvSpPr>
            <a:spLocks noChangeArrowheads="1"/>
          </p:cNvSpPr>
          <p:nvPr/>
        </p:nvSpPr>
        <p:spPr bwMode="auto">
          <a:xfrm>
            <a:off x="7046913" y="195897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65" name="Oval 121"/>
          <p:cNvSpPr>
            <a:spLocks noChangeArrowheads="1"/>
          </p:cNvSpPr>
          <p:nvPr/>
        </p:nvSpPr>
        <p:spPr bwMode="auto">
          <a:xfrm>
            <a:off x="7046913" y="195897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66" name="Oval 122"/>
          <p:cNvSpPr>
            <a:spLocks noChangeArrowheads="1"/>
          </p:cNvSpPr>
          <p:nvPr/>
        </p:nvSpPr>
        <p:spPr bwMode="auto">
          <a:xfrm>
            <a:off x="6600825" y="1865313"/>
            <a:ext cx="85725" cy="8413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67" name="Oval 123"/>
          <p:cNvSpPr>
            <a:spLocks noChangeArrowheads="1"/>
          </p:cNvSpPr>
          <p:nvPr/>
        </p:nvSpPr>
        <p:spPr bwMode="auto">
          <a:xfrm>
            <a:off x="6600825" y="1865313"/>
            <a:ext cx="85725" cy="84137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68" name="Oval 124"/>
          <p:cNvSpPr>
            <a:spLocks noChangeArrowheads="1"/>
          </p:cNvSpPr>
          <p:nvPr/>
        </p:nvSpPr>
        <p:spPr bwMode="auto">
          <a:xfrm>
            <a:off x="6780213" y="1987550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69" name="Oval 125"/>
          <p:cNvSpPr>
            <a:spLocks noChangeArrowheads="1"/>
          </p:cNvSpPr>
          <p:nvPr/>
        </p:nvSpPr>
        <p:spPr bwMode="auto">
          <a:xfrm>
            <a:off x="6780213" y="1987550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70" name="Oval 126"/>
          <p:cNvSpPr>
            <a:spLocks noChangeArrowheads="1"/>
          </p:cNvSpPr>
          <p:nvPr/>
        </p:nvSpPr>
        <p:spPr bwMode="auto">
          <a:xfrm>
            <a:off x="5907088" y="239712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71" name="Oval 127"/>
          <p:cNvSpPr>
            <a:spLocks noChangeArrowheads="1"/>
          </p:cNvSpPr>
          <p:nvPr/>
        </p:nvSpPr>
        <p:spPr bwMode="auto">
          <a:xfrm>
            <a:off x="5907088" y="239712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72" name="Oval 128"/>
          <p:cNvSpPr>
            <a:spLocks noChangeArrowheads="1"/>
          </p:cNvSpPr>
          <p:nvPr/>
        </p:nvSpPr>
        <p:spPr bwMode="auto">
          <a:xfrm>
            <a:off x="5508625" y="226377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73" name="Oval 129"/>
          <p:cNvSpPr>
            <a:spLocks noChangeArrowheads="1"/>
          </p:cNvSpPr>
          <p:nvPr/>
        </p:nvSpPr>
        <p:spPr bwMode="auto">
          <a:xfrm>
            <a:off x="5508625" y="226377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74" name="Oval 130"/>
          <p:cNvSpPr>
            <a:spLocks noChangeArrowheads="1"/>
          </p:cNvSpPr>
          <p:nvPr/>
        </p:nvSpPr>
        <p:spPr bwMode="auto">
          <a:xfrm>
            <a:off x="6827838" y="1836738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75" name="Oval 131"/>
          <p:cNvSpPr>
            <a:spLocks noChangeArrowheads="1"/>
          </p:cNvSpPr>
          <p:nvPr/>
        </p:nvSpPr>
        <p:spPr bwMode="auto">
          <a:xfrm>
            <a:off x="6827838" y="1836738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76" name="Oval 132"/>
          <p:cNvSpPr>
            <a:spLocks noChangeArrowheads="1"/>
          </p:cNvSpPr>
          <p:nvPr/>
        </p:nvSpPr>
        <p:spPr bwMode="auto">
          <a:xfrm>
            <a:off x="6097588" y="1968500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77" name="Oval 133"/>
          <p:cNvSpPr>
            <a:spLocks noChangeArrowheads="1"/>
          </p:cNvSpPr>
          <p:nvPr/>
        </p:nvSpPr>
        <p:spPr bwMode="auto">
          <a:xfrm>
            <a:off x="6097588" y="1968500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78" name="Oval 134"/>
          <p:cNvSpPr>
            <a:spLocks noChangeArrowheads="1"/>
          </p:cNvSpPr>
          <p:nvPr/>
        </p:nvSpPr>
        <p:spPr bwMode="auto">
          <a:xfrm>
            <a:off x="5632450" y="218757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79" name="Oval 135"/>
          <p:cNvSpPr>
            <a:spLocks noChangeArrowheads="1"/>
          </p:cNvSpPr>
          <p:nvPr/>
        </p:nvSpPr>
        <p:spPr bwMode="auto">
          <a:xfrm>
            <a:off x="5632450" y="218757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80" name="Oval 136"/>
          <p:cNvSpPr>
            <a:spLocks noChangeArrowheads="1"/>
          </p:cNvSpPr>
          <p:nvPr/>
        </p:nvSpPr>
        <p:spPr bwMode="auto">
          <a:xfrm>
            <a:off x="6126163" y="205422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81" name="Oval 137"/>
          <p:cNvSpPr>
            <a:spLocks noChangeArrowheads="1"/>
          </p:cNvSpPr>
          <p:nvPr/>
        </p:nvSpPr>
        <p:spPr bwMode="auto">
          <a:xfrm>
            <a:off x="6126163" y="205422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82" name="Oval 138"/>
          <p:cNvSpPr>
            <a:spLocks noChangeArrowheads="1"/>
          </p:cNvSpPr>
          <p:nvPr/>
        </p:nvSpPr>
        <p:spPr bwMode="auto">
          <a:xfrm>
            <a:off x="5708650" y="2063750"/>
            <a:ext cx="84138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83" name="Oval 139"/>
          <p:cNvSpPr>
            <a:spLocks noChangeArrowheads="1"/>
          </p:cNvSpPr>
          <p:nvPr/>
        </p:nvSpPr>
        <p:spPr bwMode="auto">
          <a:xfrm>
            <a:off x="5708650" y="2063750"/>
            <a:ext cx="84138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84" name="Oval 140"/>
          <p:cNvSpPr>
            <a:spLocks noChangeArrowheads="1"/>
          </p:cNvSpPr>
          <p:nvPr/>
        </p:nvSpPr>
        <p:spPr bwMode="auto">
          <a:xfrm>
            <a:off x="6515100" y="1884363"/>
            <a:ext cx="85725" cy="8413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85" name="Oval 141"/>
          <p:cNvSpPr>
            <a:spLocks noChangeArrowheads="1"/>
          </p:cNvSpPr>
          <p:nvPr/>
        </p:nvSpPr>
        <p:spPr bwMode="auto">
          <a:xfrm>
            <a:off x="6515100" y="1884363"/>
            <a:ext cx="85725" cy="84137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86" name="Oval 142"/>
          <p:cNvSpPr>
            <a:spLocks noChangeArrowheads="1"/>
          </p:cNvSpPr>
          <p:nvPr/>
        </p:nvSpPr>
        <p:spPr bwMode="auto">
          <a:xfrm>
            <a:off x="6667500" y="1855788"/>
            <a:ext cx="84138" cy="8413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87" name="Oval 143"/>
          <p:cNvSpPr>
            <a:spLocks noChangeArrowheads="1"/>
          </p:cNvSpPr>
          <p:nvPr/>
        </p:nvSpPr>
        <p:spPr bwMode="auto">
          <a:xfrm>
            <a:off x="6667500" y="1855788"/>
            <a:ext cx="84138" cy="84137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88" name="Oval 144"/>
          <p:cNvSpPr>
            <a:spLocks noChangeArrowheads="1"/>
          </p:cNvSpPr>
          <p:nvPr/>
        </p:nvSpPr>
        <p:spPr bwMode="auto">
          <a:xfrm>
            <a:off x="6088063" y="2063750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89" name="Oval 145"/>
          <p:cNvSpPr>
            <a:spLocks noChangeArrowheads="1"/>
          </p:cNvSpPr>
          <p:nvPr/>
        </p:nvSpPr>
        <p:spPr bwMode="auto">
          <a:xfrm>
            <a:off x="6088063" y="2063750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90" name="Oval 146"/>
          <p:cNvSpPr>
            <a:spLocks noChangeArrowheads="1"/>
          </p:cNvSpPr>
          <p:nvPr/>
        </p:nvSpPr>
        <p:spPr bwMode="auto">
          <a:xfrm>
            <a:off x="6286500" y="1808163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91" name="Oval 147"/>
          <p:cNvSpPr>
            <a:spLocks noChangeArrowheads="1"/>
          </p:cNvSpPr>
          <p:nvPr/>
        </p:nvSpPr>
        <p:spPr bwMode="auto">
          <a:xfrm>
            <a:off x="6286500" y="1808163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92" name="Oval 148"/>
          <p:cNvSpPr>
            <a:spLocks noChangeArrowheads="1"/>
          </p:cNvSpPr>
          <p:nvPr/>
        </p:nvSpPr>
        <p:spPr bwMode="auto">
          <a:xfrm>
            <a:off x="5935663" y="205422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93" name="Oval 149"/>
          <p:cNvSpPr>
            <a:spLocks noChangeArrowheads="1"/>
          </p:cNvSpPr>
          <p:nvPr/>
        </p:nvSpPr>
        <p:spPr bwMode="auto">
          <a:xfrm>
            <a:off x="5935663" y="205422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94" name="Oval 150"/>
          <p:cNvSpPr>
            <a:spLocks noChangeArrowheads="1"/>
          </p:cNvSpPr>
          <p:nvPr/>
        </p:nvSpPr>
        <p:spPr bwMode="auto">
          <a:xfrm>
            <a:off x="6438900" y="1550988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95" name="Oval 151"/>
          <p:cNvSpPr>
            <a:spLocks noChangeArrowheads="1"/>
          </p:cNvSpPr>
          <p:nvPr/>
        </p:nvSpPr>
        <p:spPr bwMode="auto">
          <a:xfrm>
            <a:off x="6438900" y="1550988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96" name="Oval 152"/>
          <p:cNvSpPr>
            <a:spLocks noChangeArrowheads="1"/>
          </p:cNvSpPr>
          <p:nvPr/>
        </p:nvSpPr>
        <p:spPr bwMode="auto">
          <a:xfrm>
            <a:off x="5935663" y="1684338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97" name="Oval 153"/>
          <p:cNvSpPr>
            <a:spLocks noChangeArrowheads="1"/>
          </p:cNvSpPr>
          <p:nvPr/>
        </p:nvSpPr>
        <p:spPr bwMode="auto">
          <a:xfrm>
            <a:off x="5935663" y="1684338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98" name="Oval 154"/>
          <p:cNvSpPr>
            <a:spLocks noChangeArrowheads="1"/>
          </p:cNvSpPr>
          <p:nvPr/>
        </p:nvSpPr>
        <p:spPr bwMode="auto">
          <a:xfrm>
            <a:off x="5821363" y="1693863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99" name="Oval 155"/>
          <p:cNvSpPr>
            <a:spLocks noChangeArrowheads="1"/>
          </p:cNvSpPr>
          <p:nvPr/>
        </p:nvSpPr>
        <p:spPr bwMode="auto">
          <a:xfrm>
            <a:off x="5821363" y="1693863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00" name="Rectangle 156"/>
          <p:cNvSpPr>
            <a:spLocks noChangeArrowheads="1"/>
          </p:cNvSpPr>
          <p:nvPr/>
        </p:nvSpPr>
        <p:spPr bwMode="auto">
          <a:xfrm>
            <a:off x="544513" y="1636713"/>
            <a:ext cx="3763962" cy="2743200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01" name="Line 157"/>
          <p:cNvSpPr>
            <a:spLocks noChangeShapeType="1"/>
          </p:cNvSpPr>
          <p:nvPr/>
        </p:nvSpPr>
        <p:spPr bwMode="auto">
          <a:xfrm>
            <a:off x="544513" y="4379913"/>
            <a:ext cx="37639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02" name="Line 158"/>
          <p:cNvSpPr>
            <a:spLocks noChangeShapeType="1"/>
          </p:cNvSpPr>
          <p:nvPr/>
        </p:nvSpPr>
        <p:spPr bwMode="auto">
          <a:xfrm flipV="1">
            <a:off x="544513" y="1636713"/>
            <a:ext cx="1587" cy="2743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03" name="Line 159"/>
          <p:cNvSpPr>
            <a:spLocks noChangeShapeType="1"/>
          </p:cNvSpPr>
          <p:nvPr/>
        </p:nvSpPr>
        <p:spPr bwMode="auto">
          <a:xfrm flipV="1">
            <a:off x="544513" y="4338638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04" name="Rectangle 160"/>
          <p:cNvSpPr>
            <a:spLocks noChangeArrowheads="1"/>
          </p:cNvSpPr>
          <p:nvPr/>
        </p:nvSpPr>
        <p:spPr bwMode="auto">
          <a:xfrm>
            <a:off x="539750" y="440372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31905" name="Line 161"/>
          <p:cNvSpPr>
            <a:spLocks noChangeShapeType="1"/>
          </p:cNvSpPr>
          <p:nvPr/>
        </p:nvSpPr>
        <p:spPr bwMode="auto">
          <a:xfrm flipV="1">
            <a:off x="2425700" y="4338638"/>
            <a:ext cx="1588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06" name="Rectangle 162"/>
          <p:cNvSpPr>
            <a:spLocks noChangeArrowheads="1"/>
          </p:cNvSpPr>
          <p:nvPr/>
        </p:nvSpPr>
        <p:spPr bwMode="auto">
          <a:xfrm>
            <a:off x="2381250" y="440372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10</a:t>
            </a:r>
            <a:endParaRPr lang="en-US" sz="2400">
              <a:cs typeface="Arial" charset="0"/>
            </a:endParaRPr>
          </a:p>
        </p:txBody>
      </p:sp>
      <p:sp>
        <p:nvSpPr>
          <p:cNvPr id="31907" name="Line 163"/>
          <p:cNvSpPr>
            <a:spLocks noChangeShapeType="1"/>
          </p:cNvSpPr>
          <p:nvPr/>
        </p:nvSpPr>
        <p:spPr bwMode="auto">
          <a:xfrm flipV="1">
            <a:off x="4308475" y="4338638"/>
            <a:ext cx="1588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08" name="Rectangle 164"/>
          <p:cNvSpPr>
            <a:spLocks noChangeArrowheads="1"/>
          </p:cNvSpPr>
          <p:nvPr/>
        </p:nvSpPr>
        <p:spPr bwMode="auto">
          <a:xfrm>
            <a:off x="4264025" y="440372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20</a:t>
            </a:r>
            <a:endParaRPr lang="en-US" sz="2400">
              <a:cs typeface="Arial" charset="0"/>
            </a:endParaRPr>
          </a:p>
        </p:txBody>
      </p:sp>
      <p:sp>
        <p:nvSpPr>
          <p:cNvPr id="31909" name="Line 165"/>
          <p:cNvSpPr>
            <a:spLocks noChangeShapeType="1"/>
          </p:cNvSpPr>
          <p:nvPr/>
        </p:nvSpPr>
        <p:spPr bwMode="auto">
          <a:xfrm>
            <a:off x="544513" y="4379913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10" name="Rectangle 166"/>
          <p:cNvSpPr>
            <a:spLocks noChangeArrowheads="1"/>
          </p:cNvSpPr>
          <p:nvPr/>
        </p:nvSpPr>
        <p:spPr bwMode="auto">
          <a:xfrm>
            <a:off x="469900" y="4313238"/>
            <a:ext cx="698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31911" name="Line 167"/>
          <p:cNvSpPr>
            <a:spLocks noChangeShapeType="1"/>
          </p:cNvSpPr>
          <p:nvPr/>
        </p:nvSpPr>
        <p:spPr bwMode="auto">
          <a:xfrm>
            <a:off x="544513" y="3008313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12" name="Rectangle 168"/>
          <p:cNvSpPr>
            <a:spLocks noChangeArrowheads="1"/>
          </p:cNvSpPr>
          <p:nvPr/>
        </p:nvSpPr>
        <p:spPr bwMode="auto">
          <a:xfrm>
            <a:off x="404813" y="294481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20</a:t>
            </a:r>
            <a:endParaRPr lang="en-US" sz="2400">
              <a:cs typeface="Arial" charset="0"/>
            </a:endParaRPr>
          </a:p>
        </p:txBody>
      </p:sp>
      <p:sp>
        <p:nvSpPr>
          <p:cNvPr id="31913" name="Line 169"/>
          <p:cNvSpPr>
            <a:spLocks noChangeShapeType="1"/>
          </p:cNvSpPr>
          <p:nvPr/>
        </p:nvSpPr>
        <p:spPr bwMode="auto">
          <a:xfrm>
            <a:off x="544513" y="1636713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14" name="Rectangle 170"/>
          <p:cNvSpPr>
            <a:spLocks noChangeArrowheads="1"/>
          </p:cNvSpPr>
          <p:nvPr/>
        </p:nvSpPr>
        <p:spPr bwMode="auto">
          <a:xfrm>
            <a:off x="404813" y="157321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40</a:t>
            </a:r>
            <a:endParaRPr lang="en-US" sz="2400">
              <a:cs typeface="Arial" charset="0"/>
            </a:endParaRPr>
          </a:p>
        </p:txBody>
      </p:sp>
      <p:sp>
        <p:nvSpPr>
          <p:cNvPr id="31915" name="Oval 171"/>
          <p:cNvSpPr>
            <a:spLocks noChangeArrowheads="1"/>
          </p:cNvSpPr>
          <p:nvPr/>
        </p:nvSpPr>
        <p:spPr bwMode="auto">
          <a:xfrm>
            <a:off x="690563" y="3594100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16" name="Oval 172"/>
          <p:cNvSpPr>
            <a:spLocks noChangeArrowheads="1"/>
          </p:cNvSpPr>
          <p:nvPr/>
        </p:nvSpPr>
        <p:spPr bwMode="auto">
          <a:xfrm>
            <a:off x="690563" y="3594100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17" name="Oval 173"/>
          <p:cNvSpPr>
            <a:spLocks noChangeArrowheads="1"/>
          </p:cNvSpPr>
          <p:nvPr/>
        </p:nvSpPr>
        <p:spPr bwMode="auto">
          <a:xfrm>
            <a:off x="882650" y="3168650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18" name="Oval 174"/>
          <p:cNvSpPr>
            <a:spLocks noChangeArrowheads="1"/>
          </p:cNvSpPr>
          <p:nvPr/>
        </p:nvSpPr>
        <p:spPr bwMode="auto">
          <a:xfrm>
            <a:off x="882650" y="3168650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19" name="Oval 175"/>
          <p:cNvSpPr>
            <a:spLocks noChangeArrowheads="1"/>
          </p:cNvSpPr>
          <p:nvPr/>
        </p:nvSpPr>
        <p:spPr bwMode="auto">
          <a:xfrm>
            <a:off x="1071563" y="3546475"/>
            <a:ext cx="79375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20" name="Oval 176"/>
          <p:cNvSpPr>
            <a:spLocks noChangeArrowheads="1"/>
          </p:cNvSpPr>
          <p:nvPr/>
        </p:nvSpPr>
        <p:spPr bwMode="auto">
          <a:xfrm>
            <a:off x="1071563" y="3546475"/>
            <a:ext cx="79375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21" name="Oval 177"/>
          <p:cNvSpPr>
            <a:spLocks noChangeArrowheads="1"/>
          </p:cNvSpPr>
          <p:nvPr/>
        </p:nvSpPr>
        <p:spPr bwMode="auto">
          <a:xfrm>
            <a:off x="1254125" y="3602038"/>
            <a:ext cx="7937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22" name="Oval 178"/>
          <p:cNvSpPr>
            <a:spLocks noChangeArrowheads="1"/>
          </p:cNvSpPr>
          <p:nvPr/>
        </p:nvSpPr>
        <p:spPr bwMode="auto">
          <a:xfrm>
            <a:off x="1254125" y="3602038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23" name="Oval 179"/>
          <p:cNvSpPr>
            <a:spLocks noChangeArrowheads="1"/>
          </p:cNvSpPr>
          <p:nvPr/>
        </p:nvSpPr>
        <p:spPr bwMode="auto">
          <a:xfrm>
            <a:off x="1446213" y="3402013"/>
            <a:ext cx="76200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24" name="Oval 180"/>
          <p:cNvSpPr>
            <a:spLocks noChangeArrowheads="1"/>
          </p:cNvSpPr>
          <p:nvPr/>
        </p:nvSpPr>
        <p:spPr bwMode="auto">
          <a:xfrm>
            <a:off x="1446213" y="3402013"/>
            <a:ext cx="76200" cy="7143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25" name="Oval 181"/>
          <p:cNvSpPr>
            <a:spLocks noChangeArrowheads="1"/>
          </p:cNvSpPr>
          <p:nvPr/>
        </p:nvSpPr>
        <p:spPr bwMode="auto">
          <a:xfrm>
            <a:off x="1636713" y="3192463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26" name="Oval 182"/>
          <p:cNvSpPr>
            <a:spLocks noChangeArrowheads="1"/>
          </p:cNvSpPr>
          <p:nvPr/>
        </p:nvSpPr>
        <p:spPr bwMode="auto">
          <a:xfrm>
            <a:off x="1636713" y="3192463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27" name="Oval 183"/>
          <p:cNvSpPr>
            <a:spLocks noChangeArrowheads="1"/>
          </p:cNvSpPr>
          <p:nvPr/>
        </p:nvSpPr>
        <p:spPr bwMode="auto">
          <a:xfrm>
            <a:off x="1819275" y="3000375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28" name="Oval 184"/>
          <p:cNvSpPr>
            <a:spLocks noChangeArrowheads="1"/>
          </p:cNvSpPr>
          <p:nvPr/>
        </p:nvSpPr>
        <p:spPr bwMode="auto">
          <a:xfrm>
            <a:off x="1819275" y="3000375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29" name="Oval 185"/>
          <p:cNvSpPr>
            <a:spLocks noChangeArrowheads="1"/>
          </p:cNvSpPr>
          <p:nvPr/>
        </p:nvSpPr>
        <p:spPr bwMode="auto">
          <a:xfrm>
            <a:off x="2009775" y="3192463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30" name="Oval 186"/>
          <p:cNvSpPr>
            <a:spLocks noChangeArrowheads="1"/>
          </p:cNvSpPr>
          <p:nvPr/>
        </p:nvSpPr>
        <p:spPr bwMode="auto">
          <a:xfrm>
            <a:off x="2009775" y="3192463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31" name="Oval 187"/>
          <p:cNvSpPr>
            <a:spLocks noChangeArrowheads="1"/>
          </p:cNvSpPr>
          <p:nvPr/>
        </p:nvSpPr>
        <p:spPr bwMode="auto">
          <a:xfrm>
            <a:off x="2200275" y="2735263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32" name="Oval 188"/>
          <p:cNvSpPr>
            <a:spLocks noChangeArrowheads="1"/>
          </p:cNvSpPr>
          <p:nvPr/>
        </p:nvSpPr>
        <p:spPr bwMode="auto">
          <a:xfrm>
            <a:off x="2200275" y="2735263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33" name="Oval 189"/>
          <p:cNvSpPr>
            <a:spLocks noChangeArrowheads="1"/>
          </p:cNvSpPr>
          <p:nvPr/>
        </p:nvSpPr>
        <p:spPr bwMode="auto">
          <a:xfrm>
            <a:off x="2390775" y="2976563"/>
            <a:ext cx="77788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34" name="Oval 190"/>
          <p:cNvSpPr>
            <a:spLocks noChangeArrowheads="1"/>
          </p:cNvSpPr>
          <p:nvPr/>
        </p:nvSpPr>
        <p:spPr bwMode="auto">
          <a:xfrm>
            <a:off x="2390775" y="2976563"/>
            <a:ext cx="77788" cy="7143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35" name="Oval 191"/>
          <p:cNvSpPr>
            <a:spLocks noChangeArrowheads="1"/>
          </p:cNvSpPr>
          <p:nvPr/>
        </p:nvSpPr>
        <p:spPr bwMode="auto">
          <a:xfrm>
            <a:off x="2573338" y="2800350"/>
            <a:ext cx="77787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36" name="Oval 192"/>
          <p:cNvSpPr>
            <a:spLocks noChangeArrowheads="1"/>
          </p:cNvSpPr>
          <p:nvPr/>
        </p:nvSpPr>
        <p:spPr bwMode="auto">
          <a:xfrm>
            <a:off x="2573338" y="2800350"/>
            <a:ext cx="77787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37" name="Oval 193"/>
          <p:cNvSpPr>
            <a:spLocks noChangeArrowheads="1"/>
          </p:cNvSpPr>
          <p:nvPr/>
        </p:nvSpPr>
        <p:spPr bwMode="auto">
          <a:xfrm>
            <a:off x="2765425" y="2919413"/>
            <a:ext cx="76200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38" name="Oval 194"/>
          <p:cNvSpPr>
            <a:spLocks noChangeArrowheads="1"/>
          </p:cNvSpPr>
          <p:nvPr/>
        </p:nvSpPr>
        <p:spPr bwMode="auto">
          <a:xfrm>
            <a:off x="2765425" y="2919413"/>
            <a:ext cx="76200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39" name="Oval 195"/>
          <p:cNvSpPr>
            <a:spLocks noChangeArrowheads="1"/>
          </p:cNvSpPr>
          <p:nvPr/>
        </p:nvSpPr>
        <p:spPr bwMode="auto">
          <a:xfrm>
            <a:off x="2954338" y="2566988"/>
            <a:ext cx="7937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40" name="Oval 196"/>
          <p:cNvSpPr>
            <a:spLocks noChangeArrowheads="1"/>
          </p:cNvSpPr>
          <p:nvPr/>
        </p:nvSpPr>
        <p:spPr bwMode="auto">
          <a:xfrm>
            <a:off x="2954338" y="2566988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41" name="Oval 197"/>
          <p:cNvSpPr>
            <a:spLocks noChangeArrowheads="1"/>
          </p:cNvSpPr>
          <p:nvPr/>
        </p:nvSpPr>
        <p:spPr bwMode="auto">
          <a:xfrm>
            <a:off x="3136900" y="2855913"/>
            <a:ext cx="7937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42" name="Oval 198"/>
          <p:cNvSpPr>
            <a:spLocks noChangeArrowheads="1"/>
          </p:cNvSpPr>
          <p:nvPr/>
        </p:nvSpPr>
        <p:spPr bwMode="auto">
          <a:xfrm>
            <a:off x="3136900" y="2855913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43" name="Oval 199"/>
          <p:cNvSpPr>
            <a:spLocks noChangeArrowheads="1"/>
          </p:cNvSpPr>
          <p:nvPr/>
        </p:nvSpPr>
        <p:spPr bwMode="auto">
          <a:xfrm>
            <a:off x="3327400" y="2535238"/>
            <a:ext cx="77788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44" name="Oval 200"/>
          <p:cNvSpPr>
            <a:spLocks noChangeArrowheads="1"/>
          </p:cNvSpPr>
          <p:nvPr/>
        </p:nvSpPr>
        <p:spPr bwMode="auto">
          <a:xfrm>
            <a:off x="3327400" y="2535238"/>
            <a:ext cx="77788" cy="7143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45" name="Oval 201"/>
          <p:cNvSpPr>
            <a:spLocks noChangeArrowheads="1"/>
          </p:cNvSpPr>
          <p:nvPr/>
        </p:nvSpPr>
        <p:spPr bwMode="auto">
          <a:xfrm>
            <a:off x="3519488" y="2462213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46" name="Oval 202"/>
          <p:cNvSpPr>
            <a:spLocks noChangeArrowheads="1"/>
          </p:cNvSpPr>
          <p:nvPr/>
        </p:nvSpPr>
        <p:spPr bwMode="auto">
          <a:xfrm>
            <a:off x="3519488" y="2462213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47" name="Oval 203"/>
          <p:cNvSpPr>
            <a:spLocks noChangeArrowheads="1"/>
          </p:cNvSpPr>
          <p:nvPr/>
        </p:nvSpPr>
        <p:spPr bwMode="auto">
          <a:xfrm>
            <a:off x="3700463" y="2422525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48" name="Oval 204"/>
          <p:cNvSpPr>
            <a:spLocks noChangeArrowheads="1"/>
          </p:cNvSpPr>
          <p:nvPr/>
        </p:nvSpPr>
        <p:spPr bwMode="auto">
          <a:xfrm>
            <a:off x="3700463" y="2422525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49" name="Oval 205"/>
          <p:cNvSpPr>
            <a:spLocks noChangeArrowheads="1"/>
          </p:cNvSpPr>
          <p:nvPr/>
        </p:nvSpPr>
        <p:spPr bwMode="auto">
          <a:xfrm>
            <a:off x="3890963" y="2190750"/>
            <a:ext cx="79375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0" name="Oval 206"/>
          <p:cNvSpPr>
            <a:spLocks noChangeArrowheads="1"/>
          </p:cNvSpPr>
          <p:nvPr/>
        </p:nvSpPr>
        <p:spPr bwMode="auto">
          <a:xfrm>
            <a:off x="3890963" y="2190750"/>
            <a:ext cx="79375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1" name="Oval 207"/>
          <p:cNvSpPr>
            <a:spLocks noChangeArrowheads="1"/>
          </p:cNvSpPr>
          <p:nvPr/>
        </p:nvSpPr>
        <p:spPr bwMode="auto">
          <a:xfrm>
            <a:off x="4083050" y="2446338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2" name="Oval 208"/>
          <p:cNvSpPr>
            <a:spLocks noChangeArrowheads="1"/>
          </p:cNvSpPr>
          <p:nvPr/>
        </p:nvSpPr>
        <p:spPr bwMode="auto">
          <a:xfrm>
            <a:off x="4083050" y="2446338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3" name="Oval 209"/>
          <p:cNvSpPr>
            <a:spLocks noChangeArrowheads="1"/>
          </p:cNvSpPr>
          <p:nvPr/>
        </p:nvSpPr>
        <p:spPr bwMode="auto">
          <a:xfrm>
            <a:off x="4273550" y="1822450"/>
            <a:ext cx="7778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4" name="Oval 210"/>
          <p:cNvSpPr>
            <a:spLocks noChangeArrowheads="1"/>
          </p:cNvSpPr>
          <p:nvPr/>
        </p:nvSpPr>
        <p:spPr bwMode="auto">
          <a:xfrm>
            <a:off x="4273550" y="1822450"/>
            <a:ext cx="77788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5" name="Text Box 211"/>
          <p:cNvSpPr txBox="1">
            <a:spLocks noChangeArrowheads="1"/>
          </p:cNvSpPr>
          <p:nvPr/>
        </p:nvSpPr>
        <p:spPr bwMode="auto">
          <a:xfrm>
            <a:off x="349250" y="5443538"/>
            <a:ext cx="2371725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cs typeface="Arial" charset="0"/>
              </a:rPr>
              <a:t>Given examples</a:t>
            </a:r>
          </a:p>
        </p:txBody>
      </p:sp>
      <p:pic>
        <p:nvPicPr>
          <p:cNvPr id="31956" name="Picture 21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84488" y="5495925"/>
            <a:ext cx="2152650" cy="3587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31957" name="Text Box 213"/>
          <p:cNvSpPr txBox="1">
            <a:spLocks noChangeArrowheads="1"/>
          </p:cNvSpPr>
          <p:nvPr/>
        </p:nvSpPr>
        <p:spPr bwMode="auto">
          <a:xfrm>
            <a:off x="339725" y="5948363"/>
            <a:ext cx="1133475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cs typeface="Arial" charset="0"/>
              </a:rPr>
              <a:t>Predict</a:t>
            </a:r>
          </a:p>
        </p:txBody>
      </p:sp>
      <p:pic>
        <p:nvPicPr>
          <p:cNvPr id="31958" name="Picture 2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60525" y="6073775"/>
            <a:ext cx="825500" cy="3048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31959" name="Picture 2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13375" y="6084888"/>
            <a:ext cx="842963" cy="3048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31960" name="Text Box 216"/>
          <p:cNvSpPr txBox="1">
            <a:spLocks noChangeArrowheads="1"/>
          </p:cNvSpPr>
          <p:nvPr/>
        </p:nvSpPr>
        <p:spPr bwMode="auto">
          <a:xfrm>
            <a:off x="2720975" y="5934075"/>
            <a:ext cx="2559050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cs typeface="Arial" charset="0"/>
              </a:rPr>
              <a:t>given a new point</a:t>
            </a:r>
          </a:p>
        </p:txBody>
      </p:sp>
      <p:sp>
        <p:nvSpPr>
          <p:cNvPr id="31961" name="Slide Number Placeholder 2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87CC29-2507-4F6E-AE4E-551F60FAB4FF}" type="slidenum">
              <a:rPr lang="en-US" smtClean="0">
                <a:latin typeface="Arial" charset="0"/>
              </a:rPr>
              <a:pPr/>
              <a:t>42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827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val 2"/>
          <p:cNvSpPr>
            <a:spLocks noChangeArrowheads="1"/>
          </p:cNvSpPr>
          <p:nvPr/>
        </p:nvSpPr>
        <p:spPr bwMode="auto">
          <a:xfrm>
            <a:off x="6772275" y="2627313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 flipV="1">
            <a:off x="544513" y="2159000"/>
            <a:ext cx="3781425" cy="15319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544513" y="4379913"/>
            <a:ext cx="37639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 flipV="1">
            <a:off x="544513" y="1636713"/>
            <a:ext cx="1587" cy="2743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 flipV="1">
            <a:off x="544513" y="4338638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539750" y="440372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 flipV="1">
            <a:off x="4308475" y="4338638"/>
            <a:ext cx="1588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4264025" y="440372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20</a:t>
            </a:r>
            <a:endParaRPr lang="en-US" sz="2400">
              <a:cs typeface="Arial" charset="0"/>
            </a:endParaRPr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>
            <a:off x="544513" y="4379913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469900" y="4313238"/>
            <a:ext cx="698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544513" y="3008313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404813" y="294481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20</a:t>
            </a:r>
            <a:endParaRPr lang="en-US" sz="2400">
              <a:cs typeface="Arial" charset="0"/>
            </a:endParaRPr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544513" y="1636713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404813" y="157321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40</a:t>
            </a:r>
            <a:endParaRPr lang="en-US" sz="2400">
              <a:cs typeface="Arial" charset="0"/>
            </a:endParaRPr>
          </a:p>
        </p:txBody>
      </p:sp>
      <p:sp>
        <p:nvSpPr>
          <p:cNvPr id="32784" name="Oval 16"/>
          <p:cNvSpPr>
            <a:spLocks noChangeArrowheads="1"/>
          </p:cNvSpPr>
          <p:nvPr/>
        </p:nvSpPr>
        <p:spPr bwMode="auto">
          <a:xfrm>
            <a:off x="690563" y="3594100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5" name="Oval 17"/>
          <p:cNvSpPr>
            <a:spLocks noChangeArrowheads="1"/>
          </p:cNvSpPr>
          <p:nvPr/>
        </p:nvSpPr>
        <p:spPr bwMode="auto">
          <a:xfrm>
            <a:off x="690563" y="3594100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6" name="Oval 18"/>
          <p:cNvSpPr>
            <a:spLocks noChangeArrowheads="1"/>
          </p:cNvSpPr>
          <p:nvPr/>
        </p:nvSpPr>
        <p:spPr bwMode="auto">
          <a:xfrm>
            <a:off x="882650" y="3168650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7" name="Oval 19"/>
          <p:cNvSpPr>
            <a:spLocks noChangeArrowheads="1"/>
          </p:cNvSpPr>
          <p:nvPr/>
        </p:nvSpPr>
        <p:spPr bwMode="auto">
          <a:xfrm>
            <a:off x="882650" y="3168650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8" name="Oval 20"/>
          <p:cNvSpPr>
            <a:spLocks noChangeArrowheads="1"/>
          </p:cNvSpPr>
          <p:nvPr/>
        </p:nvSpPr>
        <p:spPr bwMode="auto">
          <a:xfrm>
            <a:off x="1071563" y="3546475"/>
            <a:ext cx="79375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9" name="Oval 21"/>
          <p:cNvSpPr>
            <a:spLocks noChangeArrowheads="1"/>
          </p:cNvSpPr>
          <p:nvPr/>
        </p:nvSpPr>
        <p:spPr bwMode="auto">
          <a:xfrm>
            <a:off x="1071563" y="3546475"/>
            <a:ext cx="79375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0" name="Oval 22"/>
          <p:cNvSpPr>
            <a:spLocks noChangeArrowheads="1"/>
          </p:cNvSpPr>
          <p:nvPr/>
        </p:nvSpPr>
        <p:spPr bwMode="auto">
          <a:xfrm>
            <a:off x="1254125" y="3602038"/>
            <a:ext cx="7937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1" name="Oval 23"/>
          <p:cNvSpPr>
            <a:spLocks noChangeArrowheads="1"/>
          </p:cNvSpPr>
          <p:nvPr/>
        </p:nvSpPr>
        <p:spPr bwMode="auto">
          <a:xfrm>
            <a:off x="1254125" y="3602038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2" name="Oval 24"/>
          <p:cNvSpPr>
            <a:spLocks noChangeArrowheads="1"/>
          </p:cNvSpPr>
          <p:nvPr/>
        </p:nvSpPr>
        <p:spPr bwMode="auto">
          <a:xfrm>
            <a:off x="1446213" y="3402013"/>
            <a:ext cx="76200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3" name="Oval 25"/>
          <p:cNvSpPr>
            <a:spLocks noChangeArrowheads="1"/>
          </p:cNvSpPr>
          <p:nvPr/>
        </p:nvSpPr>
        <p:spPr bwMode="auto">
          <a:xfrm>
            <a:off x="1446213" y="3402013"/>
            <a:ext cx="76200" cy="7143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4" name="Oval 26"/>
          <p:cNvSpPr>
            <a:spLocks noChangeArrowheads="1"/>
          </p:cNvSpPr>
          <p:nvPr/>
        </p:nvSpPr>
        <p:spPr bwMode="auto">
          <a:xfrm>
            <a:off x="1636713" y="3192463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5" name="Oval 27"/>
          <p:cNvSpPr>
            <a:spLocks noChangeArrowheads="1"/>
          </p:cNvSpPr>
          <p:nvPr/>
        </p:nvSpPr>
        <p:spPr bwMode="auto">
          <a:xfrm>
            <a:off x="1636713" y="3192463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6" name="Oval 28"/>
          <p:cNvSpPr>
            <a:spLocks noChangeArrowheads="1"/>
          </p:cNvSpPr>
          <p:nvPr/>
        </p:nvSpPr>
        <p:spPr bwMode="auto">
          <a:xfrm>
            <a:off x="1819275" y="3000375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7" name="Oval 29"/>
          <p:cNvSpPr>
            <a:spLocks noChangeArrowheads="1"/>
          </p:cNvSpPr>
          <p:nvPr/>
        </p:nvSpPr>
        <p:spPr bwMode="auto">
          <a:xfrm>
            <a:off x="1819275" y="3000375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8" name="Oval 30"/>
          <p:cNvSpPr>
            <a:spLocks noChangeArrowheads="1"/>
          </p:cNvSpPr>
          <p:nvPr/>
        </p:nvSpPr>
        <p:spPr bwMode="auto">
          <a:xfrm>
            <a:off x="2009775" y="3192463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9" name="Oval 31"/>
          <p:cNvSpPr>
            <a:spLocks noChangeArrowheads="1"/>
          </p:cNvSpPr>
          <p:nvPr/>
        </p:nvSpPr>
        <p:spPr bwMode="auto">
          <a:xfrm>
            <a:off x="2009775" y="3192463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0" name="Oval 32"/>
          <p:cNvSpPr>
            <a:spLocks noChangeArrowheads="1"/>
          </p:cNvSpPr>
          <p:nvPr/>
        </p:nvSpPr>
        <p:spPr bwMode="auto">
          <a:xfrm>
            <a:off x="2200275" y="2735263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1" name="Oval 33"/>
          <p:cNvSpPr>
            <a:spLocks noChangeArrowheads="1"/>
          </p:cNvSpPr>
          <p:nvPr/>
        </p:nvSpPr>
        <p:spPr bwMode="auto">
          <a:xfrm>
            <a:off x="2200275" y="2735263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2" name="Oval 34"/>
          <p:cNvSpPr>
            <a:spLocks noChangeArrowheads="1"/>
          </p:cNvSpPr>
          <p:nvPr/>
        </p:nvSpPr>
        <p:spPr bwMode="auto">
          <a:xfrm>
            <a:off x="2390775" y="2976563"/>
            <a:ext cx="77788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3" name="Oval 35"/>
          <p:cNvSpPr>
            <a:spLocks noChangeArrowheads="1"/>
          </p:cNvSpPr>
          <p:nvPr/>
        </p:nvSpPr>
        <p:spPr bwMode="auto">
          <a:xfrm>
            <a:off x="2390775" y="2976563"/>
            <a:ext cx="77788" cy="7143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4" name="Oval 36"/>
          <p:cNvSpPr>
            <a:spLocks noChangeArrowheads="1"/>
          </p:cNvSpPr>
          <p:nvPr/>
        </p:nvSpPr>
        <p:spPr bwMode="auto">
          <a:xfrm>
            <a:off x="2573338" y="2800350"/>
            <a:ext cx="77787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5" name="Oval 37"/>
          <p:cNvSpPr>
            <a:spLocks noChangeArrowheads="1"/>
          </p:cNvSpPr>
          <p:nvPr/>
        </p:nvSpPr>
        <p:spPr bwMode="auto">
          <a:xfrm>
            <a:off x="2573338" y="2800350"/>
            <a:ext cx="77787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6" name="Oval 38"/>
          <p:cNvSpPr>
            <a:spLocks noChangeArrowheads="1"/>
          </p:cNvSpPr>
          <p:nvPr/>
        </p:nvSpPr>
        <p:spPr bwMode="auto">
          <a:xfrm>
            <a:off x="2765425" y="2919413"/>
            <a:ext cx="76200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7" name="Oval 39"/>
          <p:cNvSpPr>
            <a:spLocks noChangeArrowheads="1"/>
          </p:cNvSpPr>
          <p:nvPr/>
        </p:nvSpPr>
        <p:spPr bwMode="auto">
          <a:xfrm>
            <a:off x="2765425" y="2919413"/>
            <a:ext cx="76200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8" name="Oval 40"/>
          <p:cNvSpPr>
            <a:spLocks noChangeArrowheads="1"/>
          </p:cNvSpPr>
          <p:nvPr/>
        </p:nvSpPr>
        <p:spPr bwMode="auto">
          <a:xfrm>
            <a:off x="2954338" y="2566988"/>
            <a:ext cx="7937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9" name="Oval 41"/>
          <p:cNvSpPr>
            <a:spLocks noChangeArrowheads="1"/>
          </p:cNvSpPr>
          <p:nvPr/>
        </p:nvSpPr>
        <p:spPr bwMode="auto">
          <a:xfrm>
            <a:off x="2954338" y="2566988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0" name="Oval 42"/>
          <p:cNvSpPr>
            <a:spLocks noChangeArrowheads="1"/>
          </p:cNvSpPr>
          <p:nvPr/>
        </p:nvSpPr>
        <p:spPr bwMode="auto">
          <a:xfrm>
            <a:off x="3136900" y="2855913"/>
            <a:ext cx="7937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1" name="Oval 43"/>
          <p:cNvSpPr>
            <a:spLocks noChangeArrowheads="1"/>
          </p:cNvSpPr>
          <p:nvPr/>
        </p:nvSpPr>
        <p:spPr bwMode="auto">
          <a:xfrm>
            <a:off x="3136900" y="2855913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2" name="Oval 44"/>
          <p:cNvSpPr>
            <a:spLocks noChangeArrowheads="1"/>
          </p:cNvSpPr>
          <p:nvPr/>
        </p:nvSpPr>
        <p:spPr bwMode="auto">
          <a:xfrm>
            <a:off x="3327400" y="2535238"/>
            <a:ext cx="77788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3" name="Oval 45"/>
          <p:cNvSpPr>
            <a:spLocks noChangeArrowheads="1"/>
          </p:cNvSpPr>
          <p:nvPr/>
        </p:nvSpPr>
        <p:spPr bwMode="auto">
          <a:xfrm>
            <a:off x="3327400" y="2535238"/>
            <a:ext cx="77788" cy="7143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4" name="Oval 46"/>
          <p:cNvSpPr>
            <a:spLocks noChangeArrowheads="1"/>
          </p:cNvSpPr>
          <p:nvPr/>
        </p:nvSpPr>
        <p:spPr bwMode="auto">
          <a:xfrm>
            <a:off x="3519488" y="2462213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5" name="Oval 47"/>
          <p:cNvSpPr>
            <a:spLocks noChangeArrowheads="1"/>
          </p:cNvSpPr>
          <p:nvPr/>
        </p:nvSpPr>
        <p:spPr bwMode="auto">
          <a:xfrm>
            <a:off x="3519488" y="2462213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6" name="Oval 48"/>
          <p:cNvSpPr>
            <a:spLocks noChangeArrowheads="1"/>
          </p:cNvSpPr>
          <p:nvPr/>
        </p:nvSpPr>
        <p:spPr bwMode="auto">
          <a:xfrm>
            <a:off x="3700463" y="2422525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7" name="Oval 49"/>
          <p:cNvSpPr>
            <a:spLocks noChangeArrowheads="1"/>
          </p:cNvSpPr>
          <p:nvPr/>
        </p:nvSpPr>
        <p:spPr bwMode="auto">
          <a:xfrm>
            <a:off x="3700463" y="2422525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8" name="Oval 50"/>
          <p:cNvSpPr>
            <a:spLocks noChangeArrowheads="1"/>
          </p:cNvSpPr>
          <p:nvPr/>
        </p:nvSpPr>
        <p:spPr bwMode="auto">
          <a:xfrm>
            <a:off x="3890963" y="2190750"/>
            <a:ext cx="79375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9" name="Oval 51"/>
          <p:cNvSpPr>
            <a:spLocks noChangeArrowheads="1"/>
          </p:cNvSpPr>
          <p:nvPr/>
        </p:nvSpPr>
        <p:spPr bwMode="auto">
          <a:xfrm>
            <a:off x="3890963" y="2190750"/>
            <a:ext cx="79375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0" name="Oval 52"/>
          <p:cNvSpPr>
            <a:spLocks noChangeArrowheads="1"/>
          </p:cNvSpPr>
          <p:nvPr/>
        </p:nvSpPr>
        <p:spPr bwMode="auto">
          <a:xfrm>
            <a:off x="4083050" y="2446338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1" name="Oval 53"/>
          <p:cNvSpPr>
            <a:spLocks noChangeArrowheads="1"/>
          </p:cNvSpPr>
          <p:nvPr/>
        </p:nvSpPr>
        <p:spPr bwMode="auto">
          <a:xfrm>
            <a:off x="4083050" y="2446338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2" name="Oval 54"/>
          <p:cNvSpPr>
            <a:spLocks noChangeArrowheads="1"/>
          </p:cNvSpPr>
          <p:nvPr/>
        </p:nvSpPr>
        <p:spPr bwMode="auto">
          <a:xfrm>
            <a:off x="4273550" y="1822450"/>
            <a:ext cx="7778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3" name="Oval 55"/>
          <p:cNvSpPr>
            <a:spLocks noChangeArrowheads="1"/>
          </p:cNvSpPr>
          <p:nvPr/>
        </p:nvSpPr>
        <p:spPr bwMode="auto">
          <a:xfrm>
            <a:off x="4273550" y="1822450"/>
            <a:ext cx="77788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5175250" y="1228725"/>
            <a:ext cx="3252788" cy="3743325"/>
            <a:chOff x="2396" y="1789"/>
            <a:chExt cx="2049" cy="2358"/>
          </a:xfrm>
        </p:grpSpPr>
        <p:sp>
          <p:nvSpPr>
            <p:cNvPr id="33112" name="Freeform 57"/>
            <p:cNvSpPr>
              <a:spLocks/>
            </p:cNvSpPr>
            <p:nvPr/>
          </p:nvSpPr>
          <p:spPr bwMode="auto">
            <a:xfrm>
              <a:off x="3546" y="1789"/>
              <a:ext cx="789" cy="1649"/>
            </a:xfrm>
            <a:custGeom>
              <a:avLst/>
              <a:gdLst>
                <a:gd name="T0" fmla="*/ 789 w 789"/>
                <a:gd name="T1" fmla="*/ 1649 h 1649"/>
                <a:gd name="T2" fmla="*/ 789 w 789"/>
                <a:gd name="T3" fmla="*/ 515 h 1649"/>
                <a:gd name="T4" fmla="*/ 0 w 789"/>
                <a:gd name="T5" fmla="*/ 0 h 1649"/>
                <a:gd name="T6" fmla="*/ 0 w 789"/>
                <a:gd name="T7" fmla="*/ 1133 h 1649"/>
                <a:gd name="T8" fmla="*/ 789 w 789"/>
                <a:gd name="T9" fmla="*/ 1649 h 16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1649"/>
                <a:gd name="T17" fmla="*/ 789 w 789"/>
                <a:gd name="T18" fmla="*/ 1649 h 16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1649">
                  <a:moveTo>
                    <a:pt x="789" y="1649"/>
                  </a:moveTo>
                  <a:lnTo>
                    <a:pt x="789" y="515"/>
                  </a:lnTo>
                  <a:lnTo>
                    <a:pt x="0" y="0"/>
                  </a:lnTo>
                  <a:lnTo>
                    <a:pt x="0" y="1133"/>
                  </a:lnTo>
                  <a:lnTo>
                    <a:pt x="789" y="16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13" name="Freeform 58"/>
            <p:cNvSpPr>
              <a:spLocks/>
            </p:cNvSpPr>
            <p:nvPr/>
          </p:nvSpPr>
          <p:spPr bwMode="auto">
            <a:xfrm>
              <a:off x="3546" y="1789"/>
              <a:ext cx="789" cy="1649"/>
            </a:xfrm>
            <a:custGeom>
              <a:avLst/>
              <a:gdLst>
                <a:gd name="T0" fmla="*/ 789 w 789"/>
                <a:gd name="T1" fmla="*/ 1649 h 1649"/>
                <a:gd name="T2" fmla="*/ 789 w 789"/>
                <a:gd name="T3" fmla="*/ 515 h 1649"/>
                <a:gd name="T4" fmla="*/ 0 w 789"/>
                <a:gd name="T5" fmla="*/ 0 h 1649"/>
                <a:gd name="T6" fmla="*/ 0 w 789"/>
                <a:gd name="T7" fmla="*/ 1133 h 1649"/>
                <a:gd name="T8" fmla="*/ 789 w 789"/>
                <a:gd name="T9" fmla="*/ 1649 h 16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1649"/>
                <a:gd name="T17" fmla="*/ 789 w 789"/>
                <a:gd name="T18" fmla="*/ 1649 h 16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1649">
                  <a:moveTo>
                    <a:pt x="789" y="1649"/>
                  </a:moveTo>
                  <a:lnTo>
                    <a:pt x="789" y="515"/>
                  </a:lnTo>
                  <a:lnTo>
                    <a:pt x="0" y="0"/>
                  </a:lnTo>
                  <a:lnTo>
                    <a:pt x="0" y="1133"/>
                  </a:lnTo>
                  <a:lnTo>
                    <a:pt x="789" y="1649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14" name="Freeform 59"/>
            <p:cNvSpPr>
              <a:spLocks/>
            </p:cNvSpPr>
            <p:nvPr/>
          </p:nvSpPr>
          <p:spPr bwMode="auto">
            <a:xfrm>
              <a:off x="2511" y="2922"/>
              <a:ext cx="1824" cy="917"/>
            </a:xfrm>
            <a:custGeom>
              <a:avLst/>
              <a:gdLst>
                <a:gd name="T0" fmla="*/ 790 w 1824"/>
                <a:gd name="T1" fmla="*/ 917 h 917"/>
                <a:gd name="T2" fmla="*/ 0 w 1824"/>
                <a:gd name="T3" fmla="*/ 396 h 917"/>
                <a:gd name="T4" fmla="*/ 1035 w 1824"/>
                <a:gd name="T5" fmla="*/ 0 h 917"/>
                <a:gd name="T6" fmla="*/ 1824 w 1824"/>
                <a:gd name="T7" fmla="*/ 516 h 917"/>
                <a:gd name="T8" fmla="*/ 790 w 1824"/>
                <a:gd name="T9" fmla="*/ 917 h 9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24"/>
                <a:gd name="T16" fmla="*/ 0 h 917"/>
                <a:gd name="T17" fmla="*/ 1824 w 1824"/>
                <a:gd name="T18" fmla="*/ 917 h 9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24" h="917">
                  <a:moveTo>
                    <a:pt x="790" y="917"/>
                  </a:moveTo>
                  <a:lnTo>
                    <a:pt x="0" y="396"/>
                  </a:lnTo>
                  <a:lnTo>
                    <a:pt x="1035" y="0"/>
                  </a:lnTo>
                  <a:lnTo>
                    <a:pt x="1824" y="516"/>
                  </a:lnTo>
                  <a:lnTo>
                    <a:pt x="790" y="9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15" name="Freeform 60"/>
            <p:cNvSpPr>
              <a:spLocks/>
            </p:cNvSpPr>
            <p:nvPr/>
          </p:nvSpPr>
          <p:spPr bwMode="auto">
            <a:xfrm>
              <a:off x="2511" y="2922"/>
              <a:ext cx="1824" cy="917"/>
            </a:xfrm>
            <a:custGeom>
              <a:avLst/>
              <a:gdLst>
                <a:gd name="T0" fmla="*/ 790 w 1824"/>
                <a:gd name="T1" fmla="*/ 917 h 917"/>
                <a:gd name="T2" fmla="*/ 0 w 1824"/>
                <a:gd name="T3" fmla="*/ 396 h 917"/>
                <a:gd name="T4" fmla="*/ 1035 w 1824"/>
                <a:gd name="T5" fmla="*/ 0 h 917"/>
                <a:gd name="T6" fmla="*/ 1824 w 1824"/>
                <a:gd name="T7" fmla="*/ 516 h 917"/>
                <a:gd name="T8" fmla="*/ 790 w 1824"/>
                <a:gd name="T9" fmla="*/ 917 h 9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24"/>
                <a:gd name="T16" fmla="*/ 0 h 917"/>
                <a:gd name="T17" fmla="*/ 1824 w 1824"/>
                <a:gd name="T18" fmla="*/ 917 h 9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24" h="917">
                  <a:moveTo>
                    <a:pt x="790" y="917"/>
                  </a:moveTo>
                  <a:lnTo>
                    <a:pt x="0" y="396"/>
                  </a:lnTo>
                  <a:lnTo>
                    <a:pt x="1035" y="0"/>
                  </a:lnTo>
                  <a:lnTo>
                    <a:pt x="1824" y="516"/>
                  </a:lnTo>
                  <a:lnTo>
                    <a:pt x="790" y="917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16" name="Freeform 61"/>
            <p:cNvSpPr>
              <a:spLocks/>
            </p:cNvSpPr>
            <p:nvPr/>
          </p:nvSpPr>
          <p:spPr bwMode="auto">
            <a:xfrm>
              <a:off x="2511" y="1789"/>
              <a:ext cx="1035" cy="1529"/>
            </a:xfrm>
            <a:custGeom>
              <a:avLst/>
              <a:gdLst>
                <a:gd name="T0" fmla="*/ 0 w 1035"/>
                <a:gd name="T1" fmla="*/ 1529 h 1529"/>
                <a:gd name="T2" fmla="*/ 0 w 1035"/>
                <a:gd name="T3" fmla="*/ 396 h 1529"/>
                <a:gd name="T4" fmla="*/ 1035 w 1035"/>
                <a:gd name="T5" fmla="*/ 0 h 1529"/>
                <a:gd name="T6" fmla="*/ 1035 w 1035"/>
                <a:gd name="T7" fmla="*/ 1133 h 1529"/>
                <a:gd name="T8" fmla="*/ 0 w 1035"/>
                <a:gd name="T9" fmla="*/ 1529 h 15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5"/>
                <a:gd name="T16" fmla="*/ 0 h 1529"/>
                <a:gd name="T17" fmla="*/ 1035 w 1035"/>
                <a:gd name="T18" fmla="*/ 1529 h 15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5" h="1529">
                  <a:moveTo>
                    <a:pt x="0" y="1529"/>
                  </a:moveTo>
                  <a:lnTo>
                    <a:pt x="0" y="396"/>
                  </a:lnTo>
                  <a:lnTo>
                    <a:pt x="1035" y="0"/>
                  </a:lnTo>
                  <a:lnTo>
                    <a:pt x="1035" y="1133"/>
                  </a:lnTo>
                  <a:lnTo>
                    <a:pt x="0" y="15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17" name="Freeform 62"/>
            <p:cNvSpPr>
              <a:spLocks/>
            </p:cNvSpPr>
            <p:nvPr/>
          </p:nvSpPr>
          <p:spPr bwMode="auto">
            <a:xfrm>
              <a:off x="2511" y="1789"/>
              <a:ext cx="1035" cy="1529"/>
            </a:xfrm>
            <a:custGeom>
              <a:avLst/>
              <a:gdLst>
                <a:gd name="T0" fmla="*/ 0 w 1035"/>
                <a:gd name="T1" fmla="*/ 1529 h 1529"/>
                <a:gd name="T2" fmla="*/ 0 w 1035"/>
                <a:gd name="T3" fmla="*/ 396 h 1529"/>
                <a:gd name="T4" fmla="*/ 1035 w 1035"/>
                <a:gd name="T5" fmla="*/ 0 h 1529"/>
                <a:gd name="T6" fmla="*/ 1035 w 1035"/>
                <a:gd name="T7" fmla="*/ 1133 h 1529"/>
                <a:gd name="T8" fmla="*/ 0 w 1035"/>
                <a:gd name="T9" fmla="*/ 1529 h 15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5"/>
                <a:gd name="T16" fmla="*/ 0 h 1529"/>
                <a:gd name="T17" fmla="*/ 1035 w 1035"/>
                <a:gd name="T18" fmla="*/ 1529 h 15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5" h="1529">
                  <a:moveTo>
                    <a:pt x="0" y="1529"/>
                  </a:moveTo>
                  <a:lnTo>
                    <a:pt x="0" y="396"/>
                  </a:lnTo>
                  <a:lnTo>
                    <a:pt x="1035" y="0"/>
                  </a:lnTo>
                  <a:lnTo>
                    <a:pt x="1035" y="1133"/>
                  </a:lnTo>
                  <a:lnTo>
                    <a:pt x="0" y="1529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18" name="Freeform 63"/>
            <p:cNvSpPr>
              <a:spLocks/>
            </p:cNvSpPr>
            <p:nvPr/>
          </p:nvSpPr>
          <p:spPr bwMode="auto">
            <a:xfrm>
              <a:off x="2529" y="2179"/>
              <a:ext cx="790" cy="1648"/>
            </a:xfrm>
            <a:custGeom>
              <a:avLst/>
              <a:gdLst>
                <a:gd name="T0" fmla="*/ 28296 w 132"/>
                <a:gd name="T1" fmla="*/ 59184 h 275"/>
                <a:gd name="T2" fmla="*/ 0 w 132"/>
                <a:gd name="T3" fmla="*/ 40691 h 275"/>
                <a:gd name="T4" fmla="*/ 0 w 132"/>
                <a:gd name="T5" fmla="*/ 0 h 275"/>
                <a:gd name="T6" fmla="*/ 0 60000 65536"/>
                <a:gd name="T7" fmla="*/ 0 60000 65536"/>
                <a:gd name="T8" fmla="*/ 0 60000 65536"/>
                <a:gd name="T9" fmla="*/ 0 w 132"/>
                <a:gd name="T10" fmla="*/ 0 h 275"/>
                <a:gd name="T11" fmla="*/ 132 w 132"/>
                <a:gd name="T12" fmla="*/ 275 h 2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2" h="275">
                  <a:moveTo>
                    <a:pt x="132" y="275"/>
                  </a:moveTo>
                  <a:lnTo>
                    <a:pt x="0" y="18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19" name="Freeform 64"/>
            <p:cNvSpPr>
              <a:spLocks/>
            </p:cNvSpPr>
            <p:nvPr/>
          </p:nvSpPr>
          <p:spPr bwMode="auto">
            <a:xfrm>
              <a:off x="2768" y="2083"/>
              <a:ext cx="796" cy="1654"/>
            </a:xfrm>
            <a:custGeom>
              <a:avLst/>
              <a:gdLst>
                <a:gd name="T0" fmla="*/ 28512 w 133"/>
                <a:gd name="T1" fmla="*/ 59400 h 276"/>
                <a:gd name="T2" fmla="*/ 0 w 133"/>
                <a:gd name="T3" fmla="*/ 40691 h 276"/>
                <a:gd name="T4" fmla="*/ 0 w 133"/>
                <a:gd name="T5" fmla="*/ 0 h 276"/>
                <a:gd name="T6" fmla="*/ 0 60000 65536"/>
                <a:gd name="T7" fmla="*/ 0 60000 65536"/>
                <a:gd name="T8" fmla="*/ 0 60000 65536"/>
                <a:gd name="T9" fmla="*/ 0 w 133"/>
                <a:gd name="T10" fmla="*/ 0 h 276"/>
                <a:gd name="T11" fmla="*/ 133 w 133"/>
                <a:gd name="T12" fmla="*/ 276 h 2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3" h="276">
                  <a:moveTo>
                    <a:pt x="133" y="276"/>
                  </a:moveTo>
                  <a:lnTo>
                    <a:pt x="0" y="18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20" name="Freeform 65"/>
            <p:cNvSpPr>
              <a:spLocks/>
            </p:cNvSpPr>
            <p:nvPr/>
          </p:nvSpPr>
          <p:spPr bwMode="auto">
            <a:xfrm>
              <a:off x="3014" y="1987"/>
              <a:ext cx="795" cy="1654"/>
            </a:xfrm>
            <a:custGeom>
              <a:avLst/>
              <a:gdLst>
                <a:gd name="T0" fmla="*/ 28405 w 133"/>
                <a:gd name="T1" fmla="*/ 59400 h 276"/>
                <a:gd name="T2" fmla="*/ 0 w 133"/>
                <a:gd name="T3" fmla="*/ 40691 h 276"/>
                <a:gd name="T4" fmla="*/ 0 w 133"/>
                <a:gd name="T5" fmla="*/ 0 h 276"/>
                <a:gd name="T6" fmla="*/ 0 60000 65536"/>
                <a:gd name="T7" fmla="*/ 0 60000 65536"/>
                <a:gd name="T8" fmla="*/ 0 60000 65536"/>
                <a:gd name="T9" fmla="*/ 0 w 133"/>
                <a:gd name="T10" fmla="*/ 0 h 276"/>
                <a:gd name="T11" fmla="*/ 133 w 133"/>
                <a:gd name="T12" fmla="*/ 276 h 2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3" h="276">
                  <a:moveTo>
                    <a:pt x="133" y="276"/>
                  </a:moveTo>
                  <a:lnTo>
                    <a:pt x="0" y="18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21" name="Freeform 66"/>
            <p:cNvSpPr>
              <a:spLocks/>
            </p:cNvSpPr>
            <p:nvPr/>
          </p:nvSpPr>
          <p:spPr bwMode="auto">
            <a:xfrm>
              <a:off x="3259" y="1897"/>
              <a:ext cx="795" cy="1648"/>
            </a:xfrm>
            <a:custGeom>
              <a:avLst/>
              <a:gdLst>
                <a:gd name="T0" fmla="*/ 28405 w 133"/>
                <a:gd name="T1" fmla="*/ 59184 h 275"/>
                <a:gd name="T2" fmla="*/ 0 w 133"/>
                <a:gd name="T3" fmla="*/ 40691 h 275"/>
                <a:gd name="T4" fmla="*/ 0 w 133"/>
                <a:gd name="T5" fmla="*/ 0 h 275"/>
                <a:gd name="T6" fmla="*/ 0 60000 65536"/>
                <a:gd name="T7" fmla="*/ 0 60000 65536"/>
                <a:gd name="T8" fmla="*/ 0 60000 65536"/>
                <a:gd name="T9" fmla="*/ 0 w 133"/>
                <a:gd name="T10" fmla="*/ 0 h 275"/>
                <a:gd name="T11" fmla="*/ 133 w 133"/>
                <a:gd name="T12" fmla="*/ 275 h 2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3" h="275">
                  <a:moveTo>
                    <a:pt x="133" y="275"/>
                  </a:moveTo>
                  <a:lnTo>
                    <a:pt x="0" y="18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22" name="Freeform 67"/>
            <p:cNvSpPr>
              <a:spLocks/>
            </p:cNvSpPr>
            <p:nvPr/>
          </p:nvSpPr>
          <p:spPr bwMode="auto">
            <a:xfrm>
              <a:off x="3504" y="1801"/>
              <a:ext cx="789" cy="1655"/>
            </a:xfrm>
            <a:custGeom>
              <a:avLst/>
              <a:gdLst>
                <a:gd name="T0" fmla="*/ 28189 w 132"/>
                <a:gd name="T1" fmla="*/ 59508 h 276"/>
                <a:gd name="T2" fmla="*/ 0 w 132"/>
                <a:gd name="T3" fmla="*/ 40739 h 276"/>
                <a:gd name="T4" fmla="*/ 0 w 132"/>
                <a:gd name="T5" fmla="*/ 0 h 276"/>
                <a:gd name="T6" fmla="*/ 0 60000 65536"/>
                <a:gd name="T7" fmla="*/ 0 60000 65536"/>
                <a:gd name="T8" fmla="*/ 0 60000 65536"/>
                <a:gd name="T9" fmla="*/ 0 w 132"/>
                <a:gd name="T10" fmla="*/ 0 h 276"/>
                <a:gd name="T11" fmla="*/ 132 w 132"/>
                <a:gd name="T12" fmla="*/ 276 h 2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2" h="276">
                  <a:moveTo>
                    <a:pt x="132" y="276"/>
                  </a:moveTo>
                  <a:lnTo>
                    <a:pt x="0" y="18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23" name="Freeform 68"/>
            <p:cNvSpPr>
              <a:spLocks/>
            </p:cNvSpPr>
            <p:nvPr/>
          </p:nvSpPr>
          <p:spPr bwMode="auto">
            <a:xfrm>
              <a:off x="3277" y="2292"/>
              <a:ext cx="1040" cy="1529"/>
            </a:xfrm>
            <a:custGeom>
              <a:avLst/>
              <a:gdLst>
                <a:gd name="T0" fmla="*/ 0 w 174"/>
                <a:gd name="T1" fmla="*/ 54972 h 255"/>
                <a:gd name="T2" fmla="*/ 37153 w 174"/>
                <a:gd name="T3" fmla="*/ 40737 h 255"/>
                <a:gd name="T4" fmla="*/ 37153 w 174"/>
                <a:gd name="T5" fmla="*/ 0 h 255"/>
                <a:gd name="T6" fmla="*/ 0 60000 65536"/>
                <a:gd name="T7" fmla="*/ 0 60000 65536"/>
                <a:gd name="T8" fmla="*/ 0 60000 65536"/>
                <a:gd name="T9" fmla="*/ 0 w 174"/>
                <a:gd name="T10" fmla="*/ 0 h 255"/>
                <a:gd name="T11" fmla="*/ 174 w 174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4" h="255">
                  <a:moveTo>
                    <a:pt x="0" y="255"/>
                  </a:moveTo>
                  <a:lnTo>
                    <a:pt x="174" y="189"/>
                  </a:lnTo>
                  <a:lnTo>
                    <a:pt x="17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24" name="Freeform 69"/>
            <p:cNvSpPr>
              <a:spLocks/>
            </p:cNvSpPr>
            <p:nvPr/>
          </p:nvSpPr>
          <p:spPr bwMode="auto">
            <a:xfrm>
              <a:off x="3044" y="2137"/>
              <a:ext cx="1040" cy="1528"/>
            </a:xfrm>
            <a:custGeom>
              <a:avLst/>
              <a:gdLst>
                <a:gd name="T0" fmla="*/ 0 w 174"/>
                <a:gd name="T1" fmla="*/ 54864 h 255"/>
                <a:gd name="T2" fmla="*/ 37153 w 174"/>
                <a:gd name="T3" fmla="*/ 40681 h 255"/>
                <a:gd name="T4" fmla="*/ 37153 w 174"/>
                <a:gd name="T5" fmla="*/ 0 h 255"/>
                <a:gd name="T6" fmla="*/ 0 60000 65536"/>
                <a:gd name="T7" fmla="*/ 0 60000 65536"/>
                <a:gd name="T8" fmla="*/ 0 60000 65536"/>
                <a:gd name="T9" fmla="*/ 0 w 174"/>
                <a:gd name="T10" fmla="*/ 0 h 255"/>
                <a:gd name="T11" fmla="*/ 174 w 174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4" h="255">
                  <a:moveTo>
                    <a:pt x="0" y="255"/>
                  </a:moveTo>
                  <a:lnTo>
                    <a:pt x="174" y="189"/>
                  </a:lnTo>
                  <a:lnTo>
                    <a:pt x="17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25" name="Freeform 70"/>
            <p:cNvSpPr>
              <a:spLocks/>
            </p:cNvSpPr>
            <p:nvPr/>
          </p:nvSpPr>
          <p:spPr bwMode="auto">
            <a:xfrm>
              <a:off x="2810" y="1987"/>
              <a:ext cx="1035" cy="1528"/>
            </a:xfrm>
            <a:custGeom>
              <a:avLst/>
              <a:gdLst>
                <a:gd name="T0" fmla="*/ 0 w 173"/>
                <a:gd name="T1" fmla="*/ 54864 h 255"/>
                <a:gd name="T2" fmla="*/ 37045 w 173"/>
                <a:gd name="T3" fmla="*/ 40681 h 255"/>
                <a:gd name="T4" fmla="*/ 37045 w 173"/>
                <a:gd name="T5" fmla="*/ 0 h 255"/>
                <a:gd name="T6" fmla="*/ 0 60000 65536"/>
                <a:gd name="T7" fmla="*/ 0 60000 65536"/>
                <a:gd name="T8" fmla="*/ 0 60000 65536"/>
                <a:gd name="T9" fmla="*/ 0 w 173"/>
                <a:gd name="T10" fmla="*/ 0 h 255"/>
                <a:gd name="T11" fmla="*/ 173 w 173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55">
                  <a:moveTo>
                    <a:pt x="0" y="255"/>
                  </a:moveTo>
                  <a:lnTo>
                    <a:pt x="173" y="189"/>
                  </a:lnTo>
                  <a:lnTo>
                    <a:pt x="17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26" name="Freeform 71"/>
            <p:cNvSpPr>
              <a:spLocks/>
            </p:cNvSpPr>
            <p:nvPr/>
          </p:nvSpPr>
          <p:spPr bwMode="auto">
            <a:xfrm>
              <a:off x="2577" y="1831"/>
              <a:ext cx="1035" cy="1535"/>
            </a:xfrm>
            <a:custGeom>
              <a:avLst/>
              <a:gdLst>
                <a:gd name="T0" fmla="*/ 0 w 173"/>
                <a:gd name="T1" fmla="*/ 55188 h 256"/>
                <a:gd name="T2" fmla="*/ 37045 w 173"/>
                <a:gd name="T3" fmla="*/ 40737 h 256"/>
                <a:gd name="T4" fmla="*/ 37045 w 173"/>
                <a:gd name="T5" fmla="*/ 0 h 256"/>
                <a:gd name="T6" fmla="*/ 0 60000 65536"/>
                <a:gd name="T7" fmla="*/ 0 60000 65536"/>
                <a:gd name="T8" fmla="*/ 0 60000 65536"/>
                <a:gd name="T9" fmla="*/ 0 w 173"/>
                <a:gd name="T10" fmla="*/ 0 h 256"/>
                <a:gd name="T11" fmla="*/ 173 w 173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56">
                  <a:moveTo>
                    <a:pt x="0" y="256"/>
                  </a:moveTo>
                  <a:lnTo>
                    <a:pt x="173" y="189"/>
                  </a:lnTo>
                  <a:lnTo>
                    <a:pt x="17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27" name="Freeform 72"/>
            <p:cNvSpPr>
              <a:spLocks/>
            </p:cNvSpPr>
            <p:nvPr/>
          </p:nvSpPr>
          <p:spPr bwMode="auto">
            <a:xfrm>
              <a:off x="2511" y="2808"/>
              <a:ext cx="1824" cy="522"/>
            </a:xfrm>
            <a:custGeom>
              <a:avLst/>
              <a:gdLst>
                <a:gd name="T0" fmla="*/ 0 w 305"/>
                <a:gd name="T1" fmla="*/ 14472 h 87"/>
                <a:gd name="T2" fmla="*/ 37018 w 305"/>
                <a:gd name="T3" fmla="*/ 0 h 87"/>
                <a:gd name="T4" fmla="*/ 65233 w 305"/>
                <a:gd name="T5" fmla="*/ 18792 h 87"/>
                <a:gd name="T6" fmla="*/ 0 60000 65536"/>
                <a:gd name="T7" fmla="*/ 0 60000 65536"/>
                <a:gd name="T8" fmla="*/ 0 60000 65536"/>
                <a:gd name="T9" fmla="*/ 0 w 305"/>
                <a:gd name="T10" fmla="*/ 0 h 87"/>
                <a:gd name="T11" fmla="*/ 305 w 305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5" h="87">
                  <a:moveTo>
                    <a:pt x="0" y="67"/>
                  </a:moveTo>
                  <a:lnTo>
                    <a:pt x="173" y="0"/>
                  </a:lnTo>
                  <a:lnTo>
                    <a:pt x="305" y="8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28" name="Freeform 73"/>
            <p:cNvSpPr>
              <a:spLocks/>
            </p:cNvSpPr>
            <p:nvPr/>
          </p:nvSpPr>
          <p:spPr bwMode="auto">
            <a:xfrm>
              <a:off x="2511" y="2544"/>
              <a:ext cx="1824" cy="516"/>
            </a:xfrm>
            <a:custGeom>
              <a:avLst/>
              <a:gdLst>
                <a:gd name="T0" fmla="*/ 0 w 305"/>
                <a:gd name="T1" fmla="*/ 14256 h 86"/>
                <a:gd name="T2" fmla="*/ 37018 w 305"/>
                <a:gd name="T3" fmla="*/ 0 h 86"/>
                <a:gd name="T4" fmla="*/ 65233 w 305"/>
                <a:gd name="T5" fmla="*/ 18576 h 86"/>
                <a:gd name="T6" fmla="*/ 0 60000 65536"/>
                <a:gd name="T7" fmla="*/ 0 60000 65536"/>
                <a:gd name="T8" fmla="*/ 0 60000 65536"/>
                <a:gd name="T9" fmla="*/ 0 w 305"/>
                <a:gd name="T10" fmla="*/ 0 h 86"/>
                <a:gd name="T11" fmla="*/ 305 w 305"/>
                <a:gd name="T12" fmla="*/ 86 h 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5" h="86">
                  <a:moveTo>
                    <a:pt x="0" y="66"/>
                  </a:moveTo>
                  <a:lnTo>
                    <a:pt x="173" y="0"/>
                  </a:lnTo>
                  <a:lnTo>
                    <a:pt x="305" y="8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29" name="Freeform 74"/>
            <p:cNvSpPr>
              <a:spLocks/>
            </p:cNvSpPr>
            <p:nvPr/>
          </p:nvSpPr>
          <p:spPr bwMode="auto">
            <a:xfrm>
              <a:off x="2511" y="2274"/>
              <a:ext cx="1824" cy="522"/>
            </a:xfrm>
            <a:custGeom>
              <a:avLst/>
              <a:gdLst>
                <a:gd name="T0" fmla="*/ 0 w 305"/>
                <a:gd name="T1" fmla="*/ 14472 h 87"/>
                <a:gd name="T2" fmla="*/ 37018 w 305"/>
                <a:gd name="T3" fmla="*/ 0 h 87"/>
                <a:gd name="T4" fmla="*/ 65233 w 305"/>
                <a:gd name="T5" fmla="*/ 18792 h 87"/>
                <a:gd name="T6" fmla="*/ 0 60000 65536"/>
                <a:gd name="T7" fmla="*/ 0 60000 65536"/>
                <a:gd name="T8" fmla="*/ 0 60000 65536"/>
                <a:gd name="T9" fmla="*/ 0 w 305"/>
                <a:gd name="T10" fmla="*/ 0 h 87"/>
                <a:gd name="T11" fmla="*/ 305 w 305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5" h="87">
                  <a:moveTo>
                    <a:pt x="0" y="67"/>
                  </a:moveTo>
                  <a:lnTo>
                    <a:pt x="173" y="0"/>
                  </a:lnTo>
                  <a:lnTo>
                    <a:pt x="305" y="8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30" name="Freeform 75"/>
            <p:cNvSpPr>
              <a:spLocks/>
            </p:cNvSpPr>
            <p:nvPr/>
          </p:nvSpPr>
          <p:spPr bwMode="auto">
            <a:xfrm>
              <a:off x="2511" y="2011"/>
              <a:ext cx="1824" cy="515"/>
            </a:xfrm>
            <a:custGeom>
              <a:avLst/>
              <a:gdLst>
                <a:gd name="T0" fmla="*/ 0 w 305"/>
                <a:gd name="T1" fmla="*/ 14163 h 86"/>
                <a:gd name="T2" fmla="*/ 37018 w 305"/>
                <a:gd name="T3" fmla="*/ 0 h 86"/>
                <a:gd name="T4" fmla="*/ 65233 w 305"/>
                <a:gd name="T5" fmla="*/ 18468 h 86"/>
                <a:gd name="T6" fmla="*/ 0 60000 65536"/>
                <a:gd name="T7" fmla="*/ 0 60000 65536"/>
                <a:gd name="T8" fmla="*/ 0 60000 65536"/>
                <a:gd name="T9" fmla="*/ 0 w 305"/>
                <a:gd name="T10" fmla="*/ 0 h 86"/>
                <a:gd name="T11" fmla="*/ 305 w 305"/>
                <a:gd name="T12" fmla="*/ 86 h 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5" h="86">
                  <a:moveTo>
                    <a:pt x="0" y="66"/>
                  </a:moveTo>
                  <a:lnTo>
                    <a:pt x="173" y="0"/>
                  </a:lnTo>
                  <a:lnTo>
                    <a:pt x="305" y="8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31" name="Line 76"/>
            <p:cNvSpPr>
              <a:spLocks noChangeShapeType="1"/>
            </p:cNvSpPr>
            <p:nvPr/>
          </p:nvSpPr>
          <p:spPr bwMode="auto">
            <a:xfrm flipV="1">
              <a:off x="3301" y="3438"/>
              <a:ext cx="1034" cy="4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32" name="Freeform 77"/>
            <p:cNvSpPr>
              <a:spLocks/>
            </p:cNvSpPr>
            <p:nvPr/>
          </p:nvSpPr>
          <p:spPr bwMode="auto">
            <a:xfrm>
              <a:off x="2511" y="2185"/>
              <a:ext cx="790" cy="1654"/>
            </a:xfrm>
            <a:custGeom>
              <a:avLst/>
              <a:gdLst>
                <a:gd name="T0" fmla="*/ 28296 w 132"/>
                <a:gd name="T1" fmla="*/ 59400 h 276"/>
                <a:gd name="T2" fmla="*/ 0 w 132"/>
                <a:gd name="T3" fmla="*/ 40691 h 276"/>
                <a:gd name="T4" fmla="*/ 0 w 132"/>
                <a:gd name="T5" fmla="*/ 0 h 276"/>
                <a:gd name="T6" fmla="*/ 0 60000 65536"/>
                <a:gd name="T7" fmla="*/ 0 60000 65536"/>
                <a:gd name="T8" fmla="*/ 0 60000 65536"/>
                <a:gd name="T9" fmla="*/ 0 w 132"/>
                <a:gd name="T10" fmla="*/ 0 h 276"/>
                <a:gd name="T11" fmla="*/ 132 w 132"/>
                <a:gd name="T12" fmla="*/ 276 h 2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2" h="276">
                  <a:moveTo>
                    <a:pt x="132" y="276"/>
                  </a:moveTo>
                  <a:lnTo>
                    <a:pt x="0" y="18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33" name="Line 78"/>
            <p:cNvSpPr>
              <a:spLocks noChangeShapeType="1"/>
            </p:cNvSpPr>
            <p:nvPr/>
          </p:nvSpPr>
          <p:spPr bwMode="auto">
            <a:xfrm>
              <a:off x="3319" y="3827"/>
              <a:ext cx="24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34" name="Rectangle 79"/>
            <p:cNvSpPr>
              <a:spLocks noChangeArrowheads="1"/>
            </p:cNvSpPr>
            <p:nvPr/>
          </p:nvSpPr>
          <p:spPr bwMode="auto">
            <a:xfrm>
              <a:off x="3384" y="3857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  <a:cs typeface="Arial" charset="0"/>
                </a:rPr>
                <a:t>0</a:t>
              </a:r>
              <a:endParaRPr lang="en-US" sz="2400">
                <a:cs typeface="Arial" charset="0"/>
              </a:endParaRPr>
            </a:p>
          </p:txBody>
        </p:sp>
        <p:sp>
          <p:nvSpPr>
            <p:cNvPr id="33135" name="Line 80"/>
            <p:cNvSpPr>
              <a:spLocks noChangeShapeType="1"/>
            </p:cNvSpPr>
            <p:nvPr/>
          </p:nvSpPr>
          <p:spPr bwMode="auto">
            <a:xfrm>
              <a:off x="3564" y="3737"/>
              <a:ext cx="24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36" name="Rectangle 81"/>
            <p:cNvSpPr>
              <a:spLocks noChangeArrowheads="1"/>
            </p:cNvSpPr>
            <p:nvPr/>
          </p:nvSpPr>
          <p:spPr bwMode="auto">
            <a:xfrm>
              <a:off x="3622" y="3761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  <a:cs typeface="Arial" charset="0"/>
                </a:rPr>
                <a:t>10</a:t>
              </a:r>
              <a:endParaRPr lang="en-US" sz="2400">
                <a:cs typeface="Arial" charset="0"/>
              </a:endParaRPr>
            </a:p>
          </p:txBody>
        </p:sp>
        <p:sp>
          <p:nvSpPr>
            <p:cNvPr id="33137" name="Line 82"/>
            <p:cNvSpPr>
              <a:spLocks noChangeShapeType="1"/>
            </p:cNvSpPr>
            <p:nvPr/>
          </p:nvSpPr>
          <p:spPr bwMode="auto">
            <a:xfrm>
              <a:off x="3809" y="3641"/>
              <a:ext cx="24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38" name="Rectangle 83"/>
            <p:cNvSpPr>
              <a:spLocks noChangeArrowheads="1"/>
            </p:cNvSpPr>
            <p:nvPr/>
          </p:nvSpPr>
          <p:spPr bwMode="auto">
            <a:xfrm>
              <a:off x="3867" y="3671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  <a:cs typeface="Arial" charset="0"/>
                </a:rPr>
                <a:t>20</a:t>
              </a:r>
              <a:endParaRPr lang="en-US" sz="2400">
                <a:cs typeface="Arial" charset="0"/>
              </a:endParaRPr>
            </a:p>
          </p:txBody>
        </p:sp>
        <p:sp>
          <p:nvSpPr>
            <p:cNvPr id="33139" name="Line 84"/>
            <p:cNvSpPr>
              <a:spLocks noChangeShapeType="1"/>
            </p:cNvSpPr>
            <p:nvPr/>
          </p:nvSpPr>
          <p:spPr bwMode="auto">
            <a:xfrm>
              <a:off x="4054" y="3545"/>
              <a:ext cx="24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40" name="Rectangle 85"/>
            <p:cNvSpPr>
              <a:spLocks noChangeArrowheads="1"/>
            </p:cNvSpPr>
            <p:nvPr/>
          </p:nvSpPr>
          <p:spPr bwMode="auto">
            <a:xfrm>
              <a:off x="4112" y="3575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  <a:cs typeface="Arial" charset="0"/>
                </a:rPr>
                <a:t>30</a:t>
              </a:r>
              <a:endParaRPr lang="en-US" sz="2400">
                <a:cs typeface="Arial" charset="0"/>
              </a:endParaRPr>
            </a:p>
          </p:txBody>
        </p:sp>
        <p:sp>
          <p:nvSpPr>
            <p:cNvPr id="33141" name="Line 86"/>
            <p:cNvSpPr>
              <a:spLocks noChangeShapeType="1"/>
            </p:cNvSpPr>
            <p:nvPr/>
          </p:nvSpPr>
          <p:spPr bwMode="auto">
            <a:xfrm>
              <a:off x="4293" y="3456"/>
              <a:ext cx="24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42" name="Rectangle 87"/>
            <p:cNvSpPr>
              <a:spLocks noChangeArrowheads="1"/>
            </p:cNvSpPr>
            <p:nvPr/>
          </p:nvSpPr>
          <p:spPr bwMode="auto">
            <a:xfrm>
              <a:off x="4357" y="3480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  <a:cs typeface="Arial" charset="0"/>
                </a:rPr>
                <a:t>40</a:t>
              </a:r>
              <a:endParaRPr lang="en-US" sz="2400">
                <a:cs typeface="Arial" charset="0"/>
              </a:endParaRPr>
            </a:p>
          </p:txBody>
        </p:sp>
        <p:sp>
          <p:nvSpPr>
            <p:cNvPr id="33143" name="Line 88"/>
            <p:cNvSpPr>
              <a:spLocks noChangeShapeType="1"/>
            </p:cNvSpPr>
            <p:nvPr/>
          </p:nvSpPr>
          <p:spPr bwMode="auto">
            <a:xfrm flipH="1">
              <a:off x="3253" y="3821"/>
              <a:ext cx="24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44" name="Rectangle 89"/>
            <p:cNvSpPr>
              <a:spLocks noChangeArrowheads="1"/>
            </p:cNvSpPr>
            <p:nvPr/>
          </p:nvSpPr>
          <p:spPr bwMode="auto">
            <a:xfrm>
              <a:off x="3204" y="3839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  <a:cs typeface="Arial" charset="0"/>
                </a:rPr>
                <a:t>0</a:t>
              </a:r>
              <a:endParaRPr lang="en-US" sz="2400">
                <a:cs typeface="Arial" charset="0"/>
              </a:endParaRPr>
            </a:p>
          </p:txBody>
        </p:sp>
        <p:sp>
          <p:nvSpPr>
            <p:cNvPr id="33145" name="Line 90"/>
            <p:cNvSpPr>
              <a:spLocks noChangeShapeType="1"/>
            </p:cNvSpPr>
            <p:nvPr/>
          </p:nvSpPr>
          <p:spPr bwMode="auto">
            <a:xfrm flipH="1">
              <a:off x="3020" y="3665"/>
              <a:ext cx="24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46" name="Rectangle 91"/>
            <p:cNvSpPr>
              <a:spLocks noChangeArrowheads="1"/>
            </p:cNvSpPr>
            <p:nvPr/>
          </p:nvSpPr>
          <p:spPr bwMode="auto">
            <a:xfrm>
              <a:off x="2928" y="3689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  <a:cs typeface="Arial" charset="0"/>
                </a:rPr>
                <a:t>10</a:t>
              </a:r>
              <a:endParaRPr lang="en-US" sz="2400">
                <a:cs typeface="Arial" charset="0"/>
              </a:endParaRPr>
            </a:p>
          </p:txBody>
        </p:sp>
        <p:sp>
          <p:nvSpPr>
            <p:cNvPr id="33147" name="Line 92"/>
            <p:cNvSpPr>
              <a:spLocks noChangeShapeType="1"/>
            </p:cNvSpPr>
            <p:nvPr/>
          </p:nvSpPr>
          <p:spPr bwMode="auto">
            <a:xfrm flipH="1">
              <a:off x="2786" y="3515"/>
              <a:ext cx="24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48" name="Rectangle 93"/>
            <p:cNvSpPr>
              <a:spLocks noChangeArrowheads="1"/>
            </p:cNvSpPr>
            <p:nvPr/>
          </p:nvSpPr>
          <p:spPr bwMode="auto">
            <a:xfrm>
              <a:off x="2695" y="3533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  <a:cs typeface="Arial" charset="0"/>
                </a:rPr>
                <a:t>20</a:t>
              </a:r>
              <a:endParaRPr lang="en-US" sz="2400">
                <a:cs typeface="Arial" charset="0"/>
              </a:endParaRPr>
            </a:p>
          </p:txBody>
        </p:sp>
        <p:sp>
          <p:nvSpPr>
            <p:cNvPr id="33149" name="Line 94"/>
            <p:cNvSpPr>
              <a:spLocks noChangeShapeType="1"/>
            </p:cNvSpPr>
            <p:nvPr/>
          </p:nvSpPr>
          <p:spPr bwMode="auto">
            <a:xfrm flipH="1">
              <a:off x="2553" y="3366"/>
              <a:ext cx="2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50" name="Rectangle 95"/>
            <p:cNvSpPr>
              <a:spLocks noChangeArrowheads="1"/>
            </p:cNvSpPr>
            <p:nvPr/>
          </p:nvSpPr>
          <p:spPr bwMode="auto">
            <a:xfrm>
              <a:off x="2462" y="3384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  <a:cs typeface="Arial" charset="0"/>
                </a:rPr>
                <a:t>30</a:t>
              </a:r>
              <a:endParaRPr lang="en-US" sz="2400">
                <a:cs typeface="Arial" charset="0"/>
              </a:endParaRPr>
            </a:p>
          </p:txBody>
        </p:sp>
        <p:sp>
          <p:nvSpPr>
            <p:cNvPr id="33151" name="Line 96"/>
            <p:cNvSpPr>
              <a:spLocks noChangeShapeType="1"/>
            </p:cNvSpPr>
            <p:nvPr/>
          </p:nvSpPr>
          <p:spPr bwMode="auto">
            <a:xfrm flipH="1" flipV="1">
              <a:off x="2487" y="3192"/>
              <a:ext cx="24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52" name="Rectangle 97"/>
            <p:cNvSpPr>
              <a:spLocks noChangeArrowheads="1"/>
            </p:cNvSpPr>
            <p:nvPr/>
          </p:nvSpPr>
          <p:spPr bwMode="auto">
            <a:xfrm>
              <a:off x="2396" y="3132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  <a:cs typeface="Arial" charset="0"/>
                </a:rPr>
                <a:t>20</a:t>
              </a:r>
              <a:endParaRPr lang="en-US" sz="2400">
                <a:cs typeface="Arial" charset="0"/>
              </a:endParaRPr>
            </a:p>
          </p:txBody>
        </p:sp>
        <p:sp>
          <p:nvSpPr>
            <p:cNvPr id="33153" name="Line 98"/>
            <p:cNvSpPr>
              <a:spLocks noChangeShapeType="1"/>
            </p:cNvSpPr>
            <p:nvPr/>
          </p:nvSpPr>
          <p:spPr bwMode="auto">
            <a:xfrm flipH="1" flipV="1">
              <a:off x="2487" y="2922"/>
              <a:ext cx="24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54" name="Rectangle 99"/>
            <p:cNvSpPr>
              <a:spLocks noChangeArrowheads="1"/>
            </p:cNvSpPr>
            <p:nvPr/>
          </p:nvSpPr>
          <p:spPr bwMode="auto">
            <a:xfrm>
              <a:off x="2396" y="2862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  <a:cs typeface="Arial" charset="0"/>
                </a:rPr>
                <a:t>22</a:t>
              </a:r>
              <a:endParaRPr lang="en-US" sz="2400">
                <a:cs typeface="Arial" charset="0"/>
              </a:endParaRPr>
            </a:p>
          </p:txBody>
        </p:sp>
        <p:sp>
          <p:nvSpPr>
            <p:cNvPr id="33155" name="Line 100"/>
            <p:cNvSpPr>
              <a:spLocks noChangeShapeType="1"/>
            </p:cNvSpPr>
            <p:nvPr/>
          </p:nvSpPr>
          <p:spPr bwMode="auto">
            <a:xfrm flipH="1" flipV="1">
              <a:off x="2487" y="2658"/>
              <a:ext cx="24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56" name="Rectangle 101"/>
            <p:cNvSpPr>
              <a:spLocks noChangeArrowheads="1"/>
            </p:cNvSpPr>
            <p:nvPr/>
          </p:nvSpPr>
          <p:spPr bwMode="auto">
            <a:xfrm>
              <a:off x="2396" y="2598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  <a:cs typeface="Arial" charset="0"/>
                </a:rPr>
                <a:t>24</a:t>
              </a:r>
              <a:endParaRPr lang="en-US" sz="2400">
                <a:cs typeface="Arial" charset="0"/>
              </a:endParaRPr>
            </a:p>
          </p:txBody>
        </p:sp>
        <p:sp>
          <p:nvSpPr>
            <p:cNvPr id="33157" name="Line 102"/>
            <p:cNvSpPr>
              <a:spLocks noChangeShapeType="1"/>
            </p:cNvSpPr>
            <p:nvPr/>
          </p:nvSpPr>
          <p:spPr bwMode="auto">
            <a:xfrm flipH="1" flipV="1">
              <a:off x="2487" y="2394"/>
              <a:ext cx="24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58" name="Rectangle 103"/>
            <p:cNvSpPr>
              <a:spLocks noChangeArrowheads="1"/>
            </p:cNvSpPr>
            <p:nvPr/>
          </p:nvSpPr>
          <p:spPr bwMode="auto">
            <a:xfrm>
              <a:off x="2396" y="2328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  <a:cs typeface="Arial" charset="0"/>
                </a:rPr>
                <a:t>26</a:t>
              </a:r>
              <a:endParaRPr lang="en-US" sz="2400">
                <a:cs typeface="Arial" charset="0"/>
              </a:endParaRPr>
            </a:p>
          </p:txBody>
        </p:sp>
        <p:sp>
          <p:nvSpPr>
            <p:cNvPr id="33159" name="Freeform 104"/>
            <p:cNvSpPr>
              <a:spLocks/>
            </p:cNvSpPr>
            <p:nvPr/>
          </p:nvSpPr>
          <p:spPr bwMode="auto">
            <a:xfrm>
              <a:off x="4156" y="3246"/>
              <a:ext cx="108" cy="162"/>
            </a:xfrm>
            <a:custGeom>
              <a:avLst/>
              <a:gdLst>
                <a:gd name="T0" fmla="*/ 0 w 108"/>
                <a:gd name="T1" fmla="*/ 162 h 162"/>
                <a:gd name="T2" fmla="*/ 108 w 108"/>
                <a:gd name="T3" fmla="*/ 144 h 162"/>
                <a:gd name="T4" fmla="*/ 30 w 108"/>
                <a:gd name="T5" fmla="*/ 0 h 162"/>
                <a:gd name="T6" fmla="*/ 0 w 108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00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60" name="Freeform 105"/>
            <p:cNvSpPr>
              <a:spLocks/>
            </p:cNvSpPr>
            <p:nvPr/>
          </p:nvSpPr>
          <p:spPr bwMode="auto">
            <a:xfrm>
              <a:off x="4156" y="3246"/>
              <a:ext cx="108" cy="162"/>
            </a:xfrm>
            <a:custGeom>
              <a:avLst/>
              <a:gdLst>
                <a:gd name="T0" fmla="*/ 0 w 18"/>
                <a:gd name="T1" fmla="*/ 5832 h 27"/>
                <a:gd name="T2" fmla="*/ 3888 w 18"/>
                <a:gd name="T3" fmla="*/ 5184 h 27"/>
                <a:gd name="T4" fmla="*/ 1080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61" name="Oval 106"/>
            <p:cNvSpPr>
              <a:spLocks noChangeArrowheads="1"/>
            </p:cNvSpPr>
            <p:nvPr/>
          </p:nvSpPr>
          <p:spPr bwMode="auto">
            <a:xfrm>
              <a:off x="4186" y="3078"/>
              <a:ext cx="54" cy="5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62" name="Oval 107"/>
            <p:cNvSpPr>
              <a:spLocks noChangeArrowheads="1"/>
            </p:cNvSpPr>
            <p:nvPr/>
          </p:nvSpPr>
          <p:spPr bwMode="auto">
            <a:xfrm>
              <a:off x="4186" y="3078"/>
              <a:ext cx="54" cy="54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63" name="Freeform 108"/>
            <p:cNvSpPr>
              <a:spLocks/>
            </p:cNvSpPr>
            <p:nvPr/>
          </p:nvSpPr>
          <p:spPr bwMode="auto">
            <a:xfrm>
              <a:off x="4078" y="3246"/>
              <a:ext cx="108" cy="162"/>
            </a:xfrm>
            <a:custGeom>
              <a:avLst/>
              <a:gdLst>
                <a:gd name="T0" fmla="*/ 78 w 108"/>
                <a:gd name="T1" fmla="*/ 162 h 162"/>
                <a:gd name="T2" fmla="*/ 0 w 108"/>
                <a:gd name="T3" fmla="*/ 24 h 162"/>
                <a:gd name="T4" fmla="*/ 108 w 108"/>
                <a:gd name="T5" fmla="*/ 0 h 162"/>
                <a:gd name="T6" fmla="*/ 78 w 108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00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64" name="Freeform 109"/>
            <p:cNvSpPr>
              <a:spLocks/>
            </p:cNvSpPr>
            <p:nvPr/>
          </p:nvSpPr>
          <p:spPr bwMode="auto">
            <a:xfrm>
              <a:off x="4078" y="3246"/>
              <a:ext cx="108" cy="162"/>
            </a:xfrm>
            <a:custGeom>
              <a:avLst/>
              <a:gdLst>
                <a:gd name="T0" fmla="*/ 2808 w 18"/>
                <a:gd name="T1" fmla="*/ 5832 h 27"/>
                <a:gd name="T2" fmla="*/ 0 w 18"/>
                <a:gd name="T3" fmla="*/ 864 h 27"/>
                <a:gd name="T4" fmla="*/ 3888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65" name="Freeform 110"/>
            <p:cNvSpPr>
              <a:spLocks/>
            </p:cNvSpPr>
            <p:nvPr/>
          </p:nvSpPr>
          <p:spPr bwMode="auto">
            <a:xfrm>
              <a:off x="4078" y="3108"/>
              <a:ext cx="108" cy="162"/>
            </a:xfrm>
            <a:custGeom>
              <a:avLst/>
              <a:gdLst>
                <a:gd name="T0" fmla="*/ 0 w 108"/>
                <a:gd name="T1" fmla="*/ 162 h 162"/>
                <a:gd name="T2" fmla="*/ 108 w 108"/>
                <a:gd name="T3" fmla="*/ 138 h 162"/>
                <a:gd name="T4" fmla="*/ 30 w 108"/>
                <a:gd name="T5" fmla="*/ 0 h 162"/>
                <a:gd name="T6" fmla="*/ 0 w 108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66" name="Freeform 111"/>
            <p:cNvSpPr>
              <a:spLocks/>
            </p:cNvSpPr>
            <p:nvPr/>
          </p:nvSpPr>
          <p:spPr bwMode="auto">
            <a:xfrm>
              <a:off x="4078" y="3108"/>
              <a:ext cx="108" cy="162"/>
            </a:xfrm>
            <a:custGeom>
              <a:avLst/>
              <a:gdLst>
                <a:gd name="T0" fmla="*/ 0 w 18"/>
                <a:gd name="T1" fmla="*/ 5832 h 27"/>
                <a:gd name="T2" fmla="*/ 3888 w 18"/>
                <a:gd name="T3" fmla="*/ 4968 h 27"/>
                <a:gd name="T4" fmla="*/ 1080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67" name="Freeform 112"/>
            <p:cNvSpPr>
              <a:spLocks/>
            </p:cNvSpPr>
            <p:nvPr/>
          </p:nvSpPr>
          <p:spPr bwMode="auto">
            <a:xfrm>
              <a:off x="4042" y="3270"/>
              <a:ext cx="114" cy="156"/>
            </a:xfrm>
            <a:custGeom>
              <a:avLst/>
              <a:gdLst>
                <a:gd name="T0" fmla="*/ 0 w 114"/>
                <a:gd name="T1" fmla="*/ 156 h 156"/>
                <a:gd name="T2" fmla="*/ 114 w 114"/>
                <a:gd name="T3" fmla="*/ 138 h 156"/>
                <a:gd name="T4" fmla="*/ 36 w 114"/>
                <a:gd name="T5" fmla="*/ 0 h 156"/>
                <a:gd name="T6" fmla="*/ 0 w 114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56"/>
                <a:gd name="T14" fmla="*/ 114 w 114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56">
                  <a:moveTo>
                    <a:pt x="0" y="156"/>
                  </a:moveTo>
                  <a:lnTo>
                    <a:pt x="114" y="138"/>
                  </a:lnTo>
                  <a:lnTo>
                    <a:pt x="36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00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68" name="Freeform 113"/>
            <p:cNvSpPr>
              <a:spLocks/>
            </p:cNvSpPr>
            <p:nvPr/>
          </p:nvSpPr>
          <p:spPr bwMode="auto">
            <a:xfrm>
              <a:off x="4042" y="3270"/>
              <a:ext cx="114" cy="156"/>
            </a:xfrm>
            <a:custGeom>
              <a:avLst/>
              <a:gdLst>
                <a:gd name="T0" fmla="*/ 0 w 19"/>
                <a:gd name="T1" fmla="*/ 5616 h 26"/>
                <a:gd name="T2" fmla="*/ 4104 w 19"/>
                <a:gd name="T3" fmla="*/ 4968 h 26"/>
                <a:gd name="T4" fmla="*/ 1296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0" y="26"/>
                  </a:moveTo>
                  <a:lnTo>
                    <a:pt x="19" y="23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69" name="Oval 114"/>
            <p:cNvSpPr>
              <a:spLocks noChangeArrowheads="1"/>
            </p:cNvSpPr>
            <p:nvPr/>
          </p:nvSpPr>
          <p:spPr bwMode="auto">
            <a:xfrm>
              <a:off x="4096" y="2958"/>
              <a:ext cx="54" cy="5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70" name="Oval 115"/>
            <p:cNvSpPr>
              <a:spLocks noChangeArrowheads="1"/>
            </p:cNvSpPr>
            <p:nvPr/>
          </p:nvSpPr>
          <p:spPr bwMode="auto">
            <a:xfrm>
              <a:off x="4096" y="2958"/>
              <a:ext cx="54" cy="54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71" name="Freeform 116"/>
            <p:cNvSpPr>
              <a:spLocks/>
            </p:cNvSpPr>
            <p:nvPr/>
          </p:nvSpPr>
          <p:spPr bwMode="auto">
            <a:xfrm>
              <a:off x="3994" y="2970"/>
              <a:ext cx="114" cy="156"/>
            </a:xfrm>
            <a:custGeom>
              <a:avLst/>
              <a:gdLst>
                <a:gd name="T0" fmla="*/ 0 w 114"/>
                <a:gd name="T1" fmla="*/ 156 h 156"/>
                <a:gd name="T2" fmla="*/ 114 w 114"/>
                <a:gd name="T3" fmla="*/ 138 h 156"/>
                <a:gd name="T4" fmla="*/ 36 w 114"/>
                <a:gd name="T5" fmla="*/ 0 h 156"/>
                <a:gd name="T6" fmla="*/ 0 w 114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56"/>
                <a:gd name="T14" fmla="*/ 114 w 114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56">
                  <a:moveTo>
                    <a:pt x="0" y="156"/>
                  </a:moveTo>
                  <a:lnTo>
                    <a:pt x="114" y="138"/>
                  </a:lnTo>
                  <a:lnTo>
                    <a:pt x="36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5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72" name="Freeform 117"/>
            <p:cNvSpPr>
              <a:spLocks/>
            </p:cNvSpPr>
            <p:nvPr/>
          </p:nvSpPr>
          <p:spPr bwMode="auto">
            <a:xfrm>
              <a:off x="3994" y="2970"/>
              <a:ext cx="114" cy="156"/>
            </a:xfrm>
            <a:custGeom>
              <a:avLst/>
              <a:gdLst>
                <a:gd name="T0" fmla="*/ 0 w 19"/>
                <a:gd name="T1" fmla="*/ 5616 h 26"/>
                <a:gd name="T2" fmla="*/ 4104 w 19"/>
                <a:gd name="T3" fmla="*/ 4968 h 26"/>
                <a:gd name="T4" fmla="*/ 1296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0" y="26"/>
                  </a:moveTo>
                  <a:lnTo>
                    <a:pt x="19" y="23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73" name="Freeform 118"/>
            <p:cNvSpPr>
              <a:spLocks/>
            </p:cNvSpPr>
            <p:nvPr/>
          </p:nvSpPr>
          <p:spPr bwMode="auto">
            <a:xfrm>
              <a:off x="3917" y="2970"/>
              <a:ext cx="113" cy="156"/>
            </a:xfrm>
            <a:custGeom>
              <a:avLst/>
              <a:gdLst>
                <a:gd name="T0" fmla="*/ 77 w 113"/>
                <a:gd name="T1" fmla="*/ 156 h 156"/>
                <a:gd name="T2" fmla="*/ 0 w 113"/>
                <a:gd name="T3" fmla="*/ 18 h 156"/>
                <a:gd name="T4" fmla="*/ 113 w 113"/>
                <a:gd name="T5" fmla="*/ 0 h 156"/>
                <a:gd name="T6" fmla="*/ 77 w 113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156"/>
                <a:gd name="T14" fmla="*/ 113 w 113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156">
                  <a:moveTo>
                    <a:pt x="77" y="156"/>
                  </a:moveTo>
                  <a:lnTo>
                    <a:pt x="0" y="18"/>
                  </a:lnTo>
                  <a:lnTo>
                    <a:pt x="113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005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74" name="Freeform 119"/>
            <p:cNvSpPr>
              <a:spLocks/>
            </p:cNvSpPr>
            <p:nvPr/>
          </p:nvSpPr>
          <p:spPr bwMode="auto">
            <a:xfrm>
              <a:off x="3917" y="2970"/>
              <a:ext cx="113" cy="156"/>
            </a:xfrm>
            <a:custGeom>
              <a:avLst/>
              <a:gdLst>
                <a:gd name="T0" fmla="*/ 2724 w 19"/>
                <a:gd name="T1" fmla="*/ 5616 h 26"/>
                <a:gd name="T2" fmla="*/ 0 w 19"/>
                <a:gd name="T3" fmla="*/ 648 h 26"/>
                <a:gd name="T4" fmla="*/ 3997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13" y="26"/>
                  </a:moveTo>
                  <a:lnTo>
                    <a:pt x="0" y="3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75" name="Freeform 120"/>
            <p:cNvSpPr>
              <a:spLocks/>
            </p:cNvSpPr>
            <p:nvPr/>
          </p:nvSpPr>
          <p:spPr bwMode="auto">
            <a:xfrm>
              <a:off x="3994" y="3108"/>
              <a:ext cx="114" cy="162"/>
            </a:xfrm>
            <a:custGeom>
              <a:avLst/>
              <a:gdLst>
                <a:gd name="T0" fmla="*/ 84 w 114"/>
                <a:gd name="T1" fmla="*/ 162 h 162"/>
                <a:gd name="T2" fmla="*/ 0 w 114"/>
                <a:gd name="T3" fmla="*/ 18 h 162"/>
                <a:gd name="T4" fmla="*/ 114 w 114"/>
                <a:gd name="T5" fmla="*/ 0 h 162"/>
                <a:gd name="T6" fmla="*/ 84 w 114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62"/>
                <a:gd name="T14" fmla="*/ 114 w 114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62">
                  <a:moveTo>
                    <a:pt x="84" y="162"/>
                  </a:moveTo>
                  <a:lnTo>
                    <a:pt x="0" y="18"/>
                  </a:lnTo>
                  <a:lnTo>
                    <a:pt x="114" y="0"/>
                  </a:lnTo>
                  <a:lnTo>
                    <a:pt x="84" y="162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76" name="Freeform 121"/>
            <p:cNvSpPr>
              <a:spLocks/>
            </p:cNvSpPr>
            <p:nvPr/>
          </p:nvSpPr>
          <p:spPr bwMode="auto">
            <a:xfrm>
              <a:off x="3994" y="3108"/>
              <a:ext cx="114" cy="162"/>
            </a:xfrm>
            <a:custGeom>
              <a:avLst/>
              <a:gdLst>
                <a:gd name="T0" fmla="*/ 3024 w 19"/>
                <a:gd name="T1" fmla="*/ 5832 h 27"/>
                <a:gd name="T2" fmla="*/ 0 w 19"/>
                <a:gd name="T3" fmla="*/ 648 h 27"/>
                <a:gd name="T4" fmla="*/ 4104 w 19"/>
                <a:gd name="T5" fmla="*/ 0 h 27"/>
                <a:gd name="T6" fmla="*/ 0 60000 65536"/>
                <a:gd name="T7" fmla="*/ 0 60000 65536"/>
                <a:gd name="T8" fmla="*/ 0 60000 65536"/>
                <a:gd name="T9" fmla="*/ 0 w 19"/>
                <a:gd name="T10" fmla="*/ 0 h 27"/>
                <a:gd name="T11" fmla="*/ 19 w 1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7">
                  <a:moveTo>
                    <a:pt x="14" y="27"/>
                  </a:moveTo>
                  <a:lnTo>
                    <a:pt x="0" y="3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77" name="Freeform 122"/>
            <p:cNvSpPr>
              <a:spLocks/>
            </p:cNvSpPr>
            <p:nvPr/>
          </p:nvSpPr>
          <p:spPr bwMode="auto">
            <a:xfrm>
              <a:off x="3887" y="2988"/>
              <a:ext cx="107" cy="162"/>
            </a:xfrm>
            <a:custGeom>
              <a:avLst/>
              <a:gdLst>
                <a:gd name="T0" fmla="*/ 0 w 107"/>
                <a:gd name="T1" fmla="*/ 162 h 162"/>
                <a:gd name="T2" fmla="*/ 107 w 107"/>
                <a:gd name="T3" fmla="*/ 138 h 162"/>
                <a:gd name="T4" fmla="*/ 30 w 107"/>
                <a:gd name="T5" fmla="*/ 0 h 162"/>
                <a:gd name="T6" fmla="*/ 0 w 107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7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78" name="Freeform 123"/>
            <p:cNvSpPr>
              <a:spLocks/>
            </p:cNvSpPr>
            <p:nvPr/>
          </p:nvSpPr>
          <p:spPr bwMode="auto">
            <a:xfrm>
              <a:off x="3887" y="2988"/>
              <a:ext cx="107" cy="162"/>
            </a:xfrm>
            <a:custGeom>
              <a:avLst/>
              <a:gdLst>
                <a:gd name="T0" fmla="*/ 0 w 18"/>
                <a:gd name="T1" fmla="*/ 5832 h 27"/>
                <a:gd name="T2" fmla="*/ 3781 w 18"/>
                <a:gd name="T3" fmla="*/ 4968 h 27"/>
                <a:gd name="T4" fmla="*/ 1058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79" name="Freeform 124"/>
            <p:cNvSpPr>
              <a:spLocks/>
            </p:cNvSpPr>
            <p:nvPr/>
          </p:nvSpPr>
          <p:spPr bwMode="auto">
            <a:xfrm>
              <a:off x="3965" y="3126"/>
              <a:ext cx="113" cy="162"/>
            </a:xfrm>
            <a:custGeom>
              <a:avLst/>
              <a:gdLst>
                <a:gd name="T0" fmla="*/ 0 w 113"/>
                <a:gd name="T1" fmla="*/ 162 h 162"/>
                <a:gd name="T2" fmla="*/ 113 w 113"/>
                <a:gd name="T3" fmla="*/ 144 h 162"/>
                <a:gd name="T4" fmla="*/ 29 w 113"/>
                <a:gd name="T5" fmla="*/ 0 h 162"/>
                <a:gd name="T6" fmla="*/ 0 w 113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162"/>
                <a:gd name="T14" fmla="*/ 113 w 113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162">
                  <a:moveTo>
                    <a:pt x="0" y="162"/>
                  </a:moveTo>
                  <a:lnTo>
                    <a:pt x="113" y="144"/>
                  </a:lnTo>
                  <a:lnTo>
                    <a:pt x="29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1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0" name="Freeform 125"/>
            <p:cNvSpPr>
              <a:spLocks/>
            </p:cNvSpPr>
            <p:nvPr/>
          </p:nvSpPr>
          <p:spPr bwMode="auto">
            <a:xfrm>
              <a:off x="3965" y="3126"/>
              <a:ext cx="113" cy="162"/>
            </a:xfrm>
            <a:custGeom>
              <a:avLst/>
              <a:gdLst>
                <a:gd name="T0" fmla="*/ 0 w 19"/>
                <a:gd name="T1" fmla="*/ 5832 h 27"/>
                <a:gd name="T2" fmla="*/ 3997 w 19"/>
                <a:gd name="T3" fmla="*/ 5184 h 27"/>
                <a:gd name="T4" fmla="*/ 1059 w 19"/>
                <a:gd name="T5" fmla="*/ 0 h 27"/>
                <a:gd name="T6" fmla="*/ 0 60000 65536"/>
                <a:gd name="T7" fmla="*/ 0 60000 65536"/>
                <a:gd name="T8" fmla="*/ 0 60000 65536"/>
                <a:gd name="T9" fmla="*/ 0 w 19"/>
                <a:gd name="T10" fmla="*/ 0 h 27"/>
                <a:gd name="T11" fmla="*/ 19 w 1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7">
                  <a:moveTo>
                    <a:pt x="0" y="27"/>
                  </a:moveTo>
                  <a:lnTo>
                    <a:pt x="19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1" name="Freeform 126"/>
            <p:cNvSpPr>
              <a:spLocks/>
            </p:cNvSpPr>
            <p:nvPr/>
          </p:nvSpPr>
          <p:spPr bwMode="auto">
            <a:xfrm>
              <a:off x="3965" y="3270"/>
              <a:ext cx="113" cy="156"/>
            </a:xfrm>
            <a:custGeom>
              <a:avLst/>
              <a:gdLst>
                <a:gd name="T0" fmla="*/ 77 w 113"/>
                <a:gd name="T1" fmla="*/ 156 h 156"/>
                <a:gd name="T2" fmla="*/ 0 w 113"/>
                <a:gd name="T3" fmla="*/ 18 h 156"/>
                <a:gd name="T4" fmla="*/ 113 w 113"/>
                <a:gd name="T5" fmla="*/ 0 h 156"/>
                <a:gd name="T6" fmla="*/ 77 w 113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156"/>
                <a:gd name="T14" fmla="*/ 113 w 113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156">
                  <a:moveTo>
                    <a:pt x="77" y="156"/>
                  </a:moveTo>
                  <a:lnTo>
                    <a:pt x="0" y="18"/>
                  </a:lnTo>
                  <a:lnTo>
                    <a:pt x="113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0000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2" name="Freeform 127"/>
            <p:cNvSpPr>
              <a:spLocks/>
            </p:cNvSpPr>
            <p:nvPr/>
          </p:nvSpPr>
          <p:spPr bwMode="auto">
            <a:xfrm>
              <a:off x="3965" y="3270"/>
              <a:ext cx="113" cy="156"/>
            </a:xfrm>
            <a:custGeom>
              <a:avLst/>
              <a:gdLst>
                <a:gd name="T0" fmla="*/ 2724 w 19"/>
                <a:gd name="T1" fmla="*/ 5616 h 26"/>
                <a:gd name="T2" fmla="*/ 0 w 19"/>
                <a:gd name="T3" fmla="*/ 648 h 26"/>
                <a:gd name="T4" fmla="*/ 3997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13" y="26"/>
                  </a:moveTo>
                  <a:lnTo>
                    <a:pt x="0" y="3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3" name="Oval 128"/>
            <p:cNvSpPr>
              <a:spLocks noChangeArrowheads="1"/>
            </p:cNvSpPr>
            <p:nvPr/>
          </p:nvSpPr>
          <p:spPr bwMode="auto">
            <a:xfrm>
              <a:off x="4048" y="3078"/>
              <a:ext cx="54" cy="5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4" name="Oval 129"/>
            <p:cNvSpPr>
              <a:spLocks noChangeArrowheads="1"/>
            </p:cNvSpPr>
            <p:nvPr/>
          </p:nvSpPr>
          <p:spPr bwMode="auto">
            <a:xfrm>
              <a:off x="4048" y="3078"/>
              <a:ext cx="54" cy="54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5" name="Freeform 130"/>
            <p:cNvSpPr>
              <a:spLocks/>
            </p:cNvSpPr>
            <p:nvPr/>
          </p:nvSpPr>
          <p:spPr bwMode="auto">
            <a:xfrm>
              <a:off x="3935" y="3288"/>
              <a:ext cx="107" cy="156"/>
            </a:xfrm>
            <a:custGeom>
              <a:avLst/>
              <a:gdLst>
                <a:gd name="T0" fmla="*/ 0 w 107"/>
                <a:gd name="T1" fmla="*/ 156 h 156"/>
                <a:gd name="T2" fmla="*/ 107 w 107"/>
                <a:gd name="T3" fmla="*/ 138 h 156"/>
                <a:gd name="T4" fmla="*/ 30 w 107"/>
                <a:gd name="T5" fmla="*/ 0 h 156"/>
                <a:gd name="T6" fmla="*/ 0 w 107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00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6" name="Freeform 131"/>
            <p:cNvSpPr>
              <a:spLocks/>
            </p:cNvSpPr>
            <p:nvPr/>
          </p:nvSpPr>
          <p:spPr bwMode="auto">
            <a:xfrm>
              <a:off x="3935" y="3288"/>
              <a:ext cx="107" cy="156"/>
            </a:xfrm>
            <a:custGeom>
              <a:avLst/>
              <a:gdLst>
                <a:gd name="T0" fmla="*/ 0 w 18"/>
                <a:gd name="T1" fmla="*/ 5616 h 26"/>
                <a:gd name="T2" fmla="*/ 3781 w 18"/>
                <a:gd name="T3" fmla="*/ 4968 h 26"/>
                <a:gd name="T4" fmla="*/ 1058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7" name="Freeform 132"/>
            <p:cNvSpPr>
              <a:spLocks/>
            </p:cNvSpPr>
            <p:nvPr/>
          </p:nvSpPr>
          <p:spPr bwMode="auto">
            <a:xfrm>
              <a:off x="3917" y="2826"/>
              <a:ext cx="113" cy="162"/>
            </a:xfrm>
            <a:custGeom>
              <a:avLst/>
              <a:gdLst>
                <a:gd name="T0" fmla="*/ 0 w 113"/>
                <a:gd name="T1" fmla="*/ 162 h 162"/>
                <a:gd name="T2" fmla="*/ 113 w 113"/>
                <a:gd name="T3" fmla="*/ 144 h 162"/>
                <a:gd name="T4" fmla="*/ 36 w 113"/>
                <a:gd name="T5" fmla="*/ 0 h 162"/>
                <a:gd name="T6" fmla="*/ 0 w 113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162"/>
                <a:gd name="T14" fmla="*/ 113 w 113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162">
                  <a:moveTo>
                    <a:pt x="0" y="162"/>
                  </a:moveTo>
                  <a:lnTo>
                    <a:pt x="113" y="144"/>
                  </a:lnTo>
                  <a:lnTo>
                    <a:pt x="36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A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8" name="Freeform 133"/>
            <p:cNvSpPr>
              <a:spLocks/>
            </p:cNvSpPr>
            <p:nvPr/>
          </p:nvSpPr>
          <p:spPr bwMode="auto">
            <a:xfrm>
              <a:off x="3917" y="2826"/>
              <a:ext cx="113" cy="162"/>
            </a:xfrm>
            <a:custGeom>
              <a:avLst/>
              <a:gdLst>
                <a:gd name="T0" fmla="*/ 0 w 19"/>
                <a:gd name="T1" fmla="*/ 5832 h 27"/>
                <a:gd name="T2" fmla="*/ 3997 w 19"/>
                <a:gd name="T3" fmla="*/ 5184 h 27"/>
                <a:gd name="T4" fmla="*/ 1273 w 19"/>
                <a:gd name="T5" fmla="*/ 0 h 27"/>
                <a:gd name="T6" fmla="*/ 0 60000 65536"/>
                <a:gd name="T7" fmla="*/ 0 60000 65536"/>
                <a:gd name="T8" fmla="*/ 0 60000 65536"/>
                <a:gd name="T9" fmla="*/ 0 w 19"/>
                <a:gd name="T10" fmla="*/ 0 h 27"/>
                <a:gd name="T11" fmla="*/ 19 w 1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7">
                  <a:moveTo>
                    <a:pt x="0" y="27"/>
                  </a:moveTo>
                  <a:lnTo>
                    <a:pt x="19" y="24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9" name="Freeform 134"/>
            <p:cNvSpPr>
              <a:spLocks/>
            </p:cNvSpPr>
            <p:nvPr/>
          </p:nvSpPr>
          <p:spPr bwMode="auto">
            <a:xfrm>
              <a:off x="3887" y="3126"/>
              <a:ext cx="107" cy="162"/>
            </a:xfrm>
            <a:custGeom>
              <a:avLst/>
              <a:gdLst>
                <a:gd name="T0" fmla="*/ 78 w 107"/>
                <a:gd name="T1" fmla="*/ 162 h 162"/>
                <a:gd name="T2" fmla="*/ 0 w 107"/>
                <a:gd name="T3" fmla="*/ 24 h 162"/>
                <a:gd name="T4" fmla="*/ 107 w 107"/>
                <a:gd name="T5" fmla="*/ 0 h 162"/>
                <a:gd name="T6" fmla="*/ 78 w 107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8" y="162"/>
                  </a:moveTo>
                  <a:lnTo>
                    <a:pt x="0" y="24"/>
                  </a:lnTo>
                  <a:lnTo>
                    <a:pt x="107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1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0" name="Freeform 135"/>
            <p:cNvSpPr>
              <a:spLocks/>
            </p:cNvSpPr>
            <p:nvPr/>
          </p:nvSpPr>
          <p:spPr bwMode="auto">
            <a:xfrm>
              <a:off x="3887" y="3126"/>
              <a:ext cx="107" cy="162"/>
            </a:xfrm>
            <a:custGeom>
              <a:avLst/>
              <a:gdLst>
                <a:gd name="T0" fmla="*/ 2723 w 18"/>
                <a:gd name="T1" fmla="*/ 5832 h 27"/>
                <a:gd name="T2" fmla="*/ 0 w 18"/>
                <a:gd name="T3" fmla="*/ 864 h 27"/>
                <a:gd name="T4" fmla="*/ 3781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1" name="Freeform 136"/>
            <p:cNvSpPr>
              <a:spLocks/>
            </p:cNvSpPr>
            <p:nvPr/>
          </p:nvSpPr>
          <p:spPr bwMode="auto">
            <a:xfrm>
              <a:off x="3857" y="3288"/>
              <a:ext cx="108" cy="156"/>
            </a:xfrm>
            <a:custGeom>
              <a:avLst/>
              <a:gdLst>
                <a:gd name="T0" fmla="*/ 78 w 108"/>
                <a:gd name="T1" fmla="*/ 156 h 156"/>
                <a:gd name="T2" fmla="*/ 0 w 108"/>
                <a:gd name="T3" fmla="*/ 18 h 156"/>
                <a:gd name="T4" fmla="*/ 108 w 108"/>
                <a:gd name="T5" fmla="*/ 0 h 156"/>
                <a:gd name="T6" fmla="*/ 78 w 108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0000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2" name="Freeform 137"/>
            <p:cNvSpPr>
              <a:spLocks/>
            </p:cNvSpPr>
            <p:nvPr/>
          </p:nvSpPr>
          <p:spPr bwMode="auto">
            <a:xfrm>
              <a:off x="3857" y="3288"/>
              <a:ext cx="108" cy="156"/>
            </a:xfrm>
            <a:custGeom>
              <a:avLst/>
              <a:gdLst>
                <a:gd name="T0" fmla="*/ 2808 w 18"/>
                <a:gd name="T1" fmla="*/ 5616 h 26"/>
                <a:gd name="T2" fmla="*/ 0 w 18"/>
                <a:gd name="T3" fmla="*/ 648 h 26"/>
                <a:gd name="T4" fmla="*/ 3888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3" name="Freeform 138"/>
            <p:cNvSpPr>
              <a:spLocks/>
            </p:cNvSpPr>
            <p:nvPr/>
          </p:nvSpPr>
          <p:spPr bwMode="auto">
            <a:xfrm>
              <a:off x="3857" y="3150"/>
              <a:ext cx="108" cy="156"/>
            </a:xfrm>
            <a:custGeom>
              <a:avLst/>
              <a:gdLst>
                <a:gd name="T0" fmla="*/ 0 w 108"/>
                <a:gd name="T1" fmla="*/ 156 h 156"/>
                <a:gd name="T2" fmla="*/ 108 w 108"/>
                <a:gd name="T3" fmla="*/ 138 h 156"/>
                <a:gd name="T4" fmla="*/ 30 w 108"/>
                <a:gd name="T5" fmla="*/ 0 h 156"/>
                <a:gd name="T6" fmla="*/ 0 w 108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2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4" name="Freeform 139"/>
            <p:cNvSpPr>
              <a:spLocks/>
            </p:cNvSpPr>
            <p:nvPr/>
          </p:nvSpPr>
          <p:spPr bwMode="auto">
            <a:xfrm>
              <a:off x="3857" y="3150"/>
              <a:ext cx="108" cy="156"/>
            </a:xfrm>
            <a:custGeom>
              <a:avLst/>
              <a:gdLst>
                <a:gd name="T0" fmla="*/ 0 w 18"/>
                <a:gd name="T1" fmla="*/ 5616 h 26"/>
                <a:gd name="T2" fmla="*/ 3888 w 18"/>
                <a:gd name="T3" fmla="*/ 4968 h 26"/>
                <a:gd name="T4" fmla="*/ 1080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5" name="Freeform 140"/>
            <p:cNvSpPr>
              <a:spLocks/>
            </p:cNvSpPr>
            <p:nvPr/>
          </p:nvSpPr>
          <p:spPr bwMode="auto">
            <a:xfrm>
              <a:off x="3839" y="2826"/>
              <a:ext cx="114" cy="162"/>
            </a:xfrm>
            <a:custGeom>
              <a:avLst/>
              <a:gdLst>
                <a:gd name="T0" fmla="*/ 78 w 114"/>
                <a:gd name="T1" fmla="*/ 162 h 162"/>
                <a:gd name="T2" fmla="*/ 0 w 114"/>
                <a:gd name="T3" fmla="*/ 24 h 162"/>
                <a:gd name="T4" fmla="*/ 114 w 114"/>
                <a:gd name="T5" fmla="*/ 0 h 162"/>
                <a:gd name="T6" fmla="*/ 78 w 114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62"/>
                <a:gd name="T14" fmla="*/ 114 w 114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62">
                  <a:moveTo>
                    <a:pt x="78" y="162"/>
                  </a:moveTo>
                  <a:lnTo>
                    <a:pt x="0" y="24"/>
                  </a:lnTo>
                  <a:lnTo>
                    <a:pt x="114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A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6" name="Freeform 141"/>
            <p:cNvSpPr>
              <a:spLocks/>
            </p:cNvSpPr>
            <p:nvPr/>
          </p:nvSpPr>
          <p:spPr bwMode="auto">
            <a:xfrm>
              <a:off x="3839" y="2826"/>
              <a:ext cx="114" cy="162"/>
            </a:xfrm>
            <a:custGeom>
              <a:avLst/>
              <a:gdLst>
                <a:gd name="T0" fmla="*/ 2808 w 19"/>
                <a:gd name="T1" fmla="*/ 5832 h 27"/>
                <a:gd name="T2" fmla="*/ 0 w 19"/>
                <a:gd name="T3" fmla="*/ 864 h 27"/>
                <a:gd name="T4" fmla="*/ 4104 w 19"/>
                <a:gd name="T5" fmla="*/ 0 h 27"/>
                <a:gd name="T6" fmla="*/ 0 60000 65536"/>
                <a:gd name="T7" fmla="*/ 0 60000 65536"/>
                <a:gd name="T8" fmla="*/ 0 60000 65536"/>
                <a:gd name="T9" fmla="*/ 0 w 19"/>
                <a:gd name="T10" fmla="*/ 0 h 27"/>
                <a:gd name="T11" fmla="*/ 19 w 1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7">
                  <a:moveTo>
                    <a:pt x="13" y="27"/>
                  </a:moveTo>
                  <a:lnTo>
                    <a:pt x="0" y="4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7" name="Freeform 142"/>
            <p:cNvSpPr>
              <a:spLocks/>
            </p:cNvSpPr>
            <p:nvPr/>
          </p:nvSpPr>
          <p:spPr bwMode="auto">
            <a:xfrm>
              <a:off x="3839" y="2688"/>
              <a:ext cx="114" cy="162"/>
            </a:xfrm>
            <a:custGeom>
              <a:avLst/>
              <a:gdLst>
                <a:gd name="T0" fmla="*/ 0 w 114"/>
                <a:gd name="T1" fmla="*/ 162 h 162"/>
                <a:gd name="T2" fmla="*/ 114 w 114"/>
                <a:gd name="T3" fmla="*/ 138 h 162"/>
                <a:gd name="T4" fmla="*/ 30 w 114"/>
                <a:gd name="T5" fmla="*/ 0 h 162"/>
                <a:gd name="T6" fmla="*/ 0 w 114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62"/>
                <a:gd name="T14" fmla="*/ 114 w 114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62">
                  <a:moveTo>
                    <a:pt x="0" y="162"/>
                  </a:moveTo>
                  <a:lnTo>
                    <a:pt x="114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10F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8" name="Freeform 143"/>
            <p:cNvSpPr>
              <a:spLocks/>
            </p:cNvSpPr>
            <p:nvPr/>
          </p:nvSpPr>
          <p:spPr bwMode="auto">
            <a:xfrm>
              <a:off x="3839" y="2688"/>
              <a:ext cx="114" cy="162"/>
            </a:xfrm>
            <a:custGeom>
              <a:avLst/>
              <a:gdLst>
                <a:gd name="T0" fmla="*/ 0 w 19"/>
                <a:gd name="T1" fmla="*/ 5832 h 27"/>
                <a:gd name="T2" fmla="*/ 4104 w 19"/>
                <a:gd name="T3" fmla="*/ 4968 h 27"/>
                <a:gd name="T4" fmla="*/ 1080 w 19"/>
                <a:gd name="T5" fmla="*/ 0 h 27"/>
                <a:gd name="T6" fmla="*/ 0 60000 65536"/>
                <a:gd name="T7" fmla="*/ 0 60000 65536"/>
                <a:gd name="T8" fmla="*/ 0 60000 65536"/>
                <a:gd name="T9" fmla="*/ 0 w 19"/>
                <a:gd name="T10" fmla="*/ 0 h 27"/>
                <a:gd name="T11" fmla="*/ 19 w 1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7">
                  <a:moveTo>
                    <a:pt x="0" y="27"/>
                  </a:moveTo>
                  <a:lnTo>
                    <a:pt x="19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9" name="Oval 144"/>
            <p:cNvSpPr>
              <a:spLocks noChangeArrowheads="1"/>
            </p:cNvSpPr>
            <p:nvPr/>
          </p:nvSpPr>
          <p:spPr bwMode="auto">
            <a:xfrm>
              <a:off x="3851" y="3372"/>
              <a:ext cx="54" cy="5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0" name="Oval 145"/>
            <p:cNvSpPr>
              <a:spLocks noChangeArrowheads="1"/>
            </p:cNvSpPr>
            <p:nvPr/>
          </p:nvSpPr>
          <p:spPr bwMode="auto">
            <a:xfrm>
              <a:off x="3851" y="3372"/>
              <a:ext cx="54" cy="54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1" name="Freeform 146"/>
            <p:cNvSpPr>
              <a:spLocks/>
            </p:cNvSpPr>
            <p:nvPr/>
          </p:nvSpPr>
          <p:spPr bwMode="auto">
            <a:xfrm>
              <a:off x="3827" y="3306"/>
              <a:ext cx="108" cy="162"/>
            </a:xfrm>
            <a:custGeom>
              <a:avLst/>
              <a:gdLst>
                <a:gd name="T0" fmla="*/ 0 w 108"/>
                <a:gd name="T1" fmla="*/ 162 h 162"/>
                <a:gd name="T2" fmla="*/ 108 w 108"/>
                <a:gd name="T3" fmla="*/ 138 h 162"/>
                <a:gd name="T4" fmla="*/ 30 w 108"/>
                <a:gd name="T5" fmla="*/ 0 h 162"/>
                <a:gd name="T6" fmla="*/ 0 w 108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00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2" name="Freeform 147"/>
            <p:cNvSpPr>
              <a:spLocks/>
            </p:cNvSpPr>
            <p:nvPr/>
          </p:nvSpPr>
          <p:spPr bwMode="auto">
            <a:xfrm>
              <a:off x="3827" y="3306"/>
              <a:ext cx="108" cy="162"/>
            </a:xfrm>
            <a:custGeom>
              <a:avLst/>
              <a:gdLst>
                <a:gd name="T0" fmla="*/ 0 w 18"/>
                <a:gd name="T1" fmla="*/ 5832 h 27"/>
                <a:gd name="T2" fmla="*/ 3888 w 18"/>
                <a:gd name="T3" fmla="*/ 4968 h 27"/>
                <a:gd name="T4" fmla="*/ 1080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3" name="Oval 148"/>
            <p:cNvSpPr>
              <a:spLocks noChangeArrowheads="1"/>
            </p:cNvSpPr>
            <p:nvPr/>
          </p:nvSpPr>
          <p:spPr bwMode="auto">
            <a:xfrm>
              <a:off x="3911" y="2706"/>
              <a:ext cx="54" cy="5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4" name="Oval 149"/>
            <p:cNvSpPr>
              <a:spLocks noChangeArrowheads="1"/>
            </p:cNvSpPr>
            <p:nvPr/>
          </p:nvSpPr>
          <p:spPr bwMode="auto">
            <a:xfrm>
              <a:off x="3911" y="2706"/>
              <a:ext cx="54" cy="54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5" name="Oval 150"/>
            <p:cNvSpPr>
              <a:spLocks noChangeArrowheads="1"/>
            </p:cNvSpPr>
            <p:nvPr/>
          </p:nvSpPr>
          <p:spPr bwMode="auto">
            <a:xfrm>
              <a:off x="3905" y="2958"/>
              <a:ext cx="54" cy="5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6" name="Oval 151"/>
            <p:cNvSpPr>
              <a:spLocks noChangeArrowheads="1"/>
            </p:cNvSpPr>
            <p:nvPr/>
          </p:nvSpPr>
          <p:spPr bwMode="auto">
            <a:xfrm>
              <a:off x="3905" y="2958"/>
              <a:ext cx="54" cy="54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7" name="Oval 152"/>
            <p:cNvSpPr>
              <a:spLocks noChangeArrowheads="1"/>
            </p:cNvSpPr>
            <p:nvPr/>
          </p:nvSpPr>
          <p:spPr bwMode="auto">
            <a:xfrm>
              <a:off x="3899" y="3126"/>
              <a:ext cx="54" cy="5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8" name="Oval 153"/>
            <p:cNvSpPr>
              <a:spLocks noChangeArrowheads="1"/>
            </p:cNvSpPr>
            <p:nvPr/>
          </p:nvSpPr>
          <p:spPr bwMode="auto">
            <a:xfrm>
              <a:off x="3899" y="3126"/>
              <a:ext cx="54" cy="54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9" name="Freeform 154"/>
            <p:cNvSpPr>
              <a:spLocks/>
            </p:cNvSpPr>
            <p:nvPr/>
          </p:nvSpPr>
          <p:spPr bwMode="auto">
            <a:xfrm>
              <a:off x="3809" y="2850"/>
              <a:ext cx="108" cy="156"/>
            </a:xfrm>
            <a:custGeom>
              <a:avLst/>
              <a:gdLst>
                <a:gd name="T0" fmla="*/ 0 w 108"/>
                <a:gd name="T1" fmla="*/ 156 h 156"/>
                <a:gd name="T2" fmla="*/ 108 w 108"/>
                <a:gd name="T3" fmla="*/ 138 h 156"/>
                <a:gd name="T4" fmla="*/ 30 w 108"/>
                <a:gd name="T5" fmla="*/ 0 h 156"/>
                <a:gd name="T6" fmla="*/ 0 w 108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10" name="Freeform 155"/>
            <p:cNvSpPr>
              <a:spLocks/>
            </p:cNvSpPr>
            <p:nvPr/>
          </p:nvSpPr>
          <p:spPr bwMode="auto">
            <a:xfrm>
              <a:off x="3809" y="2850"/>
              <a:ext cx="108" cy="156"/>
            </a:xfrm>
            <a:custGeom>
              <a:avLst/>
              <a:gdLst>
                <a:gd name="T0" fmla="*/ 0 w 18"/>
                <a:gd name="T1" fmla="*/ 5616 h 26"/>
                <a:gd name="T2" fmla="*/ 3888 w 18"/>
                <a:gd name="T3" fmla="*/ 4968 h 26"/>
                <a:gd name="T4" fmla="*/ 1080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11" name="Freeform 156"/>
            <p:cNvSpPr>
              <a:spLocks/>
            </p:cNvSpPr>
            <p:nvPr/>
          </p:nvSpPr>
          <p:spPr bwMode="auto">
            <a:xfrm>
              <a:off x="3809" y="2988"/>
              <a:ext cx="108" cy="162"/>
            </a:xfrm>
            <a:custGeom>
              <a:avLst/>
              <a:gdLst>
                <a:gd name="T0" fmla="*/ 78 w 108"/>
                <a:gd name="T1" fmla="*/ 162 h 162"/>
                <a:gd name="T2" fmla="*/ 0 w 108"/>
                <a:gd name="T3" fmla="*/ 18 h 162"/>
                <a:gd name="T4" fmla="*/ 108 w 108"/>
                <a:gd name="T5" fmla="*/ 0 h 162"/>
                <a:gd name="T6" fmla="*/ 78 w 108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7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12" name="Freeform 157"/>
            <p:cNvSpPr>
              <a:spLocks/>
            </p:cNvSpPr>
            <p:nvPr/>
          </p:nvSpPr>
          <p:spPr bwMode="auto">
            <a:xfrm>
              <a:off x="3809" y="2988"/>
              <a:ext cx="108" cy="162"/>
            </a:xfrm>
            <a:custGeom>
              <a:avLst/>
              <a:gdLst>
                <a:gd name="T0" fmla="*/ 2808 w 18"/>
                <a:gd name="T1" fmla="*/ 5832 h 27"/>
                <a:gd name="T2" fmla="*/ 0 w 18"/>
                <a:gd name="T3" fmla="*/ 648 h 27"/>
                <a:gd name="T4" fmla="*/ 3888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13" name="Oval 158"/>
            <p:cNvSpPr>
              <a:spLocks noChangeArrowheads="1"/>
            </p:cNvSpPr>
            <p:nvPr/>
          </p:nvSpPr>
          <p:spPr bwMode="auto">
            <a:xfrm>
              <a:off x="3875" y="3509"/>
              <a:ext cx="54" cy="5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14" name="Oval 159"/>
            <p:cNvSpPr>
              <a:spLocks noChangeArrowheads="1"/>
            </p:cNvSpPr>
            <p:nvPr/>
          </p:nvSpPr>
          <p:spPr bwMode="auto">
            <a:xfrm>
              <a:off x="3875" y="3509"/>
              <a:ext cx="54" cy="54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15" name="Freeform 160"/>
            <p:cNvSpPr>
              <a:spLocks/>
            </p:cNvSpPr>
            <p:nvPr/>
          </p:nvSpPr>
          <p:spPr bwMode="auto">
            <a:xfrm>
              <a:off x="3779" y="3006"/>
              <a:ext cx="108" cy="162"/>
            </a:xfrm>
            <a:custGeom>
              <a:avLst/>
              <a:gdLst>
                <a:gd name="T0" fmla="*/ 0 w 108"/>
                <a:gd name="T1" fmla="*/ 162 h 162"/>
                <a:gd name="T2" fmla="*/ 108 w 108"/>
                <a:gd name="T3" fmla="*/ 144 h 162"/>
                <a:gd name="T4" fmla="*/ 30 w 108"/>
                <a:gd name="T5" fmla="*/ 0 h 162"/>
                <a:gd name="T6" fmla="*/ 0 w 108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8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16" name="Freeform 161"/>
            <p:cNvSpPr>
              <a:spLocks/>
            </p:cNvSpPr>
            <p:nvPr/>
          </p:nvSpPr>
          <p:spPr bwMode="auto">
            <a:xfrm>
              <a:off x="3779" y="3006"/>
              <a:ext cx="108" cy="162"/>
            </a:xfrm>
            <a:custGeom>
              <a:avLst/>
              <a:gdLst>
                <a:gd name="T0" fmla="*/ 0 w 18"/>
                <a:gd name="T1" fmla="*/ 5832 h 27"/>
                <a:gd name="T2" fmla="*/ 3888 w 18"/>
                <a:gd name="T3" fmla="*/ 5184 h 27"/>
                <a:gd name="T4" fmla="*/ 1080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17" name="Freeform 162"/>
            <p:cNvSpPr>
              <a:spLocks/>
            </p:cNvSpPr>
            <p:nvPr/>
          </p:nvSpPr>
          <p:spPr bwMode="auto">
            <a:xfrm>
              <a:off x="3779" y="3150"/>
              <a:ext cx="108" cy="156"/>
            </a:xfrm>
            <a:custGeom>
              <a:avLst/>
              <a:gdLst>
                <a:gd name="T0" fmla="*/ 78 w 108"/>
                <a:gd name="T1" fmla="*/ 156 h 156"/>
                <a:gd name="T2" fmla="*/ 0 w 108"/>
                <a:gd name="T3" fmla="*/ 18 h 156"/>
                <a:gd name="T4" fmla="*/ 108 w 108"/>
                <a:gd name="T5" fmla="*/ 0 h 156"/>
                <a:gd name="T6" fmla="*/ 78 w 108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002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18" name="Freeform 163"/>
            <p:cNvSpPr>
              <a:spLocks/>
            </p:cNvSpPr>
            <p:nvPr/>
          </p:nvSpPr>
          <p:spPr bwMode="auto">
            <a:xfrm>
              <a:off x="3779" y="3150"/>
              <a:ext cx="108" cy="156"/>
            </a:xfrm>
            <a:custGeom>
              <a:avLst/>
              <a:gdLst>
                <a:gd name="T0" fmla="*/ 2808 w 18"/>
                <a:gd name="T1" fmla="*/ 5616 h 26"/>
                <a:gd name="T2" fmla="*/ 0 w 18"/>
                <a:gd name="T3" fmla="*/ 648 h 26"/>
                <a:gd name="T4" fmla="*/ 3888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19" name="Oval 164"/>
            <p:cNvSpPr>
              <a:spLocks noChangeArrowheads="1"/>
            </p:cNvSpPr>
            <p:nvPr/>
          </p:nvSpPr>
          <p:spPr bwMode="auto">
            <a:xfrm>
              <a:off x="3749" y="2544"/>
              <a:ext cx="54" cy="5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20" name="Oval 165"/>
            <p:cNvSpPr>
              <a:spLocks noChangeArrowheads="1"/>
            </p:cNvSpPr>
            <p:nvPr/>
          </p:nvSpPr>
          <p:spPr bwMode="auto">
            <a:xfrm>
              <a:off x="3749" y="2544"/>
              <a:ext cx="54" cy="54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21" name="Freeform 166"/>
            <p:cNvSpPr>
              <a:spLocks/>
            </p:cNvSpPr>
            <p:nvPr/>
          </p:nvSpPr>
          <p:spPr bwMode="auto">
            <a:xfrm>
              <a:off x="3683" y="2550"/>
              <a:ext cx="108" cy="156"/>
            </a:xfrm>
            <a:custGeom>
              <a:avLst/>
              <a:gdLst>
                <a:gd name="T0" fmla="*/ 78 w 108"/>
                <a:gd name="T1" fmla="*/ 156 h 156"/>
                <a:gd name="T2" fmla="*/ 0 w 108"/>
                <a:gd name="T3" fmla="*/ 18 h 156"/>
                <a:gd name="T4" fmla="*/ 108 w 108"/>
                <a:gd name="T5" fmla="*/ 0 h 156"/>
                <a:gd name="T6" fmla="*/ 78 w 108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60F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22" name="Freeform 167"/>
            <p:cNvSpPr>
              <a:spLocks/>
            </p:cNvSpPr>
            <p:nvPr/>
          </p:nvSpPr>
          <p:spPr bwMode="auto">
            <a:xfrm>
              <a:off x="3683" y="2550"/>
              <a:ext cx="108" cy="156"/>
            </a:xfrm>
            <a:custGeom>
              <a:avLst/>
              <a:gdLst>
                <a:gd name="T0" fmla="*/ 2808 w 18"/>
                <a:gd name="T1" fmla="*/ 5616 h 26"/>
                <a:gd name="T2" fmla="*/ 0 w 18"/>
                <a:gd name="T3" fmla="*/ 648 h 26"/>
                <a:gd name="T4" fmla="*/ 3888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23" name="Freeform 168"/>
            <p:cNvSpPr>
              <a:spLocks/>
            </p:cNvSpPr>
            <p:nvPr/>
          </p:nvSpPr>
          <p:spPr bwMode="auto">
            <a:xfrm>
              <a:off x="3761" y="2688"/>
              <a:ext cx="108" cy="162"/>
            </a:xfrm>
            <a:custGeom>
              <a:avLst/>
              <a:gdLst>
                <a:gd name="T0" fmla="*/ 78 w 108"/>
                <a:gd name="T1" fmla="*/ 162 h 162"/>
                <a:gd name="T2" fmla="*/ 0 w 108"/>
                <a:gd name="T3" fmla="*/ 18 h 162"/>
                <a:gd name="T4" fmla="*/ 108 w 108"/>
                <a:gd name="T5" fmla="*/ 0 h 162"/>
                <a:gd name="T6" fmla="*/ 78 w 108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10F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24" name="Freeform 169"/>
            <p:cNvSpPr>
              <a:spLocks/>
            </p:cNvSpPr>
            <p:nvPr/>
          </p:nvSpPr>
          <p:spPr bwMode="auto">
            <a:xfrm>
              <a:off x="3761" y="2688"/>
              <a:ext cx="108" cy="162"/>
            </a:xfrm>
            <a:custGeom>
              <a:avLst/>
              <a:gdLst>
                <a:gd name="T0" fmla="*/ 2808 w 18"/>
                <a:gd name="T1" fmla="*/ 5832 h 27"/>
                <a:gd name="T2" fmla="*/ 0 w 18"/>
                <a:gd name="T3" fmla="*/ 648 h 27"/>
                <a:gd name="T4" fmla="*/ 3888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25" name="Freeform 170"/>
            <p:cNvSpPr>
              <a:spLocks/>
            </p:cNvSpPr>
            <p:nvPr/>
          </p:nvSpPr>
          <p:spPr bwMode="auto">
            <a:xfrm>
              <a:off x="3761" y="2550"/>
              <a:ext cx="108" cy="156"/>
            </a:xfrm>
            <a:custGeom>
              <a:avLst/>
              <a:gdLst>
                <a:gd name="T0" fmla="*/ 0 w 108"/>
                <a:gd name="T1" fmla="*/ 156 h 156"/>
                <a:gd name="T2" fmla="*/ 108 w 108"/>
                <a:gd name="T3" fmla="*/ 138 h 156"/>
                <a:gd name="T4" fmla="*/ 30 w 108"/>
                <a:gd name="T5" fmla="*/ 0 h 156"/>
                <a:gd name="T6" fmla="*/ 0 w 108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60F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26" name="Freeform 171"/>
            <p:cNvSpPr>
              <a:spLocks/>
            </p:cNvSpPr>
            <p:nvPr/>
          </p:nvSpPr>
          <p:spPr bwMode="auto">
            <a:xfrm>
              <a:off x="3761" y="2550"/>
              <a:ext cx="108" cy="156"/>
            </a:xfrm>
            <a:custGeom>
              <a:avLst/>
              <a:gdLst>
                <a:gd name="T0" fmla="*/ 0 w 18"/>
                <a:gd name="T1" fmla="*/ 5616 h 26"/>
                <a:gd name="T2" fmla="*/ 3888 w 18"/>
                <a:gd name="T3" fmla="*/ 4968 h 26"/>
                <a:gd name="T4" fmla="*/ 1080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27" name="Freeform 172"/>
            <p:cNvSpPr>
              <a:spLocks/>
            </p:cNvSpPr>
            <p:nvPr/>
          </p:nvSpPr>
          <p:spPr bwMode="auto">
            <a:xfrm>
              <a:off x="3749" y="3168"/>
              <a:ext cx="108" cy="156"/>
            </a:xfrm>
            <a:custGeom>
              <a:avLst/>
              <a:gdLst>
                <a:gd name="T0" fmla="*/ 0 w 108"/>
                <a:gd name="T1" fmla="*/ 156 h 156"/>
                <a:gd name="T2" fmla="*/ 108 w 108"/>
                <a:gd name="T3" fmla="*/ 138 h 156"/>
                <a:gd name="T4" fmla="*/ 30 w 108"/>
                <a:gd name="T5" fmla="*/ 0 h 156"/>
                <a:gd name="T6" fmla="*/ 0 w 108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4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28" name="Freeform 173"/>
            <p:cNvSpPr>
              <a:spLocks/>
            </p:cNvSpPr>
            <p:nvPr/>
          </p:nvSpPr>
          <p:spPr bwMode="auto">
            <a:xfrm>
              <a:off x="3749" y="3168"/>
              <a:ext cx="108" cy="156"/>
            </a:xfrm>
            <a:custGeom>
              <a:avLst/>
              <a:gdLst>
                <a:gd name="T0" fmla="*/ 0 w 18"/>
                <a:gd name="T1" fmla="*/ 5616 h 26"/>
                <a:gd name="T2" fmla="*/ 3888 w 18"/>
                <a:gd name="T3" fmla="*/ 4968 h 26"/>
                <a:gd name="T4" fmla="*/ 1080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29" name="Freeform 174"/>
            <p:cNvSpPr>
              <a:spLocks/>
            </p:cNvSpPr>
            <p:nvPr/>
          </p:nvSpPr>
          <p:spPr bwMode="auto">
            <a:xfrm>
              <a:off x="3749" y="3306"/>
              <a:ext cx="108" cy="162"/>
            </a:xfrm>
            <a:custGeom>
              <a:avLst/>
              <a:gdLst>
                <a:gd name="T0" fmla="*/ 78 w 108"/>
                <a:gd name="T1" fmla="*/ 162 h 162"/>
                <a:gd name="T2" fmla="*/ 0 w 108"/>
                <a:gd name="T3" fmla="*/ 18 h 162"/>
                <a:gd name="T4" fmla="*/ 108 w 108"/>
                <a:gd name="T5" fmla="*/ 0 h 162"/>
                <a:gd name="T6" fmla="*/ 78 w 108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00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30" name="Freeform 175"/>
            <p:cNvSpPr>
              <a:spLocks/>
            </p:cNvSpPr>
            <p:nvPr/>
          </p:nvSpPr>
          <p:spPr bwMode="auto">
            <a:xfrm>
              <a:off x="3749" y="3306"/>
              <a:ext cx="108" cy="162"/>
            </a:xfrm>
            <a:custGeom>
              <a:avLst/>
              <a:gdLst>
                <a:gd name="T0" fmla="*/ 2808 w 18"/>
                <a:gd name="T1" fmla="*/ 5832 h 27"/>
                <a:gd name="T2" fmla="*/ 0 w 18"/>
                <a:gd name="T3" fmla="*/ 648 h 27"/>
                <a:gd name="T4" fmla="*/ 3888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31" name="Rectangle 176"/>
            <p:cNvSpPr>
              <a:spLocks noChangeArrowheads="1"/>
            </p:cNvSpPr>
            <p:nvPr/>
          </p:nvSpPr>
          <p:spPr bwMode="auto">
            <a:xfrm>
              <a:off x="3923" y="3917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endParaRPr lang="en-US" sz="2400">
                <a:cs typeface="Arial" charset="0"/>
              </a:endParaRPr>
            </a:p>
          </p:txBody>
        </p:sp>
        <p:sp>
          <p:nvSpPr>
            <p:cNvPr id="33232" name="Freeform 177"/>
            <p:cNvSpPr>
              <a:spLocks/>
            </p:cNvSpPr>
            <p:nvPr/>
          </p:nvSpPr>
          <p:spPr bwMode="auto">
            <a:xfrm>
              <a:off x="3731" y="2850"/>
              <a:ext cx="108" cy="156"/>
            </a:xfrm>
            <a:custGeom>
              <a:avLst/>
              <a:gdLst>
                <a:gd name="T0" fmla="*/ 78 w 108"/>
                <a:gd name="T1" fmla="*/ 156 h 156"/>
                <a:gd name="T2" fmla="*/ 0 w 108"/>
                <a:gd name="T3" fmla="*/ 18 h 156"/>
                <a:gd name="T4" fmla="*/ 108 w 108"/>
                <a:gd name="T5" fmla="*/ 0 h 156"/>
                <a:gd name="T6" fmla="*/ 78 w 108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00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33" name="Freeform 178"/>
            <p:cNvSpPr>
              <a:spLocks/>
            </p:cNvSpPr>
            <p:nvPr/>
          </p:nvSpPr>
          <p:spPr bwMode="auto">
            <a:xfrm>
              <a:off x="3731" y="2850"/>
              <a:ext cx="108" cy="156"/>
            </a:xfrm>
            <a:custGeom>
              <a:avLst/>
              <a:gdLst>
                <a:gd name="T0" fmla="*/ 2808 w 18"/>
                <a:gd name="T1" fmla="*/ 5616 h 26"/>
                <a:gd name="T2" fmla="*/ 0 w 18"/>
                <a:gd name="T3" fmla="*/ 648 h 26"/>
                <a:gd name="T4" fmla="*/ 3888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34" name="Freeform 179"/>
            <p:cNvSpPr>
              <a:spLocks/>
            </p:cNvSpPr>
            <p:nvPr/>
          </p:nvSpPr>
          <p:spPr bwMode="auto">
            <a:xfrm>
              <a:off x="3654" y="2568"/>
              <a:ext cx="107" cy="162"/>
            </a:xfrm>
            <a:custGeom>
              <a:avLst/>
              <a:gdLst>
                <a:gd name="T0" fmla="*/ 0 w 107"/>
                <a:gd name="T1" fmla="*/ 162 h 162"/>
                <a:gd name="T2" fmla="*/ 107 w 107"/>
                <a:gd name="T3" fmla="*/ 138 h 162"/>
                <a:gd name="T4" fmla="*/ 29 w 107"/>
                <a:gd name="T5" fmla="*/ 0 h 162"/>
                <a:gd name="T6" fmla="*/ 0 w 107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38"/>
                  </a:lnTo>
                  <a:lnTo>
                    <a:pt x="29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80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35" name="Freeform 180"/>
            <p:cNvSpPr>
              <a:spLocks/>
            </p:cNvSpPr>
            <p:nvPr/>
          </p:nvSpPr>
          <p:spPr bwMode="auto">
            <a:xfrm>
              <a:off x="3654" y="2568"/>
              <a:ext cx="107" cy="162"/>
            </a:xfrm>
            <a:custGeom>
              <a:avLst/>
              <a:gdLst>
                <a:gd name="T0" fmla="*/ 0 w 18"/>
                <a:gd name="T1" fmla="*/ 5832 h 27"/>
                <a:gd name="T2" fmla="*/ 3781 w 18"/>
                <a:gd name="T3" fmla="*/ 4968 h 27"/>
                <a:gd name="T4" fmla="*/ 1058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36" name="Oval 181"/>
            <p:cNvSpPr>
              <a:spLocks noChangeArrowheads="1"/>
            </p:cNvSpPr>
            <p:nvPr/>
          </p:nvSpPr>
          <p:spPr bwMode="auto">
            <a:xfrm>
              <a:off x="3743" y="2796"/>
              <a:ext cx="54" cy="5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37" name="Oval 182"/>
            <p:cNvSpPr>
              <a:spLocks noChangeArrowheads="1"/>
            </p:cNvSpPr>
            <p:nvPr/>
          </p:nvSpPr>
          <p:spPr bwMode="auto">
            <a:xfrm>
              <a:off x="3743" y="2796"/>
              <a:ext cx="54" cy="54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38" name="Freeform 183"/>
            <p:cNvSpPr>
              <a:spLocks/>
            </p:cNvSpPr>
            <p:nvPr/>
          </p:nvSpPr>
          <p:spPr bwMode="auto">
            <a:xfrm>
              <a:off x="3731" y="2706"/>
              <a:ext cx="108" cy="162"/>
            </a:xfrm>
            <a:custGeom>
              <a:avLst/>
              <a:gdLst>
                <a:gd name="T0" fmla="*/ 0 w 108"/>
                <a:gd name="T1" fmla="*/ 162 h 162"/>
                <a:gd name="T2" fmla="*/ 108 w 108"/>
                <a:gd name="T3" fmla="*/ 144 h 162"/>
                <a:gd name="T4" fmla="*/ 30 w 108"/>
                <a:gd name="T5" fmla="*/ 0 h 162"/>
                <a:gd name="T6" fmla="*/ 0 w 108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20FF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39" name="Freeform 184"/>
            <p:cNvSpPr>
              <a:spLocks/>
            </p:cNvSpPr>
            <p:nvPr/>
          </p:nvSpPr>
          <p:spPr bwMode="auto">
            <a:xfrm>
              <a:off x="3731" y="2706"/>
              <a:ext cx="108" cy="162"/>
            </a:xfrm>
            <a:custGeom>
              <a:avLst/>
              <a:gdLst>
                <a:gd name="T0" fmla="*/ 0 w 18"/>
                <a:gd name="T1" fmla="*/ 5832 h 27"/>
                <a:gd name="T2" fmla="*/ 3888 w 18"/>
                <a:gd name="T3" fmla="*/ 5184 h 27"/>
                <a:gd name="T4" fmla="*/ 1080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40" name="Freeform 185"/>
            <p:cNvSpPr>
              <a:spLocks/>
            </p:cNvSpPr>
            <p:nvPr/>
          </p:nvSpPr>
          <p:spPr bwMode="auto">
            <a:xfrm>
              <a:off x="3719" y="3324"/>
              <a:ext cx="108" cy="162"/>
            </a:xfrm>
            <a:custGeom>
              <a:avLst/>
              <a:gdLst>
                <a:gd name="T0" fmla="*/ 0 w 108"/>
                <a:gd name="T1" fmla="*/ 162 h 162"/>
                <a:gd name="T2" fmla="*/ 108 w 108"/>
                <a:gd name="T3" fmla="*/ 144 h 162"/>
                <a:gd name="T4" fmla="*/ 30 w 108"/>
                <a:gd name="T5" fmla="*/ 0 h 162"/>
                <a:gd name="T6" fmla="*/ 0 w 108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41" name="Freeform 186"/>
            <p:cNvSpPr>
              <a:spLocks/>
            </p:cNvSpPr>
            <p:nvPr/>
          </p:nvSpPr>
          <p:spPr bwMode="auto">
            <a:xfrm>
              <a:off x="3719" y="3324"/>
              <a:ext cx="108" cy="162"/>
            </a:xfrm>
            <a:custGeom>
              <a:avLst/>
              <a:gdLst>
                <a:gd name="T0" fmla="*/ 0 w 18"/>
                <a:gd name="T1" fmla="*/ 5832 h 27"/>
                <a:gd name="T2" fmla="*/ 3888 w 18"/>
                <a:gd name="T3" fmla="*/ 5184 h 27"/>
                <a:gd name="T4" fmla="*/ 1080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42" name="Freeform 187"/>
            <p:cNvSpPr>
              <a:spLocks/>
            </p:cNvSpPr>
            <p:nvPr/>
          </p:nvSpPr>
          <p:spPr bwMode="auto">
            <a:xfrm>
              <a:off x="3701" y="3006"/>
              <a:ext cx="108" cy="162"/>
            </a:xfrm>
            <a:custGeom>
              <a:avLst/>
              <a:gdLst>
                <a:gd name="T0" fmla="*/ 78 w 108"/>
                <a:gd name="T1" fmla="*/ 162 h 162"/>
                <a:gd name="T2" fmla="*/ 0 w 108"/>
                <a:gd name="T3" fmla="*/ 18 h 162"/>
                <a:gd name="T4" fmla="*/ 108 w 108"/>
                <a:gd name="T5" fmla="*/ 0 h 162"/>
                <a:gd name="T6" fmla="*/ 78 w 108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8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43" name="Freeform 188"/>
            <p:cNvSpPr>
              <a:spLocks/>
            </p:cNvSpPr>
            <p:nvPr/>
          </p:nvSpPr>
          <p:spPr bwMode="auto">
            <a:xfrm>
              <a:off x="3701" y="3006"/>
              <a:ext cx="108" cy="162"/>
            </a:xfrm>
            <a:custGeom>
              <a:avLst/>
              <a:gdLst>
                <a:gd name="T0" fmla="*/ 2808 w 18"/>
                <a:gd name="T1" fmla="*/ 5832 h 27"/>
                <a:gd name="T2" fmla="*/ 0 w 18"/>
                <a:gd name="T3" fmla="*/ 648 h 27"/>
                <a:gd name="T4" fmla="*/ 3888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44" name="Freeform 189"/>
            <p:cNvSpPr>
              <a:spLocks/>
            </p:cNvSpPr>
            <p:nvPr/>
          </p:nvSpPr>
          <p:spPr bwMode="auto">
            <a:xfrm>
              <a:off x="3701" y="2868"/>
              <a:ext cx="108" cy="156"/>
            </a:xfrm>
            <a:custGeom>
              <a:avLst/>
              <a:gdLst>
                <a:gd name="T0" fmla="*/ 0 w 108"/>
                <a:gd name="T1" fmla="*/ 156 h 156"/>
                <a:gd name="T2" fmla="*/ 108 w 108"/>
                <a:gd name="T3" fmla="*/ 138 h 156"/>
                <a:gd name="T4" fmla="*/ 30 w 108"/>
                <a:gd name="T5" fmla="*/ 0 h 156"/>
                <a:gd name="T6" fmla="*/ 0 w 108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D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45" name="Freeform 190"/>
            <p:cNvSpPr>
              <a:spLocks/>
            </p:cNvSpPr>
            <p:nvPr/>
          </p:nvSpPr>
          <p:spPr bwMode="auto">
            <a:xfrm>
              <a:off x="3701" y="2868"/>
              <a:ext cx="108" cy="156"/>
            </a:xfrm>
            <a:custGeom>
              <a:avLst/>
              <a:gdLst>
                <a:gd name="T0" fmla="*/ 0 w 18"/>
                <a:gd name="T1" fmla="*/ 5616 h 26"/>
                <a:gd name="T2" fmla="*/ 3888 w 18"/>
                <a:gd name="T3" fmla="*/ 4968 h 26"/>
                <a:gd name="T4" fmla="*/ 1080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46" name="Oval 191"/>
            <p:cNvSpPr>
              <a:spLocks noChangeArrowheads="1"/>
            </p:cNvSpPr>
            <p:nvPr/>
          </p:nvSpPr>
          <p:spPr bwMode="auto">
            <a:xfrm>
              <a:off x="3779" y="3114"/>
              <a:ext cx="54" cy="5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47" name="Oval 192"/>
            <p:cNvSpPr>
              <a:spLocks noChangeArrowheads="1"/>
            </p:cNvSpPr>
            <p:nvPr/>
          </p:nvSpPr>
          <p:spPr bwMode="auto">
            <a:xfrm>
              <a:off x="3779" y="3114"/>
              <a:ext cx="54" cy="54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48" name="Freeform 193"/>
            <p:cNvSpPr>
              <a:spLocks/>
            </p:cNvSpPr>
            <p:nvPr/>
          </p:nvSpPr>
          <p:spPr bwMode="auto">
            <a:xfrm>
              <a:off x="3683" y="2412"/>
              <a:ext cx="108" cy="156"/>
            </a:xfrm>
            <a:custGeom>
              <a:avLst/>
              <a:gdLst>
                <a:gd name="T0" fmla="*/ 0 w 108"/>
                <a:gd name="T1" fmla="*/ 156 h 156"/>
                <a:gd name="T2" fmla="*/ 108 w 108"/>
                <a:gd name="T3" fmla="*/ 138 h 156"/>
                <a:gd name="T4" fmla="*/ 30 w 108"/>
                <a:gd name="T5" fmla="*/ 0 h 156"/>
                <a:gd name="T6" fmla="*/ 0 w 108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BFFF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49" name="Freeform 194"/>
            <p:cNvSpPr>
              <a:spLocks/>
            </p:cNvSpPr>
            <p:nvPr/>
          </p:nvSpPr>
          <p:spPr bwMode="auto">
            <a:xfrm>
              <a:off x="3683" y="2412"/>
              <a:ext cx="108" cy="156"/>
            </a:xfrm>
            <a:custGeom>
              <a:avLst/>
              <a:gdLst>
                <a:gd name="T0" fmla="*/ 0 w 18"/>
                <a:gd name="T1" fmla="*/ 5616 h 26"/>
                <a:gd name="T2" fmla="*/ 3888 w 18"/>
                <a:gd name="T3" fmla="*/ 4968 h 26"/>
                <a:gd name="T4" fmla="*/ 1080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50" name="Freeform 195"/>
            <p:cNvSpPr>
              <a:spLocks/>
            </p:cNvSpPr>
            <p:nvPr/>
          </p:nvSpPr>
          <p:spPr bwMode="auto">
            <a:xfrm>
              <a:off x="3594" y="3024"/>
              <a:ext cx="107" cy="162"/>
            </a:xfrm>
            <a:custGeom>
              <a:avLst/>
              <a:gdLst>
                <a:gd name="T0" fmla="*/ 77 w 107"/>
                <a:gd name="T1" fmla="*/ 162 h 162"/>
                <a:gd name="T2" fmla="*/ 0 w 107"/>
                <a:gd name="T3" fmla="*/ 24 h 162"/>
                <a:gd name="T4" fmla="*/ 107 w 107"/>
                <a:gd name="T5" fmla="*/ 0 h 162"/>
                <a:gd name="T6" fmla="*/ 77 w 107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7" y="162"/>
                  </a:moveTo>
                  <a:lnTo>
                    <a:pt x="0" y="24"/>
                  </a:lnTo>
                  <a:lnTo>
                    <a:pt x="107" y="0"/>
                  </a:lnTo>
                  <a:lnTo>
                    <a:pt x="77" y="162"/>
                  </a:lnTo>
                  <a:close/>
                </a:path>
              </a:pathLst>
            </a:custGeom>
            <a:solidFill>
              <a:srgbClr val="009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51" name="Freeform 196"/>
            <p:cNvSpPr>
              <a:spLocks/>
            </p:cNvSpPr>
            <p:nvPr/>
          </p:nvSpPr>
          <p:spPr bwMode="auto">
            <a:xfrm>
              <a:off x="3594" y="3024"/>
              <a:ext cx="107" cy="162"/>
            </a:xfrm>
            <a:custGeom>
              <a:avLst/>
              <a:gdLst>
                <a:gd name="T0" fmla="*/ 2723 w 18"/>
                <a:gd name="T1" fmla="*/ 5832 h 27"/>
                <a:gd name="T2" fmla="*/ 0 w 18"/>
                <a:gd name="T3" fmla="*/ 864 h 27"/>
                <a:gd name="T4" fmla="*/ 3781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52" name="Freeform 197"/>
            <p:cNvSpPr>
              <a:spLocks/>
            </p:cNvSpPr>
            <p:nvPr/>
          </p:nvSpPr>
          <p:spPr bwMode="auto">
            <a:xfrm>
              <a:off x="3671" y="3168"/>
              <a:ext cx="108" cy="156"/>
            </a:xfrm>
            <a:custGeom>
              <a:avLst/>
              <a:gdLst>
                <a:gd name="T0" fmla="*/ 78 w 108"/>
                <a:gd name="T1" fmla="*/ 156 h 156"/>
                <a:gd name="T2" fmla="*/ 0 w 108"/>
                <a:gd name="T3" fmla="*/ 18 h 156"/>
                <a:gd name="T4" fmla="*/ 108 w 108"/>
                <a:gd name="T5" fmla="*/ 0 h 156"/>
                <a:gd name="T6" fmla="*/ 78 w 108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004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53" name="Freeform 198"/>
            <p:cNvSpPr>
              <a:spLocks/>
            </p:cNvSpPr>
            <p:nvPr/>
          </p:nvSpPr>
          <p:spPr bwMode="auto">
            <a:xfrm>
              <a:off x="3671" y="3168"/>
              <a:ext cx="108" cy="156"/>
            </a:xfrm>
            <a:custGeom>
              <a:avLst/>
              <a:gdLst>
                <a:gd name="T0" fmla="*/ 2808 w 18"/>
                <a:gd name="T1" fmla="*/ 5616 h 26"/>
                <a:gd name="T2" fmla="*/ 0 w 18"/>
                <a:gd name="T3" fmla="*/ 648 h 26"/>
                <a:gd name="T4" fmla="*/ 3888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54" name="Freeform 199"/>
            <p:cNvSpPr>
              <a:spLocks/>
            </p:cNvSpPr>
            <p:nvPr/>
          </p:nvSpPr>
          <p:spPr bwMode="auto">
            <a:xfrm>
              <a:off x="3671" y="3024"/>
              <a:ext cx="108" cy="162"/>
            </a:xfrm>
            <a:custGeom>
              <a:avLst/>
              <a:gdLst>
                <a:gd name="T0" fmla="*/ 0 w 108"/>
                <a:gd name="T1" fmla="*/ 162 h 162"/>
                <a:gd name="T2" fmla="*/ 108 w 108"/>
                <a:gd name="T3" fmla="*/ 144 h 162"/>
                <a:gd name="T4" fmla="*/ 30 w 108"/>
                <a:gd name="T5" fmla="*/ 0 h 162"/>
                <a:gd name="T6" fmla="*/ 0 w 108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9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55" name="Freeform 200"/>
            <p:cNvSpPr>
              <a:spLocks/>
            </p:cNvSpPr>
            <p:nvPr/>
          </p:nvSpPr>
          <p:spPr bwMode="auto">
            <a:xfrm>
              <a:off x="3671" y="3024"/>
              <a:ext cx="108" cy="162"/>
            </a:xfrm>
            <a:custGeom>
              <a:avLst/>
              <a:gdLst>
                <a:gd name="T0" fmla="*/ 0 w 18"/>
                <a:gd name="T1" fmla="*/ 5832 h 27"/>
                <a:gd name="T2" fmla="*/ 3888 w 18"/>
                <a:gd name="T3" fmla="*/ 5184 h 27"/>
                <a:gd name="T4" fmla="*/ 1080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56" name="Oval 201"/>
            <p:cNvSpPr>
              <a:spLocks noChangeArrowheads="1"/>
            </p:cNvSpPr>
            <p:nvPr/>
          </p:nvSpPr>
          <p:spPr bwMode="auto">
            <a:xfrm>
              <a:off x="3749" y="3156"/>
              <a:ext cx="54" cy="5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57" name="Oval 202"/>
            <p:cNvSpPr>
              <a:spLocks noChangeArrowheads="1"/>
            </p:cNvSpPr>
            <p:nvPr/>
          </p:nvSpPr>
          <p:spPr bwMode="auto">
            <a:xfrm>
              <a:off x="3749" y="3156"/>
              <a:ext cx="54" cy="54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58" name="Oval 203"/>
            <p:cNvSpPr>
              <a:spLocks noChangeArrowheads="1"/>
            </p:cNvSpPr>
            <p:nvPr/>
          </p:nvSpPr>
          <p:spPr bwMode="auto">
            <a:xfrm>
              <a:off x="3743" y="2604"/>
              <a:ext cx="54" cy="5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59" name="Oval 204"/>
            <p:cNvSpPr>
              <a:spLocks noChangeArrowheads="1"/>
            </p:cNvSpPr>
            <p:nvPr/>
          </p:nvSpPr>
          <p:spPr bwMode="auto">
            <a:xfrm>
              <a:off x="3743" y="2604"/>
              <a:ext cx="54" cy="54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60" name="Freeform 205"/>
            <p:cNvSpPr>
              <a:spLocks/>
            </p:cNvSpPr>
            <p:nvPr/>
          </p:nvSpPr>
          <p:spPr bwMode="auto">
            <a:xfrm>
              <a:off x="3654" y="2706"/>
              <a:ext cx="107" cy="162"/>
            </a:xfrm>
            <a:custGeom>
              <a:avLst/>
              <a:gdLst>
                <a:gd name="T0" fmla="*/ 77 w 107"/>
                <a:gd name="T1" fmla="*/ 162 h 162"/>
                <a:gd name="T2" fmla="*/ 0 w 107"/>
                <a:gd name="T3" fmla="*/ 24 h 162"/>
                <a:gd name="T4" fmla="*/ 107 w 107"/>
                <a:gd name="T5" fmla="*/ 0 h 162"/>
                <a:gd name="T6" fmla="*/ 77 w 107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7" y="162"/>
                  </a:moveTo>
                  <a:lnTo>
                    <a:pt x="0" y="24"/>
                  </a:lnTo>
                  <a:lnTo>
                    <a:pt x="107" y="0"/>
                  </a:lnTo>
                  <a:lnTo>
                    <a:pt x="77" y="162"/>
                  </a:lnTo>
                  <a:close/>
                </a:path>
              </a:pathLst>
            </a:custGeom>
            <a:solidFill>
              <a:srgbClr val="20FF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61" name="Freeform 206"/>
            <p:cNvSpPr>
              <a:spLocks/>
            </p:cNvSpPr>
            <p:nvPr/>
          </p:nvSpPr>
          <p:spPr bwMode="auto">
            <a:xfrm>
              <a:off x="3654" y="2706"/>
              <a:ext cx="107" cy="162"/>
            </a:xfrm>
            <a:custGeom>
              <a:avLst/>
              <a:gdLst>
                <a:gd name="T0" fmla="*/ 2723 w 18"/>
                <a:gd name="T1" fmla="*/ 5832 h 27"/>
                <a:gd name="T2" fmla="*/ 0 w 18"/>
                <a:gd name="T3" fmla="*/ 864 h 27"/>
                <a:gd name="T4" fmla="*/ 3781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62" name="Freeform 207"/>
            <p:cNvSpPr>
              <a:spLocks/>
            </p:cNvSpPr>
            <p:nvPr/>
          </p:nvSpPr>
          <p:spPr bwMode="auto">
            <a:xfrm>
              <a:off x="3642" y="3324"/>
              <a:ext cx="107" cy="162"/>
            </a:xfrm>
            <a:custGeom>
              <a:avLst/>
              <a:gdLst>
                <a:gd name="T0" fmla="*/ 77 w 107"/>
                <a:gd name="T1" fmla="*/ 162 h 162"/>
                <a:gd name="T2" fmla="*/ 0 w 107"/>
                <a:gd name="T3" fmla="*/ 24 h 162"/>
                <a:gd name="T4" fmla="*/ 107 w 107"/>
                <a:gd name="T5" fmla="*/ 0 h 162"/>
                <a:gd name="T6" fmla="*/ 77 w 107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7" y="162"/>
                  </a:moveTo>
                  <a:lnTo>
                    <a:pt x="0" y="24"/>
                  </a:lnTo>
                  <a:lnTo>
                    <a:pt x="107" y="0"/>
                  </a:lnTo>
                  <a:lnTo>
                    <a:pt x="77" y="162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63" name="Freeform 208"/>
            <p:cNvSpPr>
              <a:spLocks/>
            </p:cNvSpPr>
            <p:nvPr/>
          </p:nvSpPr>
          <p:spPr bwMode="auto">
            <a:xfrm>
              <a:off x="3642" y="3324"/>
              <a:ext cx="107" cy="162"/>
            </a:xfrm>
            <a:custGeom>
              <a:avLst/>
              <a:gdLst>
                <a:gd name="T0" fmla="*/ 2723 w 18"/>
                <a:gd name="T1" fmla="*/ 5832 h 27"/>
                <a:gd name="T2" fmla="*/ 0 w 18"/>
                <a:gd name="T3" fmla="*/ 864 h 27"/>
                <a:gd name="T4" fmla="*/ 3781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64" name="Freeform 209"/>
            <p:cNvSpPr>
              <a:spLocks/>
            </p:cNvSpPr>
            <p:nvPr/>
          </p:nvSpPr>
          <p:spPr bwMode="auto">
            <a:xfrm>
              <a:off x="3564" y="3048"/>
              <a:ext cx="107" cy="156"/>
            </a:xfrm>
            <a:custGeom>
              <a:avLst/>
              <a:gdLst>
                <a:gd name="T0" fmla="*/ 0 w 107"/>
                <a:gd name="T1" fmla="*/ 156 h 156"/>
                <a:gd name="T2" fmla="*/ 107 w 107"/>
                <a:gd name="T3" fmla="*/ 138 h 156"/>
                <a:gd name="T4" fmla="*/ 30 w 107"/>
                <a:gd name="T5" fmla="*/ 0 h 156"/>
                <a:gd name="T6" fmla="*/ 0 w 107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A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65" name="Freeform 210"/>
            <p:cNvSpPr>
              <a:spLocks/>
            </p:cNvSpPr>
            <p:nvPr/>
          </p:nvSpPr>
          <p:spPr bwMode="auto">
            <a:xfrm>
              <a:off x="3564" y="3048"/>
              <a:ext cx="107" cy="156"/>
            </a:xfrm>
            <a:custGeom>
              <a:avLst/>
              <a:gdLst>
                <a:gd name="T0" fmla="*/ 0 w 18"/>
                <a:gd name="T1" fmla="*/ 5616 h 26"/>
                <a:gd name="T2" fmla="*/ 3781 w 18"/>
                <a:gd name="T3" fmla="*/ 4968 h 26"/>
                <a:gd name="T4" fmla="*/ 1058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66" name="Freeform 211"/>
            <p:cNvSpPr>
              <a:spLocks/>
            </p:cNvSpPr>
            <p:nvPr/>
          </p:nvSpPr>
          <p:spPr bwMode="auto">
            <a:xfrm>
              <a:off x="3642" y="3186"/>
              <a:ext cx="107" cy="162"/>
            </a:xfrm>
            <a:custGeom>
              <a:avLst/>
              <a:gdLst>
                <a:gd name="T0" fmla="*/ 0 w 107"/>
                <a:gd name="T1" fmla="*/ 162 h 162"/>
                <a:gd name="T2" fmla="*/ 107 w 107"/>
                <a:gd name="T3" fmla="*/ 138 h 162"/>
                <a:gd name="T4" fmla="*/ 29 w 107"/>
                <a:gd name="T5" fmla="*/ 0 h 162"/>
                <a:gd name="T6" fmla="*/ 0 w 107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38"/>
                  </a:lnTo>
                  <a:lnTo>
                    <a:pt x="29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5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67" name="Freeform 212"/>
            <p:cNvSpPr>
              <a:spLocks/>
            </p:cNvSpPr>
            <p:nvPr/>
          </p:nvSpPr>
          <p:spPr bwMode="auto">
            <a:xfrm>
              <a:off x="3642" y="3186"/>
              <a:ext cx="107" cy="162"/>
            </a:xfrm>
            <a:custGeom>
              <a:avLst/>
              <a:gdLst>
                <a:gd name="T0" fmla="*/ 0 w 18"/>
                <a:gd name="T1" fmla="*/ 5832 h 27"/>
                <a:gd name="T2" fmla="*/ 3781 w 18"/>
                <a:gd name="T3" fmla="*/ 4968 h 27"/>
                <a:gd name="T4" fmla="*/ 1058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68" name="Freeform 213"/>
            <p:cNvSpPr>
              <a:spLocks/>
            </p:cNvSpPr>
            <p:nvPr/>
          </p:nvSpPr>
          <p:spPr bwMode="auto">
            <a:xfrm>
              <a:off x="3624" y="2868"/>
              <a:ext cx="107" cy="156"/>
            </a:xfrm>
            <a:custGeom>
              <a:avLst/>
              <a:gdLst>
                <a:gd name="T0" fmla="*/ 77 w 107"/>
                <a:gd name="T1" fmla="*/ 156 h 156"/>
                <a:gd name="T2" fmla="*/ 0 w 107"/>
                <a:gd name="T3" fmla="*/ 18 h 156"/>
                <a:gd name="T4" fmla="*/ 107 w 107"/>
                <a:gd name="T5" fmla="*/ 0 h 156"/>
                <a:gd name="T6" fmla="*/ 77 w 107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00D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69" name="Freeform 214"/>
            <p:cNvSpPr>
              <a:spLocks/>
            </p:cNvSpPr>
            <p:nvPr/>
          </p:nvSpPr>
          <p:spPr bwMode="auto">
            <a:xfrm>
              <a:off x="3624" y="2868"/>
              <a:ext cx="107" cy="156"/>
            </a:xfrm>
            <a:custGeom>
              <a:avLst/>
              <a:gdLst>
                <a:gd name="T0" fmla="*/ 2723 w 18"/>
                <a:gd name="T1" fmla="*/ 5616 h 26"/>
                <a:gd name="T2" fmla="*/ 0 w 18"/>
                <a:gd name="T3" fmla="*/ 648 h 26"/>
                <a:gd name="T4" fmla="*/ 3781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70" name="Freeform 215"/>
            <p:cNvSpPr>
              <a:spLocks/>
            </p:cNvSpPr>
            <p:nvPr/>
          </p:nvSpPr>
          <p:spPr bwMode="auto">
            <a:xfrm>
              <a:off x="3624" y="2730"/>
              <a:ext cx="107" cy="156"/>
            </a:xfrm>
            <a:custGeom>
              <a:avLst/>
              <a:gdLst>
                <a:gd name="T0" fmla="*/ 0 w 107"/>
                <a:gd name="T1" fmla="*/ 156 h 156"/>
                <a:gd name="T2" fmla="*/ 107 w 107"/>
                <a:gd name="T3" fmla="*/ 138 h 156"/>
                <a:gd name="T4" fmla="*/ 30 w 107"/>
                <a:gd name="T5" fmla="*/ 0 h 156"/>
                <a:gd name="T6" fmla="*/ 0 w 107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40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71" name="Freeform 216"/>
            <p:cNvSpPr>
              <a:spLocks/>
            </p:cNvSpPr>
            <p:nvPr/>
          </p:nvSpPr>
          <p:spPr bwMode="auto">
            <a:xfrm>
              <a:off x="3624" y="2730"/>
              <a:ext cx="107" cy="156"/>
            </a:xfrm>
            <a:custGeom>
              <a:avLst/>
              <a:gdLst>
                <a:gd name="T0" fmla="*/ 0 w 18"/>
                <a:gd name="T1" fmla="*/ 5616 h 26"/>
                <a:gd name="T2" fmla="*/ 3781 w 18"/>
                <a:gd name="T3" fmla="*/ 4968 h 26"/>
                <a:gd name="T4" fmla="*/ 1058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72" name="Oval 217"/>
            <p:cNvSpPr>
              <a:spLocks noChangeArrowheads="1"/>
            </p:cNvSpPr>
            <p:nvPr/>
          </p:nvSpPr>
          <p:spPr bwMode="auto">
            <a:xfrm>
              <a:off x="3606" y="3402"/>
              <a:ext cx="54" cy="5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73" name="Oval 218"/>
            <p:cNvSpPr>
              <a:spLocks noChangeArrowheads="1"/>
            </p:cNvSpPr>
            <p:nvPr/>
          </p:nvSpPr>
          <p:spPr bwMode="auto">
            <a:xfrm>
              <a:off x="3606" y="3402"/>
              <a:ext cx="54" cy="54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74" name="Freeform 219"/>
            <p:cNvSpPr>
              <a:spLocks/>
            </p:cNvSpPr>
            <p:nvPr/>
          </p:nvSpPr>
          <p:spPr bwMode="auto">
            <a:xfrm>
              <a:off x="3612" y="3348"/>
              <a:ext cx="107" cy="155"/>
            </a:xfrm>
            <a:custGeom>
              <a:avLst/>
              <a:gdLst>
                <a:gd name="T0" fmla="*/ 0 w 107"/>
                <a:gd name="T1" fmla="*/ 155 h 155"/>
                <a:gd name="T2" fmla="*/ 107 w 107"/>
                <a:gd name="T3" fmla="*/ 138 h 155"/>
                <a:gd name="T4" fmla="*/ 30 w 107"/>
                <a:gd name="T5" fmla="*/ 0 h 155"/>
                <a:gd name="T6" fmla="*/ 0 w 107"/>
                <a:gd name="T7" fmla="*/ 155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5"/>
                <a:gd name="T14" fmla="*/ 107 w 107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5">
                  <a:moveTo>
                    <a:pt x="0" y="155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1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75" name="Freeform 220"/>
            <p:cNvSpPr>
              <a:spLocks/>
            </p:cNvSpPr>
            <p:nvPr/>
          </p:nvSpPr>
          <p:spPr bwMode="auto">
            <a:xfrm>
              <a:off x="3612" y="3348"/>
              <a:ext cx="107" cy="155"/>
            </a:xfrm>
            <a:custGeom>
              <a:avLst/>
              <a:gdLst>
                <a:gd name="T0" fmla="*/ 0 w 18"/>
                <a:gd name="T1" fmla="*/ 5508 h 26"/>
                <a:gd name="T2" fmla="*/ 3781 w 18"/>
                <a:gd name="T3" fmla="*/ 4871 h 26"/>
                <a:gd name="T4" fmla="*/ 1058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76" name="Freeform 221"/>
            <p:cNvSpPr>
              <a:spLocks/>
            </p:cNvSpPr>
            <p:nvPr/>
          </p:nvSpPr>
          <p:spPr bwMode="auto">
            <a:xfrm>
              <a:off x="3606" y="2412"/>
              <a:ext cx="107" cy="156"/>
            </a:xfrm>
            <a:custGeom>
              <a:avLst/>
              <a:gdLst>
                <a:gd name="T0" fmla="*/ 77 w 107"/>
                <a:gd name="T1" fmla="*/ 156 h 156"/>
                <a:gd name="T2" fmla="*/ 0 w 107"/>
                <a:gd name="T3" fmla="*/ 18 h 156"/>
                <a:gd name="T4" fmla="*/ 107 w 107"/>
                <a:gd name="T5" fmla="*/ 0 h 156"/>
                <a:gd name="T6" fmla="*/ 77 w 107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BFFF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77" name="Freeform 222"/>
            <p:cNvSpPr>
              <a:spLocks/>
            </p:cNvSpPr>
            <p:nvPr/>
          </p:nvSpPr>
          <p:spPr bwMode="auto">
            <a:xfrm>
              <a:off x="3606" y="2412"/>
              <a:ext cx="107" cy="156"/>
            </a:xfrm>
            <a:custGeom>
              <a:avLst/>
              <a:gdLst>
                <a:gd name="T0" fmla="*/ 2723 w 18"/>
                <a:gd name="T1" fmla="*/ 5616 h 26"/>
                <a:gd name="T2" fmla="*/ 0 w 18"/>
                <a:gd name="T3" fmla="*/ 648 h 26"/>
                <a:gd name="T4" fmla="*/ 3781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78" name="Oval 223"/>
            <p:cNvSpPr>
              <a:spLocks noChangeArrowheads="1"/>
            </p:cNvSpPr>
            <p:nvPr/>
          </p:nvSpPr>
          <p:spPr bwMode="auto">
            <a:xfrm>
              <a:off x="3534" y="2256"/>
              <a:ext cx="54" cy="5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79" name="Oval 224"/>
            <p:cNvSpPr>
              <a:spLocks noChangeArrowheads="1"/>
            </p:cNvSpPr>
            <p:nvPr/>
          </p:nvSpPr>
          <p:spPr bwMode="auto">
            <a:xfrm>
              <a:off x="3534" y="2256"/>
              <a:ext cx="54" cy="54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80" name="Freeform 225"/>
            <p:cNvSpPr>
              <a:spLocks/>
            </p:cNvSpPr>
            <p:nvPr/>
          </p:nvSpPr>
          <p:spPr bwMode="auto">
            <a:xfrm>
              <a:off x="3528" y="2131"/>
              <a:ext cx="108" cy="155"/>
            </a:xfrm>
            <a:custGeom>
              <a:avLst/>
              <a:gdLst>
                <a:gd name="T0" fmla="*/ 0 w 108"/>
                <a:gd name="T1" fmla="*/ 155 h 155"/>
                <a:gd name="T2" fmla="*/ 108 w 108"/>
                <a:gd name="T3" fmla="*/ 137 h 155"/>
                <a:gd name="T4" fmla="*/ 30 w 108"/>
                <a:gd name="T5" fmla="*/ 0 h 155"/>
                <a:gd name="T6" fmla="*/ 0 w 108"/>
                <a:gd name="T7" fmla="*/ 155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0" y="155"/>
                  </a:moveTo>
                  <a:lnTo>
                    <a:pt x="108" y="137"/>
                  </a:lnTo>
                  <a:lnTo>
                    <a:pt x="3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81" name="Freeform 226"/>
            <p:cNvSpPr>
              <a:spLocks/>
            </p:cNvSpPr>
            <p:nvPr/>
          </p:nvSpPr>
          <p:spPr bwMode="auto">
            <a:xfrm>
              <a:off x="3528" y="2131"/>
              <a:ext cx="108" cy="155"/>
            </a:xfrm>
            <a:custGeom>
              <a:avLst/>
              <a:gdLst>
                <a:gd name="T0" fmla="*/ 0 w 18"/>
                <a:gd name="T1" fmla="*/ 5508 h 26"/>
                <a:gd name="T2" fmla="*/ 3888 w 18"/>
                <a:gd name="T3" fmla="*/ 4871 h 26"/>
                <a:gd name="T4" fmla="*/ 1080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82" name="Freeform 227"/>
            <p:cNvSpPr>
              <a:spLocks/>
            </p:cNvSpPr>
            <p:nvPr/>
          </p:nvSpPr>
          <p:spPr bwMode="auto">
            <a:xfrm>
              <a:off x="3606" y="2268"/>
              <a:ext cx="107" cy="162"/>
            </a:xfrm>
            <a:custGeom>
              <a:avLst/>
              <a:gdLst>
                <a:gd name="T0" fmla="*/ 0 w 107"/>
                <a:gd name="T1" fmla="*/ 162 h 162"/>
                <a:gd name="T2" fmla="*/ 107 w 107"/>
                <a:gd name="T3" fmla="*/ 144 h 162"/>
                <a:gd name="T4" fmla="*/ 30 w 107"/>
                <a:gd name="T5" fmla="*/ 0 h 162"/>
                <a:gd name="T6" fmla="*/ 0 w 107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83" name="Freeform 228"/>
            <p:cNvSpPr>
              <a:spLocks/>
            </p:cNvSpPr>
            <p:nvPr/>
          </p:nvSpPr>
          <p:spPr bwMode="auto">
            <a:xfrm>
              <a:off x="3606" y="2268"/>
              <a:ext cx="107" cy="162"/>
            </a:xfrm>
            <a:custGeom>
              <a:avLst/>
              <a:gdLst>
                <a:gd name="T0" fmla="*/ 0 w 18"/>
                <a:gd name="T1" fmla="*/ 5832 h 27"/>
                <a:gd name="T2" fmla="*/ 3781 w 18"/>
                <a:gd name="T3" fmla="*/ 5184 h 27"/>
                <a:gd name="T4" fmla="*/ 1058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84" name="Freeform 229"/>
            <p:cNvSpPr>
              <a:spLocks/>
            </p:cNvSpPr>
            <p:nvPr/>
          </p:nvSpPr>
          <p:spPr bwMode="auto">
            <a:xfrm>
              <a:off x="3594" y="2886"/>
              <a:ext cx="107" cy="162"/>
            </a:xfrm>
            <a:custGeom>
              <a:avLst/>
              <a:gdLst>
                <a:gd name="T0" fmla="*/ 0 w 107"/>
                <a:gd name="T1" fmla="*/ 162 h 162"/>
                <a:gd name="T2" fmla="*/ 107 w 107"/>
                <a:gd name="T3" fmla="*/ 138 h 162"/>
                <a:gd name="T4" fmla="*/ 30 w 107"/>
                <a:gd name="T5" fmla="*/ 0 h 162"/>
                <a:gd name="T6" fmla="*/ 0 w 107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E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85" name="Freeform 230"/>
            <p:cNvSpPr>
              <a:spLocks/>
            </p:cNvSpPr>
            <p:nvPr/>
          </p:nvSpPr>
          <p:spPr bwMode="auto">
            <a:xfrm>
              <a:off x="3594" y="2886"/>
              <a:ext cx="107" cy="162"/>
            </a:xfrm>
            <a:custGeom>
              <a:avLst/>
              <a:gdLst>
                <a:gd name="T0" fmla="*/ 0 w 18"/>
                <a:gd name="T1" fmla="*/ 5832 h 27"/>
                <a:gd name="T2" fmla="*/ 3781 w 18"/>
                <a:gd name="T3" fmla="*/ 4968 h 27"/>
                <a:gd name="T4" fmla="*/ 1058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86" name="Freeform 231"/>
            <p:cNvSpPr>
              <a:spLocks/>
            </p:cNvSpPr>
            <p:nvPr/>
          </p:nvSpPr>
          <p:spPr bwMode="auto">
            <a:xfrm>
              <a:off x="3576" y="2568"/>
              <a:ext cx="107" cy="162"/>
            </a:xfrm>
            <a:custGeom>
              <a:avLst/>
              <a:gdLst>
                <a:gd name="T0" fmla="*/ 78 w 107"/>
                <a:gd name="T1" fmla="*/ 162 h 162"/>
                <a:gd name="T2" fmla="*/ 0 w 107"/>
                <a:gd name="T3" fmla="*/ 18 h 162"/>
                <a:gd name="T4" fmla="*/ 107 w 107"/>
                <a:gd name="T5" fmla="*/ 0 h 162"/>
                <a:gd name="T6" fmla="*/ 78 w 107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8" y="162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80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87" name="Freeform 232"/>
            <p:cNvSpPr>
              <a:spLocks/>
            </p:cNvSpPr>
            <p:nvPr/>
          </p:nvSpPr>
          <p:spPr bwMode="auto">
            <a:xfrm>
              <a:off x="3576" y="2568"/>
              <a:ext cx="107" cy="162"/>
            </a:xfrm>
            <a:custGeom>
              <a:avLst/>
              <a:gdLst>
                <a:gd name="T0" fmla="*/ 2723 w 18"/>
                <a:gd name="T1" fmla="*/ 5832 h 27"/>
                <a:gd name="T2" fmla="*/ 0 w 18"/>
                <a:gd name="T3" fmla="*/ 648 h 27"/>
                <a:gd name="T4" fmla="*/ 3781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88" name="Freeform 233"/>
            <p:cNvSpPr>
              <a:spLocks/>
            </p:cNvSpPr>
            <p:nvPr/>
          </p:nvSpPr>
          <p:spPr bwMode="auto">
            <a:xfrm>
              <a:off x="3576" y="2430"/>
              <a:ext cx="107" cy="156"/>
            </a:xfrm>
            <a:custGeom>
              <a:avLst/>
              <a:gdLst>
                <a:gd name="T0" fmla="*/ 0 w 107"/>
                <a:gd name="T1" fmla="*/ 156 h 156"/>
                <a:gd name="T2" fmla="*/ 107 w 107"/>
                <a:gd name="T3" fmla="*/ 138 h 156"/>
                <a:gd name="T4" fmla="*/ 30 w 107"/>
                <a:gd name="T5" fmla="*/ 0 h 156"/>
                <a:gd name="T6" fmla="*/ 0 w 107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CFFF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89" name="Freeform 234"/>
            <p:cNvSpPr>
              <a:spLocks/>
            </p:cNvSpPr>
            <p:nvPr/>
          </p:nvSpPr>
          <p:spPr bwMode="auto">
            <a:xfrm>
              <a:off x="3576" y="2430"/>
              <a:ext cx="107" cy="156"/>
            </a:xfrm>
            <a:custGeom>
              <a:avLst/>
              <a:gdLst>
                <a:gd name="T0" fmla="*/ 0 w 18"/>
                <a:gd name="T1" fmla="*/ 5616 h 26"/>
                <a:gd name="T2" fmla="*/ 3781 w 18"/>
                <a:gd name="T3" fmla="*/ 4968 h 26"/>
                <a:gd name="T4" fmla="*/ 1058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90" name="Freeform 235"/>
            <p:cNvSpPr>
              <a:spLocks/>
            </p:cNvSpPr>
            <p:nvPr/>
          </p:nvSpPr>
          <p:spPr bwMode="auto">
            <a:xfrm>
              <a:off x="3564" y="3186"/>
              <a:ext cx="107" cy="162"/>
            </a:xfrm>
            <a:custGeom>
              <a:avLst/>
              <a:gdLst>
                <a:gd name="T0" fmla="*/ 78 w 107"/>
                <a:gd name="T1" fmla="*/ 162 h 162"/>
                <a:gd name="T2" fmla="*/ 0 w 107"/>
                <a:gd name="T3" fmla="*/ 18 h 162"/>
                <a:gd name="T4" fmla="*/ 107 w 107"/>
                <a:gd name="T5" fmla="*/ 0 h 162"/>
                <a:gd name="T6" fmla="*/ 78 w 107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8" y="162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5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91" name="Freeform 236"/>
            <p:cNvSpPr>
              <a:spLocks/>
            </p:cNvSpPr>
            <p:nvPr/>
          </p:nvSpPr>
          <p:spPr bwMode="auto">
            <a:xfrm>
              <a:off x="3564" y="3186"/>
              <a:ext cx="107" cy="162"/>
            </a:xfrm>
            <a:custGeom>
              <a:avLst/>
              <a:gdLst>
                <a:gd name="T0" fmla="*/ 2723 w 18"/>
                <a:gd name="T1" fmla="*/ 5832 h 27"/>
                <a:gd name="T2" fmla="*/ 0 w 18"/>
                <a:gd name="T3" fmla="*/ 648 h 27"/>
                <a:gd name="T4" fmla="*/ 3781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92" name="Oval 237"/>
            <p:cNvSpPr>
              <a:spLocks noChangeArrowheads="1"/>
            </p:cNvSpPr>
            <p:nvPr/>
          </p:nvSpPr>
          <p:spPr bwMode="auto">
            <a:xfrm>
              <a:off x="3636" y="3024"/>
              <a:ext cx="53" cy="5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93" name="Oval 238"/>
            <p:cNvSpPr>
              <a:spLocks noChangeArrowheads="1"/>
            </p:cNvSpPr>
            <p:nvPr/>
          </p:nvSpPr>
          <p:spPr bwMode="auto">
            <a:xfrm>
              <a:off x="3636" y="3024"/>
              <a:ext cx="53" cy="54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94" name="Oval 239"/>
            <p:cNvSpPr>
              <a:spLocks noChangeArrowheads="1"/>
            </p:cNvSpPr>
            <p:nvPr/>
          </p:nvSpPr>
          <p:spPr bwMode="auto">
            <a:xfrm>
              <a:off x="3630" y="3156"/>
              <a:ext cx="53" cy="5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95" name="Oval 240"/>
            <p:cNvSpPr>
              <a:spLocks noChangeArrowheads="1"/>
            </p:cNvSpPr>
            <p:nvPr/>
          </p:nvSpPr>
          <p:spPr bwMode="auto">
            <a:xfrm>
              <a:off x="3630" y="3156"/>
              <a:ext cx="53" cy="54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96" name="Freeform 241"/>
            <p:cNvSpPr>
              <a:spLocks/>
            </p:cNvSpPr>
            <p:nvPr/>
          </p:nvSpPr>
          <p:spPr bwMode="auto">
            <a:xfrm>
              <a:off x="3546" y="2586"/>
              <a:ext cx="108" cy="162"/>
            </a:xfrm>
            <a:custGeom>
              <a:avLst/>
              <a:gdLst>
                <a:gd name="T0" fmla="*/ 0 w 108"/>
                <a:gd name="T1" fmla="*/ 162 h 162"/>
                <a:gd name="T2" fmla="*/ 108 w 108"/>
                <a:gd name="T3" fmla="*/ 144 h 162"/>
                <a:gd name="T4" fmla="*/ 30 w 108"/>
                <a:gd name="T5" fmla="*/ 0 h 162"/>
                <a:gd name="T6" fmla="*/ 0 w 108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8FFF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97" name="Freeform 242"/>
            <p:cNvSpPr>
              <a:spLocks/>
            </p:cNvSpPr>
            <p:nvPr/>
          </p:nvSpPr>
          <p:spPr bwMode="auto">
            <a:xfrm>
              <a:off x="3546" y="2586"/>
              <a:ext cx="108" cy="162"/>
            </a:xfrm>
            <a:custGeom>
              <a:avLst/>
              <a:gdLst>
                <a:gd name="T0" fmla="*/ 0 w 18"/>
                <a:gd name="T1" fmla="*/ 5832 h 27"/>
                <a:gd name="T2" fmla="*/ 3888 w 18"/>
                <a:gd name="T3" fmla="*/ 5184 h 27"/>
                <a:gd name="T4" fmla="*/ 1080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98" name="Freeform 243"/>
            <p:cNvSpPr>
              <a:spLocks/>
            </p:cNvSpPr>
            <p:nvPr/>
          </p:nvSpPr>
          <p:spPr bwMode="auto">
            <a:xfrm>
              <a:off x="3546" y="2730"/>
              <a:ext cx="108" cy="156"/>
            </a:xfrm>
            <a:custGeom>
              <a:avLst/>
              <a:gdLst>
                <a:gd name="T0" fmla="*/ 78 w 108"/>
                <a:gd name="T1" fmla="*/ 156 h 156"/>
                <a:gd name="T2" fmla="*/ 0 w 108"/>
                <a:gd name="T3" fmla="*/ 18 h 156"/>
                <a:gd name="T4" fmla="*/ 108 w 108"/>
                <a:gd name="T5" fmla="*/ 0 h 156"/>
                <a:gd name="T6" fmla="*/ 78 w 108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40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99" name="Freeform 244"/>
            <p:cNvSpPr>
              <a:spLocks/>
            </p:cNvSpPr>
            <p:nvPr/>
          </p:nvSpPr>
          <p:spPr bwMode="auto">
            <a:xfrm>
              <a:off x="3546" y="2730"/>
              <a:ext cx="108" cy="156"/>
            </a:xfrm>
            <a:custGeom>
              <a:avLst/>
              <a:gdLst>
                <a:gd name="T0" fmla="*/ 2808 w 18"/>
                <a:gd name="T1" fmla="*/ 5616 h 26"/>
                <a:gd name="T2" fmla="*/ 0 w 18"/>
                <a:gd name="T3" fmla="*/ 648 h 26"/>
                <a:gd name="T4" fmla="*/ 3888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00" name="Freeform 245"/>
            <p:cNvSpPr>
              <a:spLocks/>
            </p:cNvSpPr>
            <p:nvPr/>
          </p:nvSpPr>
          <p:spPr bwMode="auto">
            <a:xfrm>
              <a:off x="3456" y="3204"/>
              <a:ext cx="108" cy="162"/>
            </a:xfrm>
            <a:custGeom>
              <a:avLst/>
              <a:gdLst>
                <a:gd name="T0" fmla="*/ 78 w 108"/>
                <a:gd name="T1" fmla="*/ 162 h 162"/>
                <a:gd name="T2" fmla="*/ 0 w 108"/>
                <a:gd name="T3" fmla="*/ 24 h 162"/>
                <a:gd name="T4" fmla="*/ 108 w 108"/>
                <a:gd name="T5" fmla="*/ 0 h 162"/>
                <a:gd name="T6" fmla="*/ 78 w 108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7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01" name="Freeform 246"/>
            <p:cNvSpPr>
              <a:spLocks/>
            </p:cNvSpPr>
            <p:nvPr/>
          </p:nvSpPr>
          <p:spPr bwMode="auto">
            <a:xfrm>
              <a:off x="3456" y="3204"/>
              <a:ext cx="108" cy="162"/>
            </a:xfrm>
            <a:custGeom>
              <a:avLst/>
              <a:gdLst>
                <a:gd name="T0" fmla="*/ 2808 w 18"/>
                <a:gd name="T1" fmla="*/ 5832 h 27"/>
                <a:gd name="T2" fmla="*/ 0 w 18"/>
                <a:gd name="T3" fmla="*/ 864 h 27"/>
                <a:gd name="T4" fmla="*/ 3888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02" name="Freeform 247"/>
            <p:cNvSpPr>
              <a:spLocks/>
            </p:cNvSpPr>
            <p:nvPr/>
          </p:nvSpPr>
          <p:spPr bwMode="auto">
            <a:xfrm>
              <a:off x="3534" y="3348"/>
              <a:ext cx="108" cy="155"/>
            </a:xfrm>
            <a:custGeom>
              <a:avLst/>
              <a:gdLst>
                <a:gd name="T0" fmla="*/ 78 w 108"/>
                <a:gd name="T1" fmla="*/ 155 h 155"/>
                <a:gd name="T2" fmla="*/ 0 w 108"/>
                <a:gd name="T3" fmla="*/ 18 h 155"/>
                <a:gd name="T4" fmla="*/ 108 w 108"/>
                <a:gd name="T5" fmla="*/ 0 h 155"/>
                <a:gd name="T6" fmla="*/ 78 w 108"/>
                <a:gd name="T7" fmla="*/ 155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78" y="155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5"/>
                  </a:lnTo>
                  <a:close/>
                </a:path>
              </a:pathLst>
            </a:custGeom>
            <a:solidFill>
              <a:srgbClr val="001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03" name="Freeform 248"/>
            <p:cNvSpPr>
              <a:spLocks/>
            </p:cNvSpPr>
            <p:nvPr/>
          </p:nvSpPr>
          <p:spPr bwMode="auto">
            <a:xfrm>
              <a:off x="3534" y="3348"/>
              <a:ext cx="108" cy="155"/>
            </a:xfrm>
            <a:custGeom>
              <a:avLst/>
              <a:gdLst>
                <a:gd name="T0" fmla="*/ 2808 w 18"/>
                <a:gd name="T1" fmla="*/ 5508 h 26"/>
                <a:gd name="T2" fmla="*/ 0 w 18"/>
                <a:gd name="T3" fmla="*/ 638 h 26"/>
                <a:gd name="T4" fmla="*/ 3888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04" name="Freeform 249"/>
            <p:cNvSpPr>
              <a:spLocks/>
            </p:cNvSpPr>
            <p:nvPr/>
          </p:nvSpPr>
          <p:spPr bwMode="auto">
            <a:xfrm>
              <a:off x="3534" y="3204"/>
              <a:ext cx="108" cy="162"/>
            </a:xfrm>
            <a:custGeom>
              <a:avLst/>
              <a:gdLst>
                <a:gd name="T0" fmla="*/ 0 w 108"/>
                <a:gd name="T1" fmla="*/ 162 h 162"/>
                <a:gd name="T2" fmla="*/ 108 w 108"/>
                <a:gd name="T3" fmla="*/ 144 h 162"/>
                <a:gd name="T4" fmla="*/ 30 w 108"/>
                <a:gd name="T5" fmla="*/ 0 h 162"/>
                <a:gd name="T6" fmla="*/ 0 w 108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7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05" name="Freeform 250"/>
            <p:cNvSpPr>
              <a:spLocks/>
            </p:cNvSpPr>
            <p:nvPr/>
          </p:nvSpPr>
          <p:spPr bwMode="auto">
            <a:xfrm>
              <a:off x="3534" y="3204"/>
              <a:ext cx="108" cy="162"/>
            </a:xfrm>
            <a:custGeom>
              <a:avLst/>
              <a:gdLst>
                <a:gd name="T0" fmla="*/ 0 w 18"/>
                <a:gd name="T1" fmla="*/ 5832 h 27"/>
                <a:gd name="T2" fmla="*/ 3888 w 18"/>
                <a:gd name="T3" fmla="*/ 5184 h 27"/>
                <a:gd name="T4" fmla="*/ 1080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06" name="Freeform 251"/>
            <p:cNvSpPr>
              <a:spLocks/>
            </p:cNvSpPr>
            <p:nvPr/>
          </p:nvSpPr>
          <p:spPr bwMode="auto">
            <a:xfrm>
              <a:off x="3528" y="2268"/>
              <a:ext cx="108" cy="162"/>
            </a:xfrm>
            <a:custGeom>
              <a:avLst/>
              <a:gdLst>
                <a:gd name="T0" fmla="*/ 78 w 108"/>
                <a:gd name="T1" fmla="*/ 162 h 162"/>
                <a:gd name="T2" fmla="*/ 0 w 108"/>
                <a:gd name="T3" fmla="*/ 18 h 162"/>
                <a:gd name="T4" fmla="*/ 108 w 108"/>
                <a:gd name="T5" fmla="*/ 0 h 162"/>
                <a:gd name="T6" fmla="*/ 78 w 108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07" name="Freeform 252"/>
            <p:cNvSpPr>
              <a:spLocks/>
            </p:cNvSpPr>
            <p:nvPr/>
          </p:nvSpPr>
          <p:spPr bwMode="auto">
            <a:xfrm>
              <a:off x="3528" y="2268"/>
              <a:ext cx="108" cy="162"/>
            </a:xfrm>
            <a:custGeom>
              <a:avLst/>
              <a:gdLst>
                <a:gd name="T0" fmla="*/ 2808 w 18"/>
                <a:gd name="T1" fmla="*/ 5832 h 27"/>
                <a:gd name="T2" fmla="*/ 0 w 18"/>
                <a:gd name="T3" fmla="*/ 648 h 27"/>
                <a:gd name="T4" fmla="*/ 3888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08" name="Freeform 253"/>
            <p:cNvSpPr>
              <a:spLocks/>
            </p:cNvSpPr>
            <p:nvPr/>
          </p:nvSpPr>
          <p:spPr bwMode="auto">
            <a:xfrm>
              <a:off x="3516" y="2886"/>
              <a:ext cx="108" cy="162"/>
            </a:xfrm>
            <a:custGeom>
              <a:avLst/>
              <a:gdLst>
                <a:gd name="T0" fmla="*/ 78 w 108"/>
                <a:gd name="T1" fmla="*/ 162 h 162"/>
                <a:gd name="T2" fmla="*/ 0 w 108"/>
                <a:gd name="T3" fmla="*/ 18 h 162"/>
                <a:gd name="T4" fmla="*/ 108 w 108"/>
                <a:gd name="T5" fmla="*/ 0 h 162"/>
                <a:gd name="T6" fmla="*/ 78 w 108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E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09" name="Freeform 254"/>
            <p:cNvSpPr>
              <a:spLocks/>
            </p:cNvSpPr>
            <p:nvPr/>
          </p:nvSpPr>
          <p:spPr bwMode="auto">
            <a:xfrm>
              <a:off x="3516" y="2886"/>
              <a:ext cx="108" cy="162"/>
            </a:xfrm>
            <a:custGeom>
              <a:avLst/>
              <a:gdLst>
                <a:gd name="T0" fmla="*/ 2808 w 18"/>
                <a:gd name="T1" fmla="*/ 5832 h 27"/>
                <a:gd name="T2" fmla="*/ 0 w 18"/>
                <a:gd name="T3" fmla="*/ 648 h 27"/>
                <a:gd name="T4" fmla="*/ 3888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10" name="Freeform 255"/>
            <p:cNvSpPr>
              <a:spLocks/>
            </p:cNvSpPr>
            <p:nvPr/>
          </p:nvSpPr>
          <p:spPr bwMode="auto">
            <a:xfrm>
              <a:off x="3516" y="2748"/>
              <a:ext cx="108" cy="156"/>
            </a:xfrm>
            <a:custGeom>
              <a:avLst/>
              <a:gdLst>
                <a:gd name="T0" fmla="*/ 0 w 108"/>
                <a:gd name="T1" fmla="*/ 156 h 156"/>
                <a:gd name="T2" fmla="*/ 108 w 108"/>
                <a:gd name="T3" fmla="*/ 138 h 156"/>
                <a:gd name="T4" fmla="*/ 30 w 108"/>
                <a:gd name="T5" fmla="*/ 0 h 156"/>
                <a:gd name="T6" fmla="*/ 0 w 108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50F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11" name="Freeform 256"/>
            <p:cNvSpPr>
              <a:spLocks/>
            </p:cNvSpPr>
            <p:nvPr/>
          </p:nvSpPr>
          <p:spPr bwMode="auto">
            <a:xfrm>
              <a:off x="3516" y="2748"/>
              <a:ext cx="108" cy="156"/>
            </a:xfrm>
            <a:custGeom>
              <a:avLst/>
              <a:gdLst>
                <a:gd name="T0" fmla="*/ 0 w 18"/>
                <a:gd name="T1" fmla="*/ 5616 h 26"/>
                <a:gd name="T2" fmla="*/ 3888 w 18"/>
                <a:gd name="T3" fmla="*/ 4968 h 26"/>
                <a:gd name="T4" fmla="*/ 1080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25" name="Freeform 257"/>
          <p:cNvSpPr>
            <a:spLocks/>
          </p:cNvSpPr>
          <p:nvPr/>
        </p:nvSpPr>
        <p:spPr bwMode="auto">
          <a:xfrm>
            <a:off x="6810375" y="3513138"/>
            <a:ext cx="171450" cy="247650"/>
          </a:xfrm>
          <a:custGeom>
            <a:avLst/>
            <a:gdLst>
              <a:gd name="T0" fmla="*/ 0 w 108"/>
              <a:gd name="T1" fmla="*/ 2147483647 h 156"/>
              <a:gd name="T2" fmla="*/ 2147483647 w 108"/>
              <a:gd name="T3" fmla="*/ 2147483647 h 156"/>
              <a:gd name="T4" fmla="*/ 2147483647 w 108"/>
              <a:gd name="T5" fmla="*/ 0 h 156"/>
              <a:gd name="T6" fmla="*/ 0 w 108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6"/>
              <a:gd name="T14" fmla="*/ 108 w 108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6">
                <a:moveTo>
                  <a:pt x="0" y="156"/>
                </a:moveTo>
                <a:lnTo>
                  <a:pt x="108" y="138"/>
                </a:lnTo>
                <a:lnTo>
                  <a:pt x="30" y="0"/>
                </a:lnTo>
                <a:lnTo>
                  <a:pt x="0" y="156"/>
                </a:lnTo>
                <a:close/>
              </a:path>
            </a:pathLst>
          </a:custGeom>
          <a:solidFill>
            <a:srgbClr val="008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6" name="Freeform 258"/>
          <p:cNvSpPr>
            <a:spLocks/>
          </p:cNvSpPr>
          <p:nvPr/>
        </p:nvSpPr>
        <p:spPr bwMode="auto">
          <a:xfrm>
            <a:off x="6810375" y="3513138"/>
            <a:ext cx="171450" cy="247650"/>
          </a:xfrm>
          <a:custGeom>
            <a:avLst/>
            <a:gdLst>
              <a:gd name="T0" fmla="*/ 0 w 18"/>
              <a:gd name="T1" fmla="*/ 2147483647 h 26"/>
              <a:gd name="T2" fmla="*/ 2147483647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0" y="26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7" name="Freeform 259"/>
          <p:cNvSpPr>
            <a:spLocks/>
          </p:cNvSpPr>
          <p:nvPr/>
        </p:nvSpPr>
        <p:spPr bwMode="auto">
          <a:xfrm>
            <a:off x="6934200" y="3732213"/>
            <a:ext cx="171450" cy="246062"/>
          </a:xfrm>
          <a:custGeom>
            <a:avLst/>
            <a:gdLst>
              <a:gd name="T0" fmla="*/ 0 w 108"/>
              <a:gd name="T1" fmla="*/ 2147483647 h 155"/>
              <a:gd name="T2" fmla="*/ 2147483647 w 108"/>
              <a:gd name="T3" fmla="*/ 2147483647 h 155"/>
              <a:gd name="T4" fmla="*/ 2147483647 w 108"/>
              <a:gd name="T5" fmla="*/ 0 h 155"/>
              <a:gd name="T6" fmla="*/ 0 w 108"/>
              <a:gd name="T7" fmla="*/ 2147483647 h 155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5"/>
              <a:gd name="T14" fmla="*/ 108 w 108"/>
              <a:gd name="T15" fmla="*/ 155 h 1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5">
                <a:moveTo>
                  <a:pt x="0" y="155"/>
                </a:moveTo>
                <a:lnTo>
                  <a:pt x="108" y="137"/>
                </a:lnTo>
                <a:lnTo>
                  <a:pt x="30" y="0"/>
                </a:lnTo>
                <a:lnTo>
                  <a:pt x="0" y="155"/>
                </a:lnTo>
                <a:close/>
              </a:path>
            </a:pathLst>
          </a:custGeom>
          <a:solidFill>
            <a:srgbClr val="002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8" name="Freeform 260"/>
          <p:cNvSpPr>
            <a:spLocks/>
          </p:cNvSpPr>
          <p:nvPr/>
        </p:nvSpPr>
        <p:spPr bwMode="auto">
          <a:xfrm>
            <a:off x="6934200" y="3732213"/>
            <a:ext cx="171450" cy="246062"/>
          </a:xfrm>
          <a:custGeom>
            <a:avLst/>
            <a:gdLst>
              <a:gd name="T0" fmla="*/ 0 w 18"/>
              <a:gd name="T1" fmla="*/ 2147483647 h 26"/>
              <a:gd name="T2" fmla="*/ 2147483647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0" y="26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9" name="Freeform 261"/>
          <p:cNvSpPr>
            <a:spLocks/>
          </p:cNvSpPr>
          <p:nvPr/>
        </p:nvSpPr>
        <p:spPr bwMode="auto">
          <a:xfrm>
            <a:off x="6924675" y="2017713"/>
            <a:ext cx="171450" cy="257175"/>
          </a:xfrm>
          <a:custGeom>
            <a:avLst/>
            <a:gdLst>
              <a:gd name="T0" fmla="*/ 0 w 108"/>
              <a:gd name="T1" fmla="*/ 2147483647 h 162"/>
              <a:gd name="T2" fmla="*/ 2147483647 w 108"/>
              <a:gd name="T3" fmla="*/ 2147483647 h 162"/>
              <a:gd name="T4" fmla="*/ 2147483647 w 108"/>
              <a:gd name="T5" fmla="*/ 0 h 162"/>
              <a:gd name="T6" fmla="*/ 0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0" y="162"/>
                </a:moveTo>
                <a:lnTo>
                  <a:pt x="108" y="144"/>
                </a:lnTo>
                <a:lnTo>
                  <a:pt x="30" y="0"/>
                </a:lnTo>
                <a:lnTo>
                  <a:pt x="0" y="162"/>
                </a:lnTo>
                <a:close/>
              </a:path>
            </a:pathLst>
          </a:custGeom>
          <a:solidFill>
            <a:srgbClr val="FFC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30" name="Freeform 262"/>
          <p:cNvSpPr>
            <a:spLocks/>
          </p:cNvSpPr>
          <p:nvPr/>
        </p:nvSpPr>
        <p:spPr bwMode="auto">
          <a:xfrm>
            <a:off x="6924675" y="2017713"/>
            <a:ext cx="171450" cy="257175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31" name="Freeform 263"/>
          <p:cNvSpPr>
            <a:spLocks/>
          </p:cNvSpPr>
          <p:nvPr/>
        </p:nvSpPr>
        <p:spPr bwMode="auto">
          <a:xfrm>
            <a:off x="6800850" y="2017713"/>
            <a:ext cx="171450" cy="257175"/>
          </a:xfrm>
          <a:custGeom>
            <a:avLst/>
            <a:gdLst>
              <a:gd name="T0" fmla="*/ 2147483647 w 108"/>
              <a:gd name="T1" fmla="*/ 2147483647 h 162"/>
              <a:gd name="T2" fmla="*/ 0 w 108"/>
              <a:gd name="T3" fmla="*/ 2147483647 h 162"/>
              <a:gd name="T4" fmla="*/ 2147483647 w 108"/>
              <a:gd name="T5" fmla="*/ 0 h 162"/>
              <a:gd name="T6" fmla="*/ 2147483647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78" y="162"/>
                </a:moveTo>
                <a:lnTo>
                  <a:pt x="0" y="24"/>
                </a:lnTo>
                <a:lnTo>
                  <a:pt x="108" y="0"/>
                </a:lnTo>
                <a:lnTo>
                  <a:pt x="78" y="162"/>
                </a:lnTo>
                <a:close/>
              </a:path>
            </a:pathLst>
          </a:custGeom>
          <a:solidFill>
            <a:srgbClr val="FFC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32" name="Freeform 264"/>
          <p:cNvSpPr>
            <a:spLocks/>
          </p:cNvSpPr>
          <p:nvPr/>
        </p:nvSpPr>
        <p:spPr bwMode="auto">
          <a:xfrm>
            <a:off x="6800850" y="2017713"/>
            <a:ext cx="171450" cy="257175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4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33" name="Freeform 265"/>
          <p:cNvSpPr>
            <a:spLocks/>
          </p:cNvSpPr>
          <p:nvPr/>
        </p:nvSpPr>
        <p:spPr bwMode="auto">
          <a:xfrm>
            <a:off x="6924675" y="2246313"/>
            <a:ext cx="171450" cy="247650"/>
          </a:xfrm>
          <a:custGeom>
            <a:avLst/>
            <a:gdLst>
              <a:gd name="T0" fmla="*/ 2147483647 w 108"/>
              <a:gd name="T1" fmla="*/ 2147483647 h 156"/>
              <a:gd name="T2" fmla="*/ 0 w 108"/>
              <a:gd name="T3" fmla="*/ 2147483647 h 156"/>
              <a:gd name="T4" fmla="*/ 2147483647 w 108"/>
              <a:gd name="T5" fmla="*/ 0 h 156"/>
              <a:gd name="T6" fmla="*/ 2147483647 w 108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6"/>
              <a:gd name="T14" fmla="*/ 108 w 108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6">
                <a:moveTo>
                  <a:pt x="78" y="156"/>
                </a:moveTo>
                <a:lnTo>
                  <a:pt x="0" y="18"/>
                </a:lnTo>
                <a:lnTo>
                  <a:pt x="108" y="0"/>
                </a:lnTo>
                <a:lnTo>
                  <a:pt x="78" y="156"/>
                </a:lnTo>
                <a:close/>
              </a:path>
            </a:pathLst>
          </a:cu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34" name="Freeform 266"/>
          <p:cNvSpPr>
            <a:spLocks/>
          </p:cNvSpPr>
          <p:nvPr/>
        </p:nvSpPr>
        <p:spPr bwMode="auto">
          <a:xfrm>
            <a:off x="6924675" y="2246313"/>
            <a:ext cx="171450" cy="247650"/>
          </a:xfrm>
          <a:custGeom>
            <a:avLst/>
            <a:gdLst>
              <a:gd name="T0" fmla="*/ 2147483647 w 18"/>
              <a:gd name="T1" fmla="*/ 2147483647 h 26"/>
              <a:gd name="T2" fmla="*/ 0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13" y="26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35" name="Oval 267"/>
          <p:cNvSpPr>
            <a:spLocks noChangeArrowheads="1"/>
          </p:cNvSpPr>
          <p:nvPr/>
        </p:nvSpPr>
        <p:spPr bwMode="auto">
          <a:xfrm>
            <a:off x="7058025" y="4025900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36" name="Oval 268"/>
          <p:cNvSpPr>
            <a:spLocks noChangeArrowheads="1"/>
          </p:cNvSpPr>
          <p:nvPr/>
        </p:nvSpPr>
        <p:spPr bwMode="auto">
          <a:xfrm>
            <a:off x="7058025" y="4025900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37" name="Oval 269"/>
          <p:cNvSpPr>
            <a:spLocks noChangeArrowheads="1"/>
          </p:cNvSpPr>
          <p:nvPr/>
        </p:nvSpPr>
        <p:spPr bwMode="auto">
          <a:xfrm>
            <a:off x="7048500" y="1960563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38" name="Oval 270"/>
          <p:cNvSpPr>
            <a:spLocks noChangeArrowheads="1"/>
          </p:cNvSpPr>
          <p:nvPr/>
        </p:nvSpPr>
        <p:spPr bwMode="auto">
          <a:xfrm>
            <a:off x="7048500" y="1960563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39" name="Freeform 271"/>
          <p:cNvSpPr>
            <a:spLocks/>
          </p:cNvSpPr>
          <p:nvPr/>
        </p:nvSpPr>
        <p:spPr bwMode="auto">
          <a:xfrm>
            <a:off x="6905625" y="2998788"/>
            <a:ext cx="171450" cy="257175"/>
          </a:xfrm>
          <a:custGeom>
            <a:avLst/>
            <a:gdLst>
              <a:gd name="T0" fmla="*/ 0 w 108"/>
              <a:gd name="T1" fmla="*/ 2147483647 h 162"/>
              <a:gd name="T2" fmla="*/ 2147483647 w 108"/>
              <a:gd name="T3" fmla="*/ 2147483647 h 162"/>
              <a:gd name="T4" fmla="*/ 2147483647 w 108"/>
              <a:gd name="T5" fmla="*/ 0 h 162"/>
              <a:gd name="T6" fmla="*/ 0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0" y="162"/>
                </a:moveTo>
                <a:lnTo>
                  <a:pt x="108" y="144"/>
                </a:lnTo>
                <a:lnTo>
                  <a:pt x="30" y="0"/>
                </a:lnTo>
                <a:lnTo>
                  <a:pt x="0" y="162"/>
                </a:lnTo>
                <a:close/>
              </a:path>
            </a:pathLst>
          </a:custGeom>
          <a:solidFill>
            <a:srgbClr val="10FFE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40" name="Freeform 272"/>
          <p:cNvSpPr>
            <a:spLocks/>
          </p:cNvSpPr>
          <p:nvPr/>
        </p:nvSpPr>
        <p:spPr bwMode="auto">
          <a:xfrm>
            <a:off x="6905625" y="2998788"/>
            <a:ext cx="171450" cy="257175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41" name="Freeform 273"/>
          <p:cNvSpPr>
            <a:spLocks/>
          </p:cNvSpPr>
          <p:nvPr/>
        </p:nvSpPr>
        <p:spPr bwMode="auto">
          <a:xfrm>
            <a:off x="6905625" y="3227388"/>
            <a:ext cx="171450" cy="247650"/>
          </a:xfrm>
          <a:custGeom>
            <a:avLst/>
            <a:gdLst>
              <a:gd name="T0" fmla="*/ 2147483647 w 108"/>
              <a:gd name="T1" fmla="*/ 2147483647 h 156"/>
              <a:gd name="T2" fmla="*/ 0 w 108"/>
              <a:gd name="T3" fmla="*/ 2147483647 h 156"/>
              <a:gd name="T4" fmla="*/ 2147483647 w 108"/>
              <a:gd name="T5" fmla="*/ 0 h 156"/>
              <a:gd name="T6" fmla="*/ 2147483647 w 108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6"/>
              <a:gd name="T14" fmla="*/ 108 w 108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6">
                <a:moveTo>
                  <a:pt x="78" y="156"/>
                </a:moveTo>
                <a:lnTo>
                  <a:pt x="0" y="18"/>
                </a:lnTo>
                <a:lnTo>
                  <a:pt x="108" y="0"/>
                </a:lnTo>
                <a:lnTo>
                  <a:pt x="78" y="156"/>
                </a:lnTo>
                <a:close/>
              </a:path>
            </a:pathLst>
          </a:custGeom>
          <a:solidFill>
            <a:srgbClr val="00A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42" name="Freeform 274"/>
          <p:cNvSpPr>
            <a:spLocks/>
          </p:cNvSpPr>
          <p:nvPr/>
        </p:nvSpPr>
        <p:spPr bwMode="auto">
          <a:xfrm>
            <a:off x="6905625" y="3227388"/>
            <a:ext cx="171450" cy="247650"/>
          </a:xfrm>
          <a:custGeom>
            <a:avLst/>
            <a:gdLst>
              <a:gd name="T0" fmla="*/ 2147483647 w 18"/>
              <a:gd name="T1" fmla="*/ 2147483647 h 26"/>
              <a:gd name="T2" fmla="*/ 0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13" y="26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43" name="Freeform 275"/>
          <p:cNvSpPr>
            <a:spLocks/>
          </p:cNvSpPr>
          <p:nvPr/>
        </p:nvSpPr>
        <p:spPr bwMode="auto">
          <a:xfrm>
            <a:off x="6753225" y="2055813"/>
            <a:ext cx="171450" cy="247650"/>
          </a:xfrm>
          <a:custGeom>
            <a:avLst/>
            <a:gdLst>
              <a:gd name="T0" fmla="*/ 0 w 108"/>
              <a:gd name="T1" fmla="*/ 2147483647 h 156"/>
              <a:gd name="T2" fmla="*/ 2147483647 w 108"/>
              <a:gd name="T3" fmla="*/ 2147483647 h 156"/>
              <a:gd name="T4" fmla="*/ 2147483647 w 108"/>
              <a:gd name="T5" fmla="*/ 0 h 156"/>
              <a:gd name="T6" fmla="*/ 0 w 108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6"/>
              <a:gd name="T14" fmla="*/ 108 w 108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6">
                <a:moveTo>
                  <a:pt x="0" y="156"/>
                </a:moveTo>
                <a:lnTo>
                  <a:pt x="108" y="138"/>
                </a:lnTo>
                <a:lnTo>
                  <a:pt x="30" y="0"/>
                </a:lnTo>
                <a:lnTo>
                  <a:pt x="0" y="156"/>
                </a:lnTo>
                <a:close/>
              </a:path>
            </a:pathLst>
          </a:custGeom>
          <a:solidFill>
            <a:srgbClr val="FF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44" name="Freeform 276"/>
          <p:cNvSpPr>
            <a:spLocks/>
          </p:cNvSpPr>
          <p:nvPr/>
        </p:nvSpPr>
        <p:spPr bwMode="auto">
          <a:xfrm>
            <a:off x="6753225" y="2055813"/>
            <a:ext cx="171450" cy="247650"/>
          </a:xfrm>
          <a:custGeom>
            <a:avLst/>
            <a:gdLst>
              <a:gd name="T0" fmla="*/ 0 w 18"/>
              <a:gd name="T1" fmla="*/ 2147483647 h 26"/>
              <a:gd name="T2" fmla="*/ 2147483647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0" y="26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45" name="Freeform 277"/>
          <p:cNvSpPr>
            <a:spLocks/>
          </p:cNvSpPr>
          <p:nvPr/>
        </p:nvSpPr>
        <p:spPr bwMode="auto">
          <a:xfrm>
            <a:off x="6877050" y="2274888"/>
            <a:ext cx="171450" cy="257175"/>
          </a:xfrm>
          <a:custGeom>
            <a:avLst/>
            <a:gdLst>
              <a:gd name="T0" fmla="*/ 0 w 108"/>
              <a:gd name="T1" fmla="*/ 2147483647 h 162"/>
              <a:gd name="T2" fmla="*/ 2147483647 w 108"/>
              <a:gd name="T3" fmla="*/ 2147483647 h 162"/>
              <a:gd name="T4" fmla="*/ 2147483647 w 108"/>
              <a:gd name="T5" fmla="*/ 0 h 162"/>
              <a:gd name="T6" fmla="*/ 0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0" y="162"/>
                </a:moveTo>
                <a:lnTo>
                  <a:pt x="108" y="138"/>
                </a:lnTo>
                <a:lnTo>
                  <a:pt x="30" y="0"/>
                </a:lnTo>
                <a:lnTo>
                  <a:pt x="0" y="162"/>
                </a:lnTo>
                <a:close/>
              </a:path>
            </a:pathLst>
          </a:cu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46" name="Freeform 278"/>
          <p:cNvSpPr>
            <a:spLocks/>
          </p:cNvSpPr>
          <p:nvPr/>
        </p:nvSpPr>
        <p:spPr bwMode="auto">
          <a:xfrm>
            <a:off x="6877050" y="2274888"/>
            <a:ext cx="171450" cy="257175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47" name="Freeform 279"/>
          <p:cNvSpPr>
            <a:spLocks/>
          </p:cNvSpPr>
          <p:nvPr/>
        </p:nvSpPr>
        <p:spPr bwMode="auto">
          <a:xfrm>
            <a:off x="6877050" y="2493963"/>
            <a:ext cx="171450" cy="257175"/>
          </a:xfrm>
          <a:custGeom>
            <a:avLst/>
            <a:gdLst>
              <a:gd name="T0" fmla="*/ 2147483647 w 108"/>
              <a:gd name="T1" fmla="*/ 2147483647 h 162"/>
              <a:gd name="T2" fmla="*/ 0 w 108"/>
              <a:gd name="T3" fmla="*/ 2147483647 h 162"/>
              <a:gd name="T4" fmla="*/ 2147483647 w 108"/>
              <a:gd name="T5" fmla="*/ 0 h 162"/>
              <a:gd name="T6" fmla="*/ 2147483647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78" y="162"/>
                </a:moveTo>
                <a:lnTo>
                  <a:pt x="0" y="24"/>
                </a:lnTo>
                <a:lnTo>
                  <a:pt x="108" y="0"/>
                </a:lnTo>
                <a:lnTo>
                  <a:pt x="78" y="162"/>
                </a:lnTo>
                <a:close/>
              </a:path>
            </a:pathLst>
          </a:custGeom>
          <a:solidFill>
            <a:srgbClr val="8FFF7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48" name="Freeform 280"/>
          <p:cNvSpPr>
            <a:spLocks/>
          </p:cNvSpPr>
          <p:nvPr/>
        </p:nvSpPr>
        <p:spPr bwMode="auto">
          <a:xfrm>
            <a:off x="6877050" y="2493963"/>
            <a:ext cx="171450" cy="257175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4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49" name="Freeform 281"/>
          <p:cNvSpPr>
            <a:spLocks/>
          </p:cNvSpPr>
          <p:nvPr/>
        </p:nvSpPr>
        <p:spPr bwMode="auto">
          <a:xfrm>
            <a:off x="6858000" y="3255963"/>
            <a:ext cx="171450" cy="257175"/>
          </a:xfrm>
          <a:custGeom>
            <a:avLst/>
            <a:gdLst>
              <a:gd name="T0" fmla="*/ 0 w 108"/>
              <a:gd name="T1" fmla="*/ 2147483647 h 162"/>
              <a:gd name="T2" fmla="*/ 2147483647 w 108"/>
              <a:gd name="T3" fmla="*/ 2147483647 h 162"/>
              <a:gd name="T4" fmla="*/ 2147483647 w 108"/>
              <a:gd name="T5" fmla="*/ 0 h 162"/>
              <a:gd name="T6" fmla="*/ 0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0" y="162"/>
                </a:moveTo>
                <a:lnTo>
                  <a:pt x="108" y="138"/>
                </a:lnTo>
                <a:lnTo>
                  <a:pt x="30" y="0"/>
                </a:lnTo>
                <a:lnTo>
                  <a:pt x="0" y="162"/>
                </a:lnTo>
                <a:close/>
              </a:path>
            </a:pathLst>
          </a:custGeom>
          <a:solidFill>
            <a:srgbClr val="00B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50" name="Freeform 282"/>
          <p:cNvSpPr>
            <a:spLocks/>
          </p:cNvSpPr>
          <p:nvPr/>
        </p:nvSpPr>
        <p:spPr bwMode="auto">
          <a:xfrm>
            <a:off x="6858000" y="3255963"/>
            <a:ext cx="171450" cy="257175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51" name="Freeform 283"/>
          <p:cNvSpPr>
            <a:spLocks/>
          </p:cNvSpPr>
          <p:nvPr/>
        </p:nvSpPr>
        <p:spPr bwMode="auto">
          <a:xfrm>
            <a:off x="6848475" y="1771650"/>
            <a:ext cx="171450" cy="246063"/>
          </a:xfrm>
          <a:custGeom>
            <a:avLst/>
            <a:gdLst>
              <a:gd name="T0" fmla="*/ 2147483647 w 108"/>
              <a:gd name="T1" fmla="*/ 2147483647 h 155"/>
              <a:gd name="T2" fmla="*/ 0 w 108"/>
              <a:gd name="T3" fmla="*/ 2147483647 h 155"/>
              <a:gd name="T4" fmla="*/ 2147483647 w 108"/>
              <a:gd name="T5" fmla="*/ 0 h 155"/>
              <a:gd name="T6" fmla="*/ 2147483647 w 108"/>
              <a:gd name="T7" fmla="*/ 2147483647 h 155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5"/>
              <a:gd name="T14" fmla="*/ 108 w 108"/>
              <a:gd name="T15" fmla="*/ 155 h 1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5">
                <a:moveTo>
                  <a:pt x="78" y="155"/>
                </a:moveTo>
                <a:lnTo>
                  <a:pt x="0" y="18"/>
                </a:lnTo>
                <a:lnTo>
                  <a:pt x="108" y="0"/>
                </a:lnTo>
                <a:lnTo>
                  <a:pt x="78" y="155"/>
                </a:lnTo>
                <a:close/>
              </a:path>
            </a:pathLst>
          </a:custGeom>
          <a:solidFill>
            <a:srgbClr val="FF8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52" name="Freeform 284"/>
          <p:cNvSpPr>
            <a:spLocks/>
          </p:cNvSpPr>
          <p:nvPr/>
        </p:nvSpPr>
        <p:spPr bwMode="auto">
          <a:xfrm>
            <a:off x="6848475" y="1771650"/>
            <a:ext cx="171450" cy="246063"/>
          </a:xfrm>
          <a:custGeom>
            <a:avLst/>
            <a:gdLst>
              <a:gd name="T0" fmla="*/ 2147483647 w 18"/>
              <a:gd name="T1" fmla="*/ 2147483647 h 26"/>
              <a:gd name="T2" fmla="*/ 0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13" y="26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53" name="Freeform 285"/>
          <p:cNvSpPr>
            <a:spLocks/>
          </p:cNvSpPr>
          <p:nvPr/>
        </p:nvSpPr>
        <p:spPr bwMode="auto">
          <a:xfrm>
            <a:off x="6829425" y="2532063"/>
            <a:ext cx="171450" cy="247650"/>
          </a:xfrm>
          <a:custGeom>
            <a:avLst/>
            <a:gdLst>
              <a:gd name="T0" fmla="*/ 0 w 108"/>
              <a:gd name="T1" fmla="*/ 2147483647 h 156"/>
              <a:gd name="T2" fmla="*/ 2147483647 w 108"/>
              <a:gd name="T3" fmla="*/ 2147483647 h 156"/>
              <a:gd name="T4" fmla="*/ 2147483647 w 108"/>
              <a:gd name="T5" fmla="*/ 0 h 156"/>
              <a:gd name="T6" fmla="*/ 0 w 108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6"/>
              <a:gd name="T14" fmla="*/ 108 w 108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6">
                <a:moveTo>
                  <a:pt x="0" y="156"/>
                </a:moveTo>
                <a:lnTo>
                  <a:pt x="108" y="138"/>
                </a:lnTo>
                <a:lnTo>
                  <a:pt x="30" y="0"/>
                </a:lnTo>
                <a:lnTo>
                  <a:pt x="0" y="156"/>
                </a:lnTo>
                <a:close/>
              </a:path>
            </a:pathLst>
          </a:custGeom>
          <a:solidFill>
            <a:srgbClr val="AFFF5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54" name="Freeform 286"/>
          <p:cNvSpPr>
            <a:spLocks/>
          </p:cNvSpPr>
          <p:nvPr/>
        </p:nvSpPr>
        <p:spPr bwMode="auto">
          <a:xfrm>
            <a:off x="6829425" y="2532063"/>
            <a:ext cx="171450" cy="247650"/>
          </a:xfrm>
          <a:custGeom>
            <a:avLst/>
            <a:gdLst>
              <a:gd name="T0" fmla="*/ 0 w 18"/>
              <a:gd name="T1" fmla="*/ 2147483647 h 26"/>
              <a:gd name="T2" fmla="*/ 2147483647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0" y="26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55" name="Freeform 287"/>
          <p:cNvSpPr>
            <a:spLocks/>
          </p:cNvSpPr>
          <p:nvPr/>
        </p:nvSpPr>
        <p:spPr bwMode="auto">
          <a:xfrm>
            <a:off x="6829425" y="2751138"/>
            <a:ext cx="171450" cy="247650"/>
          </a:xfrm>
          <a:custGeom>
            <a:avLst/>
            <a:gdLst>
              <a:gd name="T0" fmla="*/ 2147483647 w 108"/>
              <a:gd name="T1" fmla="*/ 2147483647 h 156"/>
              <a:gd name="T2" fmla="*/ 0 w 108"/>
              <a:gd name="T3" fmla="*/ 2147483647 h 156"/>
              <a:gd name="T4" fmla="*/ 2147483647 w 108"/>
              <a:gd name="T5" fmla="*/ 0 h 156"/>
              <a:gd name="T6" fmla="*/ 2147483647 w 108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6"/>
              <a:gd name="T14" fmla="*/ 108 w 108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6">
                <a:moveTo>
                  <a:pt x="78" y="156"/>
                </a:moveTo>
                <a:lnTo>
                  <a:pt x="0" y="18"/>
                </a:lnTo>
                <a:lnTo>
                  <a:pt x="108" y="0"/>
                </a:lnTo>
                <a:lnTo>
                  <a:pt x="78" y="156"/>
                </a:lnTo>
                <a:close/>
              </a:path>
            </a:pathLst>
          </a:custGeom>
          <a:solidFill>
            <a:srgbClr val="50FFA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56" name="Freeform 288"/>
          <p:cNvSpPr>
            <a:spLocks/>
          </p:cNvSpPr>
          <p:nvPr/>
        </p:nvSpPr>
        <p:spPr bwMode="auto">
          <a:xfrm>
            <a:off x="6829425" y="2751138"/>
            <a:ext cx="171450" cy="247650"/>
          </a:xfrm>
          <a:custGeom>
            <a:avLst/>
            <a:gdLst>
              <a:gd name="T0" fmla="*/ 2147483647 w 18"/>
              <a:gd name="T1" fmla="*/ 2147483647 h 26"/>
              <a:gd name="T2" fmla="*/ 0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13" y="26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57" name="Freeform 289"/>
          <p:cNvSpPr>
            <a:spLocks/>
          </p:cNvSpPr>
          <p:nvPr/>
        </p:nvSpPr>
        <p:spPr bwMode="auto">
          <a:xfrm>
            <a:off x="6810375" y="3732213"/>
            <a:ext cx="171450" cy="246062"/>
          </a:xfrm>
          <a:custGeom>
            <a:avLst/>
            <a:gdLst>
              <a:gd name="T0" fmla="*/ 2147483647 w 108"/>
              <a:gd name="T1" fmla="*/ 2147483647 h 155"/>
              <a:gd name="T2" fmla="*/ 0 w 108"/>
              <a:gd name="T3" fmla="*/ 2147483647 h 155"/>
              <a:gd name="T4" fmla="*/ 2147483647 w 108"/>
              <a:gd name="T5" fmla="*/ 0 h 155"/>
              <a:gd name="T6" fmla="*/ 2147483647 w 108"/>
              <a:gd name="T7" fmla="*/ 2147483647 h 155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5"/>
              <a:gd name="T14" fmla="*/ 108 w 108"/>
              <a:gd name="T15" fmla="*/ 155 h 1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5">
                <a:moveTo>
                  <a:pt x="78" y="155"/>
                </a:moveTo>
                <a:lnTo>
                  <a:pt x="0" y="18"/>
                </a:lnTo>
                <a:lnTo>
                  <a:pt x="108" y="0"/>
                </a:lnTo>
                <a:lnTo>
                  <a:pt x="78" y="155"/>
                </a:lnTo>
                <a:close/>
              </a:path>
            </a:pathLst>
          </a:custGeom>
          <a:solidFill>
            <a:srgbClr val="002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58" name="Freeform 290"/>
          <p:cNvSpPr>
            <a:spLocks/>
          </p:cNvSpPr>
          <p:nvPr/>
        </p:nvSpPr>
        <p:spPr bwMode="auto">
          <a:xfrm>
            <a:off x="6810375" y="3732213"/>
            <a:ext cx="171450" cy="246062"/>
          </a:xfrm>
          <a:custGeom>
            <a:avLst/>
            <a:gdLst>
              <a:gd name="T0" fmla="*/ 2147483647 w 18"/>
              <a:gd name="T1" fmla="*/ 2147483647 h 26"/>
              <a:gd name="T2" fmla="*/ 0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13" y="26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59" name="Oval 291"/>
          <p:cNvSpPr>
            <a:spLocks noChangeArrowheads="1"/>
          </p:cNvSpPr>
          <p:nvPr/>
        </p:nvSpPr>
        <p:spPr bwMode="auto">
          <a:xfrm>
            <a:off x="6867525" y="1924050"/>
            <a:ext cx="85725" cy="8413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60" name="Oval 292"/>
          <p:cNvSpPr>
            <a:spLocks noChangeArrowheads="1"/>
          </p:cNvSpPr>
          <p:nvPr/>
        </p:nvSpPr>
        <p:spPr bwMode="auto">
          <a:xfrm>
            <a:off x="6867525" y="1924050"/>
            <a:ext cx="85725" cy="84138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61" name="Freeform 293"/>
          <p:cNvSpPr>
            <a:spLocks/>
          </p:cNvSpPr>
          <p:nvPr/>
        </p:nvSpPr>
        <p:spPr bwMode="auto">
          <a:xfrm>
            <a:off x="6800850" y="1800225"/>
            <a:ext cx="171450" cy="255588"/>
          </a:xfrm>
          <a:custGeom>
            <a:avLst/>
            <a:gdLst>
              <a:gd name="T0" fmla="*/ 0 w 108"/>
              <a:gd name="T1" fmla="*/ 2147483647 h 161"/>
              <a:gd name="T2" fmla="*/ 2147483647 w 108"/>
              <a:gd name="T3" fmla="*/ 2147483647 h 161"/>
              <a:gd name="T4" fmla="*/ 2147483647 w 108"/>
              <a:gd name="T5" fmla="*/ 0 h 161"/>
              <a:gd name="T6" fmla="*/ 0 w 108"/>
              <a:gd name="T7" fmla="*/ 2147483647 h 161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1"/>
              <a:gd name="T14" fmla="*/ 108 w 108"/>
              <a:gd name="T15" fmla="*/ 161 h 1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1">
                <a:moveTo>
                  <a:pt x="0" y="161"/>
                </a:moveTo>
                <a:lnTo>
                  <a:pt x="108" y="137"/>
                </a:lnTo>
                <a:lnTo>
                  <a:pt x="30" y="0"/>
                </a:lnTo>
                <a:lnTo>
                  <a:pt x="0" y="161"/>
                </a:lnTo>
                <a:close/>
              </a:path>
            </a:pathLst>
          </a:custGeom>
          <a:solidFill>
            <a:srgbClr val="FF7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62" name="Freeform 294"/>
          <p:cNvSpPr>
            <a:spLocks/>
          </p:cNvSpPr>
          <p:nvPr/>
        </p:nvSpPr>
        <p:spPr bwMode="auto">
          <a:xfrm>
            <a:off x="6800850" y="1800225"/>
            <a:ext cx="171450" cy="255588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63" name="Freeform 295"/>
          <p:cNvSpPr>
            <a:spLocks/>
          </p:cNvSpPr>
          <p:nvPr/>
        </p:nvSpPr>
        <p:spPr bwMode="auto">
          <a:xfrm>
            <a:off x="6781800" y="2998788"/>
            <a:ext cx="171450" cy="257175"/>
          </a:xfrm>
          <a:custGeom>
            <a:avLst/>
            <a:gdLst>
              <a:gd name="T0" fmla="*/ 2147483647 w 108"/>
              <a:gd name="T1" fmla="*/ 2147483647 h 162"/>
              <a:gd name="T2" fmla="*/ 0 w 108"/>
              <a:gd name="T3" fmla="*/ 2147483647 h 162"/>
              <a:gd name="T4" fmla="*/ 2147483647 w 108"/>
              <a:gd name="T5" fmla="*/ 0 h 162"/>
              <a:gd name="T6" fmla="*/ 2147483647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78" y="162"/>
                </a:moveTo>
                <a:lnTo>
                  <a:pt x="0" y="24"/>
                </a:lnTo>
                <a:lnTo>
                  <a:pt x="108" y="0"/>
                </a:lnTo>
                <a:lnTo>
                  <a:pt x="78" y="162"/>
                </a:lnTo>
                <a:close/>
              </a:path>
            </a:pathLst>
          </a:custGeom>
          <a:solidFill>
            <a:srgbClr val="10FFE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64" name="Freeform 296"/>
          <p:cNvSpPr>
            <a:spLocks/>
          </p:cNvSpPr>
          <p:nvPr/>
        </p:nvSpPr>
        <p:spPr bwMode="auto">
          <a:xfrm>
            <a:off x="6781800" y="2998788"/>
            <a:ext cx="171450" cy="257175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4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65" name="Freeform 297"/>
          <p:cNvSpPr>
            <a:spLocks/>
          </p:cNvSpPr>
          <p:nvPr/>
        </p:nvSpPr>
        <p:spPr bwMode="auto">
          <a:xfrm>
            <a:off x="6781800" y="2779713"/>
            <a:ext cx="171450" cy="257175"/>
          </a:xfrm>
          <a:custGeom>
            <a:avLst/>
            <a:gdLst>
              <a:gd name="T0" fmla="*/ 0 w 108"/>
              <a:gd name="T1" fmla="*/ 2147483647 h 162"/>
              <a:gd name="T2" fmla="*/ 2147483647 w 108"/>
              <a:gd name="T3" fmla="*/ 2147483647 h 162"/>
              <a:gd name="T4" fmla="*/ 2147483647 w 108"/>
              <a:gd name="T5" fmla="*/ 0 h 162"/>
              <a:gd name="T6" fmla="*/ 0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0" y="162"/>
                </a:moveTo>
                <a:lnTo>
                  <a:pt x="108" y="138"/>
                </a:lnTo>
                <a:lnTo>
                  <a:pt x="30" y="0"/>
                </a:lnTo>
                <a:lnTo>
                  <a:pt x="0" y="162"/>
                </a:lnTo>
                <a:close/>
              </a:path>
            </a:pathLst>
          </a:custGeom>
          <a:solidFill>
            <a:srgbClr val="60FF9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66" name="Freeform 298"/>
          <p:cNvSpPr>
            <a:spLocks/>
          </p:cNvSpPr>
          <p:nvPr/>
        </p:nvSpPr>
        <p:spPr bwMode="auto">
          <a:xfrm>
            <a:off x="6781800" y="2779713"/>
            <a:ext cx="171450" cy="257175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67" name="Freeform 299"/>
          <p:cNvSpPr>
            <a:spLocks/>
          </p:cNvSpPr>
          <p:nvPr/>
        </p:nvSpPr>
        <p:spPr bwMode="auto">
          <a:xfrm>
            <a:off x="6762750" y="3760788"/>
            <a:ext cx="171450" cy="255587"/>
          </a:xfrm>
          <a:custGeom>
            <a:avLst/>
            <a:gdLst>
              <a:gd name="T0" fmla="*/ 0 w 108"/>
              <a:gd name="T1" fmla="*/ 2147483647 h 161"/>
              <a:gd name="T2" fmla="*/ 2147483647 w 108"/>
              <a:gd name="T3" fmla="*/ 2147483647 h 161"/>
              <a:gd name="T4" fmla="*/ 2147483647 w 108"/>
              <a:gd name="T5" fmla="*/ 0 h 161"/>
              <a:gd name="T6" fmla="*/ 0 w 108"/>
              <a:gd name="T7" fmla="*/ 2147483647 h 161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1"/>
              <a:gd name="T14" fmla="*/ 108 w 108"/>
              <a:gd name="T15" fmla="*/ 161 h 1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1">
                <a:moveTo>
                  <a:pt x="0" y="161"/>
                </a:moveTo>
                <a:lnTo>
                  <a:pt x="108" y="137"/>
                </a:lnTo>
                <a:lnTo>
                  <a:pt x="30" y="0"/>
                </a:lnTo>
                <a:lnTo>
                  <a:pt x="0" y="161"/>
                </a:lnTo>
                <a:close/>
              </a:path>
            </a:pathLst>
          </a:custGeom>
          <a:solidFill>
            <a:srgbClr val="004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68" name="Freeform 300"/>
          <p:cNvSpPr>
            <a:spLocks/>
          </p:cNvSpPr>
          <p:nvPr/>
        </p:nvSpPr>
        <p:spPr bwMode="auto">
          <a:xfrm>
            <a:off x="6762750" y="3760788"/>
            <a:ext cx="171450" cy="255587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69" name="Freeform 301"/>
          <p:cNvSpPr>
            <a:spLocks/>
          </p:cNvSpPr>
          <p:nvPr/>
        </p:nvSpPr>
        <p:spPr bwMode="auto">
          <a:xfrm>
            <a:off x="6753225" y="2274888"/>
            <a:ext cx="171450" cy="257175"/>
          </a:xfrm>
          <a:custGeom>
            <a:avLst/>
            <a:gdLst>
              <a:gd name="T0" fmla="*/ 2147483647 w 108"/>
              <a:gd name="T1" fmla="*/ 2147483647 h 162"/>
              <a:gd name="T2" fmla="*/ 0 w 108"/>
              <a:gd name="T3" fmla="*/ 2147483647 h 162"/>
              <a:gd name="T4" fmla="*/ 2147483647 w 108"/>
              <a:gd name="T5" fmla="*/ 0 h 162"/>
              <a:gd name="T6" fmla="*/ 2147483647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78" y="162"/>
                </a:moveTo>
                <a:lnTo>
                  <a:pt x="0" y="18"/>
                </a:lnTo>
                <a:lnTo>
                  <a:pt x="108" y="0"/>
                </a:lnTo>
                <a:lnTo>
                  <a:pt x="78" y="162"/>
                </a:lnTo>
                <a:close/>
              </a:path>
            </a:pathLst>
          </a:cu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70" name="Freeform 302"/>
          <p:cNvSpPr>
            <a:spLocks/>
          </p:cNvSpPr>
          <p:nvPr/>
        </p:nvSpPr>
        <p:spPr bwMode="auto">
          <a:xfrm>
            <a:off x="6753225" y="2274888"/>
            <a:ext cx="171450" cy="257175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71" name="Oval 303"/>
          <p:cNvSpPr>
            <a:spLocks noChangeArrowheads="1"/>
          </p:cNvSpPr>
          <p:nvPr/>
        </p:nvSpPr>
        <p:spPr bwMode="auto">
          <a:xfrm>
            <a:off x="6886575" y="2798763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72" name="Oval 304"/>
          <p:cNvSpPr>
            <a:spLocks noChangeArrowheads="1"/>
          </p:cNvSpPr>
          <p:nvPr/>
        </p:nvSpPr>
        <p:spPr bwMode="auto">
          <a:xfrm>
            <a:off x="6886575" y="2798763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73" name="Oval 305"/>
          <p:cNvSpPr>
            <a:spLocks noChangeArrowheads="1"/>
          </p:cNvSpPr>
          <p:nvPr/>
        </p:nvSpPr>
        <p:spPr bwMode="auto">
          <a:xfrm>
            <a:off x="6877050" y="3122613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74" name="Oval 306"/>
          <p:cNvSpPr>
            <a:spLocks noChangeArrowheads="1"/>
          </p:cNvSpPr>
          <p:nvPr/>
        </p:nvSpPr>
        <p:spPr bwMode="auto">
          <a:xfrm>
            <a:off x="6877050" y="3122613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75" name="Freeform 307"/>
          <p:cNvSpPr>
            <a:spLocks/>
          </p:cNvSpPr>
          <p:nvPr/>
        </p:nvSpPr>
        <p:spPr bwMode="auto">
          <a:xfrm>
            <a:off x="6734175" y="3036888"/>
            <a:ext cx="171450" cy="247650"/>
          </a:xfrm>
          <a:custGeom>
            <a:avLst/>
            <a:gdLst>
              <a:gd name="T0" fmla="*/ 0 w 108"/>
              <a:gd name="T1" fmla="*/ 2147483647 h 156"/>
              <a:gd name="T2" fmla="*/ 2147483647 w 108"/>
              <a:gd name="T3" fmla="*/ 2147483647 h 156"/>
              <a:gd name="T4" fmla="*/ 2147483647 w 108"/>
              <a:gd name="T5" fmla="*/ 0 h 156"/>
              <a:gd name="T6" fmla="*/ 0 w 108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6"/>
              <a:gd name="T14" fmla="*/ 108 w 108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6">
                <a:moveTo>
                  <a:pt x="0" y="156"/>
                </a:moveTo>
                <a:lnTo>
                  <a:pt x="108" y="138"/>
                </a:lnTo>
                <a:lnTo>
                  <a:pt x="30" y="0"/>
                </a:lnTo>
                <a:lnTo>
                  <a:pt x="0" y="156"/>
                </a:lnTo>
                <a:close/>
              </a:path>
            </a:pathLst>
          </a:cu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76" name="Freeform 308"/>
          <p:cNvSpPr>
            <a:spLocks/>
          </p:cNvSpPr>
          <p:nvPr/>
        </p:nvSpPr>
        <p:spPr bwMode="auto">
          <a:xfrm>
            <a:off x="6734175" y="3036888"/>
            <a:ext cx="171450" cy="247650"/>
          </a:xfrm>
          <a:custGeom>
            <a:avLst/>
            <a:gdLst>
              <a:gd name="T0" fmla="*/ 0 w 18"/>
              <a:gd name="T1" fmla="*/ 2147483647 h 26"/>
              <a:gd name="T2" fmla="*/ 2147483647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0" y="26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77" name="Freeform 309"/>
          <p:cNvSpPr>
            <a:spLocks/>
          </p:cNvSpPr>
          <p:nvPr/>
        </p:nvSpPr>
        <p:spPr bwMode="auto">
          <a:xfrm>
            <a:off x="6734175" y="3255963"/>
            <a:ext cx="171450" cy="257175"/>
          </a:xfrm>
          <a:custGeom>
            <a:avLst/>
            <a:gdLst>
              <a:gd name="T0" fmla="*/ 2147483647 w 108"/>
              <a:gd name="T1" fmla="*/ 2147483647 h 162"/>
              <a:gd name="T2" fmla="*/ 0 w 108"/>
              <a:gd name="T3" fmla="*/ 2147483647 h 162"/>
              <a:gd name="T4" fmla="*/ 2147483647 w 108"/>
              <a:gd name="T5" fmla="*/ 0 h 162"/>
              <a:gd name="T6" fmla="*/ 2147483647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78" y="162"/>
                </a:moveTo>
                <a:lnTo>
                  <a:pt x="0" y="18"/>
                </a:lnTo>
                <a:lnTo>
                  <a:pt x="108" y="0"/>
                </a:lnTo>
                <a:lnTo>
                  <a:pt x="78" y="162"/>
                </a:lnTo>
                <a:close/>
              </a:path>
            </a:pathLst>
          </a:custGeom>
          <a:solidFill>
            <a:srgbClr val="00B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78" name="Freeform 310"/>
          <p:cNvSpPr>
            <a:spLocks/>
          </p:cNvSpPr>
          <p:nvPr/>
        </p:nvSpPr>
        <p:spPr bwMode="auto">
          <a:xfrm>
            <a:off x="6734175" y="3255963"/>
            <a:ext cx="171450" cy="257175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79" name="Oval 311"/>
          <p:cNvSpPr>
            <a:spLocks noChangeArrowheads="1"/>
          </p:cNvSpPr>
          <p:nvPr/>
        </p:nvSpPr>
        <p:spPr bwMode="auto">
          <a:xfrm>
            <a:off x="6772275" y="2627313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80" name="Freeform 312"/>
          <p:cNvSpPr>
            <a:spLocks/>
          </p:cNvSpPr>
          <p:nvPr/>
        </p:nvSpPr>
        <p:spPr bwMode="auto">
          <a:xfrm>
            <a:off x="6707188" y="2532063"/>
            <a:ext cx="169862" cy="247650"/>
          </a:xfrm>
          <a:custGeom>
            <a:avLst/>
            <a:gdLst>
              <a:gd name="T0" fmla="*/ 2147483647 w 107"/>
              <a:gd name="T1" fmla="*/ 2147483647 h 156"/>
              <a:gd name="T2" fmla="*/ 0 w 107"/>
              <a:gd name="T3" fmla="*/ 2147483647 h 156"/>
              <a:gd name="T4" fmla="*/ 2147483647 w 107"/>
              <a:gd name="T5" fmla="*/ 0 h 156"/>
              <a:gd name="T6" fmla="*/ 2147483647 w 107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56"/>
              <a:gd name="T14" fmla="*/ 107 w 107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56">
                <a:moveTo>
                  <a:pt x="77" y="156"/>
                </a:moveTo>
                <a:lnTo>
                  <a:pt x="0" y="18"/>
                </a:lnTo>
                <a:lnTo>
                  <a:pt x="107" y="0"/>
                </a:lnTo>
                <a:lnTo>
                  <a:pt x="77" y="156"/>
                </a:lnTo>
                <a:close/>
              </a:path>
            </a:pathLst>
          </a:custGeom>
          <a:solidFill>
            <a:srgbClr val="AFFF5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81" name="Freeform 313"/>
          <p:cNvSpPr>
            <a:spLocks/>
          </p:cNvSpPr>
          <p:nvPr/>
        </p:nvSpPr>
        <p:spPr bwMode="auto">
          <a:xfrm>
            <a:off x="6707188" y="2532063"/>
            <a:ext cx="169862" cy="247650"/>
          </a:xfrm>
          <a:custGeom>
            <a:avLst/>
            <a:gdLst>
              <a:gd name="T0" fmla="*/ 2147483647 w 18"/>
              <a:gd name="T1" fmla="*/ 2147483647 h 26"/>
              <a:gd name="T2" fmla="*/ 0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13" y="26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82" name="Freeform 314"/>
          <p:cNvSpPr>
            <a:spLocks/>
          </p:cNvSpPr>
          <p:nvPr/>
        </p:nvSpPr>
        <p:spPr bwMode="auto">
          <a:xfrm>
            <a:off x="6707188" y="2303463"/>
            <a:ext cx="169862" cy="257175"/>
          </a:xfrm>
          <a:custGeom>
            <a:avLst/>
            <a:gdLst>
              <a:gd name="T0" fmla="*/ 0 w 107"/>
              <a:gd name="T1" fmla="*/ 2147483647 h 162"/>
              <a:gd name="T2" fmla="*/ 2147483647 w 107"/>
              <a:gd name="T3" fmla="*/ 2147483647 h 162"/>
              <a:gd name="T4" fmla="*/ 2147483647 w 107"/>
              <a:gd name="T5" fmla="*/ 0 h 162"/>
              <a:gd name="T6" fmla="*/ 0 w 107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62"/>
              <a:gd name="T14" fmla="*/ 107 w 107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62">
                <a:moveTo>
                  <a:pt x="0" y="162"/>
                </a:moveTo>
                <a:lnTo>
                  <a:pt x="107" y="144"/>
                </a:lnTo>
                <a:lnTo>
                  <a:pt x="29" y="0"/>
                </a:lnTo>
                <a:lnTo>
                  <a:pt x="0" y="162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83" name="Freeform 315"/>
          <p:cNvSpPr>
            <a:spLocks/>
          </p:cNvSpPr>
          <p:nvPr/>
        </p:nvSpPr>
        <p:spPr bwMode="auto">
          <a:xfrm>
            <a:off x="6707188" y="2303463"/>
            <a:ext cx="169862" cy="257175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84" name="Oval 316"/>
          <p:cNvSpPr>
            <a:spLocks noChangeArrowheads="1"/>
          </p:cNvSpPr>
          <p:nvPr/>
        </p:nvSpPr>
        <p:spPr bwMode="auto">
          <a:xfrm>
            <a:off x="6829425" y="183832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85" name="Oval 317"/>
          <p:cNvSpPr>
            <a:spLocks noChangeArrowheads="1"/>
          </p:cNvSpPr>
          <p:nvPr/>
        </p:nvSpPr>
        <p:spPr bwMode="auto">
          <a:xfrm>
            <a:off x="6829425" y="183832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86" name="Freeform 318"/>
          <p:cNvSpPr>
            <a:spLocks/>
          </p:cNvSpPr>
          <p:nvPr/>
        </p:nvSpPr>
        <p:spPr bwMode="auto">
          <a:xfrm>
            <a:off x="6688138" y="3284538"/>
            <a:ext cx="169862" cy="257175"/>
          </a:xfrm>
          <a:custGeom>
            <a:avLst/>
            <a:gdLst>
              <a:gd name="T0" fmla="*/ 0 w 107"/>
              <a:gd name="T1" fmla="*/ 2147483647 h 162"/>
              <a:gd name="T2" fmla="*/ 2147483647 w 107"/>
              <a:gd name="T3" fmla="*/ 2147483647 h 162"/>
              <a:gd name="T4" fmla="*/ 2147483647 w 107"/>
              <a:gd name="T5" fmla="*/ 0 h 162"/>
              <a:gd name="T6" fmla="*/ 0 w 107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62"/>
              <a:gd name="T14" fmla="*/ 107 w 107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62">
                <a:moveTo>
                  <a:pt x="0" y="162"/>
                </a:moveTo>
                <a:lnTo>
                  <a:pt x="107" y="144"/>
                </a:lnTo>
                <a:lnTo>
                  <a:pt x="29" y="0"/>
                </a:lnTo>
                <a:lnTo>
                  <a:pt x="0" y="162"/>
                </a:lnTo>
                <a:close/>
              </a:path>
            </a:pathLst>
          </a:custGeom>
          <a:solidFill>
            <a:srgbClr val="00D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87" name="Freeform 319"/>
          <p:cNvSpPr>
            <a:spLocks/>
          </p:cNvSpPr>
          <p:nvPr/>
        </p:nvSpPr>
        <p:spPr bwMode="auto">
          <a:xfrm>
            <a:off x="6688138" y="3284538"/>
            <a:ext cx="169862" cy="257175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88" name="Freeform 320"/>
          <p:cNvSpPr>
            <a:spLocks/>
          </p:cNvSpPr>
          <p:nvPr/>
        </p:nvSpPr>
        <p:spPr bwMode="auto">
          <a:xfrm>
            <a:off x="6688138" y="3513138"/>
            <a:ext cx="169862" cy="247650"/>
          </a:xfrm>
          <a:custGeom>
            <a:avLst/>
            <a:gdLst>
              <a:gd name="T0" fmla="*/ 2147483647 w 107"/>
              <a:gd name="T1" fmla="*/ 2147483647 h 156"/>
              <a:gd name="T2" fmla="*/ 0 w 107"/>
              <a:gd name="T3" fmla="*/ 2147483647 h 156"/>
              <a:gd name="T4" fmla="*/ 2147483647 w 107"/>
              <a:gd name="T5" fmla="*/ 0 h 156"/>
              <a:gd name="T6" fmla="*/ 2147483647 w 107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56"/>
              <a:gd name="T14" fmla="*/ 107 w 107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56">
                <a:moveTo>
                  <a:pt x="77" y="156"/>
                </a:moveTo>
                <a:lnTo>
                  <a:pt x="0" y="18"/>
                </a:lnTo>
                <a:lnTo>
                  <a:pt x="107" y="0"/>
                </a:lnTo>
                <a:lnTo>
                  <a:pt x="77" y="156"/>
                </a:lnTo>
                <a:close/>
              </a:path>
            </a:pathLst>
          </a:custGeom>
          <a:solidFill>
            <a:srgbClr val="008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89" name="Freeform 321"/>
          <p:cNvSpPr>
            <a:spLocks/>
          </p:cNvSpPr>
          <p:nvPr/>
        </p:nvSpPr>
        <p:spPr bwMode="auto">
          <a:xfrm>
            <a:off x="6688138" y="3513138"/>
            <a:ext cx="169862" cy="247650"/>
          </a:xfrm>
          <a:custGeom>
            <a:avLst/>
            <a:gdLst>
              <a:gd name="T0" fmla="*/ 2147483647 w 18"/>
              <a:gd name="T1" fmla="*/ 2147483647 h 26"/>
              <a:gd name="T2" fmla="*/ 0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13" y="26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90" name="Freeform 322"/>
          <p:cNvSpPr>
            <a:spLocks/>
          </p:cNvSpPr>
          <p:nvPr/>
        </p:nvSpPr>
        <p:spPr bwMode="auto">
          <a:xfrm>
            <a:off x="6678613" y="1800225"/>
            <a:ext cx="169862" cy="255588"/>
          </a:xfrm>
          <a:custGeom>
            <a:avLst/>
            <a:gdLst>
              <a:gd name="T0" fmla="*/ 2147483647 w 107"/>
              <a:gd name="T1" fmla="*/ 2147483647 h 161"/>
              <a:gd name="T2" fmla="*/ 0 w 107"/>
              <a:gd name="T3" fmla="*/ 2147483647 h 161"/>
              <a:gd name="T4" fmla="*/ 2147483647 w 107"/>
              <a:gd name="T5" fmla="*/ 0 h 161"/>
              <a:gd name="T6" fmla="*/ 2147483647 w 107"/>
              <a:gd name="T7" fmla="*/ 2147483647 h 161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61"/>
              <a:gd name="T14" fmla="*/ 107 w 107"/>
              <a:gd name="T15" fmla="*/ 161 h 1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61">
                <a:moveTo>
                  <a:pt x="77" y="161"/>
                </a:moveTo>
                <a:lnTo>
                  <a:pt x="0" y="18"/>
                </a:lnTo>
                <a:lnTo>
                  <a:pt x="107" y="0"/>
                </a:lnTo>
                <a:lnTo>
                  <a:pt x="77" y="161"/>
                </a:lnTo>
                <a:close/>
              </a:path>
            </a:pathLst>
          </a:custGeom>
          <a:solidFill>
            <a:srgbClr val="FF7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91" name="Freeform 323"/>
          <p:cNvSpPr>
            <a:spLocks/>
          </p:cNvSpPr>
          <p:nvPr/>
        </p:nvSpPr>
        <p:spPr bwMode="auto">
          <a:xfrm>
            <a:off x="6678613" y="1800225"/>
            <a:ext cx="169862" cy="255588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92" name="Freeform 324"/>
          <p:cNvSpPr>
            <a:spLocks/>
          </p:cNvSpPr>
          <p:nvPr/>
        </p:nvSpPr>
        <p:spPr bwMode="auto">
          <a:xfrm>
            <a:off x="6659563" y="2779713"/>
            <a:ext cx="169862" cy="257175"/>
          </a:xfrm>
          <a:custGeom>
            <a:avLst/>
            <a:gdLst>
              <a:gd name="T0" fmla="*/ 2147483647 w 107"/>
              <a:gd name="T1" fmla="*/ 2147483647 h 162"/>
              <a:gd name="T2" fmla="*/ 0 w 107"/>
              <a:gd name="T3" fmla="*/ 2147483647 h 162"/>
              <a:gd name="T4" fmla="*/ 2147483647 w 107"/>
              <a:gd name="T5" fmla="*/ 0 h 162"/>
              <a:gd name="T6" fmla="*/ 2147483647 w 107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62"/>
              <a:gd name="T14" fmla="*/ 107 w 107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62">
                <a:moveTo>
                  <a:pt x="77" y="162"/>
                </a:moveTo>
                <a:lnTo>
                  <a:pt x="0" y="18"/>
                </a:lnTo>
                <a:lnTo>
                  <a:pt x="107" y="0"/>
                </a:lnTo>
                <a:lnTo>
                  <a:pt x="77" y="162"/>
                </a:lnTo>
                <a:close/>
              </a:path>
            </a:pathLst>
          </a:custGeom>
          <a:solidFill>
            <a:srgbClr val="60FF9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93" name="Freeform 325"/>
          <p:cNvSpPr>
            <a:spLocks/>
          </p:cNvSpPr>
          <p:nvPr/>
        </p:nvSpPr>
        <p:spPr bwMode="auto">
          <a:xfrm>
            <a:off x="6659563" y="2779713"/>
            <a:ext cx="169862" cy="257175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94" name="Freeform 326"/>
          <p:cNvSpPr>
            <a:spLocks/>
          </p:cNvSpPr>
          <p:nvPr/>
        </p:nvSpPr>
        <p:spPr bwMode="auto">
          <a:xfrm>
            <a:off x="6659563" y="2560638"/>
            <a:ext cx="169862" cy="247650"/>
          </a:xfrm>
          <a:custGeom>
            <a:avLst/>
            <a:gdLst>
              <a:gd name="T0" fmla="*/ 0 w 107"/>
              <a:gd name="T1" fmla="*/ 2147483647 h 156"/>
              <a:gd name="T2" fmla="*/ 2147483647 w 107"/>
              <a:gd name="T3" fmla="*/ 2147483647 h 156"/>
              <a:gd name="T4" fmla="*/ 2147483647 w 107"/>
              <a:gd name="T5" fmla="*/ 0 h 156"/>
              <a:gd name="T6" fmla="*/ 0 w 107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56"/>
              <a:gd name="T14" fmla="*/ 107 w 107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56">
                <a:moveTo>
                  <a:pt x="0" y="156"/>
                </a:moveTo>
                <a:lnTo>
                  <a:pt x="107" y="138"/>
                </a:lnTo>
                <a:lnTo>
                  <a:pt x="30" y="0"/>
                </a:lnTo>
                <a:lnTo>
                  <a:pt x="0" y="156"/>
                </a:lnTo>
                <a:close/>
              </a:path>
            </a:pathLst>
          </a:custGeom>
          <a:solidFill>
            <a:srgbClr val="BFFF4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95" name="Freeform 327"/>
          <p:cNvSpPr>
            <a:spLocks/>
          </p:cNvSpPr>
          <p:nvPr/>
        </p:nvSpPr>
        <p:spPr bwMode="auto">
          <a:xfrm>
            <a:off x="6659563" y="2560638"/>
            <a:ext cx="169862" cy="247650"/>
          </a:xfrm>
          <a:custGeom>
            <a:avLst/>
            <a:gdLst>
              <a:gd name="T0" fmla="*/ 0 w 18"/>
              <a:gd name="T1" fmla="*/ 2147483647 h 26"/>
              <a:gd name="T2" fmla="*/ 2147483647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0" y="26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96" name="Oval 328"/>
          <p:cNvSpPr>
            <a:spLocks noChangeArrowheads="1"/>
          </p:cNvSpPr>
          <p:nvPr/>
        </p:nvSpPr>
        <p:spPr bwMode="auto">
          <a:xfrm>
            <a:off x="6781800" y="1989138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97" name="Oval 329"/>
          <p:cNvSpPr>
            <a:spLocks noChangeArrowheads="1"/>
          </p:cNvSpPr>
          <p:nvPr/>
        </p:nvSpPr>
        <p:spPr bwMode="auto">
          <a:xfrm>
            <a:off x="6781800" y="1989138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98" name="Freeform 330"/>
          <p:cNvSpPr>
            <a:spLocks/>
          </p:cNvSpPr>
          <p:nvPr/>
        </p:nvSpPr>
        <p:spPr bwMode="auto">
          <a:xfrm>
            <a:off x="6640513" y="3760788"/>
            <a:ext cx="169862" cy="255587"/>
          </a:xfrm>
          <a:custGeom>
            <a:avLst/>
            <a:gdLst>
              <a:gd name="T0" fmla="*/ 2147483647 w 107"/>
              <a:gd name="T1" fmla="*/ 2147483647 h 161"/>
              <a:gd name="T2" fmla="*/ 0 w 107"/>
              <a:gd name="T3" fmla="*/ 2147483647 h 161"/>
              <a:gd name="T4" fmla="*/ 2147483647 w 107"/>
              <a:gd name="T5" fmla="*/ 0 h 161"/>
              <a:gd name="T6" fmla="*/ 2147483647 w 107"/>
              <a:gd name="T7" fmla="*/ 2147483647 h 161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61"/>
              <a:gd name="T14" fmla="*/ 107 w 107"/>
              <a:gd name="T15" fmla="*/ 161 h 1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61">
                <a:moveTo>
                  <a:pt x="77" y="161"/>
                </a:moveTo>
                <a:lnTo>
                  <a:pt x="0" y="18"/>
                </a:lnTo>
                <a:lnTo>
                  <a:pt x="107" y="0"/>
                </a:lnTo>
                <a:lnTo>
                  <a:pt x="77" y="161"/>
                </a:lnTo>
                <a:close/>
              </a:path>
            </a:pathLst>
          </a:custGeom>
          <a:solidFill>
            <a:srgbClr val="004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99" name="Freeform 331"/>
          <p:cNvSpPr>
            <a:spLocks/>
          </p:cNvSpPr>
          <p:nvPr/>
        </p:nvSpPr>
        <p:spPr bwMode="auto">
          <a:xfrm>
            <a:off x="6640513" y="3760788"/>
            <a:ext cx="169862" cy="255587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00" name="Oval 332"/>
          <p:cNvSpPr>
            <a:spLocks noChangeArrowheads="1"/>
          </p:cNvSpPr>
          <p:nvPr/>
        </p:nvSpPr>
        <p:spPr bwMode="auto">
          <a:xfrm>
            <a:off x="6678613" y="3646488"/>
            <a:ext cx="84137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01" name="Oval 333"/>
          <p:cNvSpPr>
            <a:spLocks noChangeArrowheads="1"/>
          </p:cNvSpPr>
          <p:nvPr/>
        </p:nvSpPr>
        <p:spPr bwMode="auto">
          <a:xfrm>
            <a:off x="6678613" y="3646488"/>
            <a:ext cx="84137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02" name="Freeform 334"/>
          <p:cNvSpPr>
            <a:spLocks/>
          </p:cNvSpPr>
          <p:nvPr/>
        </p:nvSpPr>
        <p:spPr bwMode="auto">
          <a:xfrm>
            <a:off x="6640513" y="3541713"/>
            <a:ext cx="169862" cy="247650"/>
          </a:xfrm>
          <a:custGeom>
            <a:avLst/>
            <a:gdLst>
              <a:gd name="T0" fmla="*/ 0 w 107"/>
              <a:gd name="T1" fmla="*/ 2147483647 h 156"/>
              <a:gd name="T2" fmla="*/ 2147483647 w 107"/>
              <a:gd name="T3" fmla="*/ 2147483647 h 156"/>
              <a:gd name="T4" fmla="*/ 2147483647 w 107"/>
              <a:gd name="T5" fmla="*/ 0 h 156"/>
              <a:gd name="T6" fmla="*/ 0 w 107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56"/>
              <a:gd name="T14" fmla="*/ 107 w 107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56">
                <a:moveTo>
                  <a:pt x="0" y="156"/>
                </a:moveTo>
                <a:lnTo>
                  <a:pt x="107" y="138"/>
                </a:lnTo>
                <a:lnTo>
                  <a:pt x="30" y="0"/>
                </a:lnTo>
                <a:lnTo>
                  <a:pt x="0" y="156"/>
                </a:lnTo>
                <a:close/>
              </a:path>
            </a:pathLst>
          </a:custGeom>
          <a:solidFill>
            <a:srgbClr val="009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03" name="Freeform 335"/>
          <p:cNvSpPr>
            <a:spLocks/>
          </p:cNvSpPr>
          <p:nvPr/>
        </p:nvSpPr>
        <p:spPr bwMode="auto">
          <a:xfrm>
            <a:off x="6640513" y="3541713"/>
            <a:ext cx="169862" cy="247650"/>
          </a:xfrm>
          <a:custGeom>
            <a:avLst/>
            <a:gdLst>
              <a:gd name="T0" fmla="*/ 0 w 18"/>
              <a:gd name="T1" fmla="*/ 2147483647 h 26"/>
              <a:gd name="T2" fmla="*/ 2147483647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0" y="26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04" name="Freeform 336"/>
          <p:cNvSpPr>
            <a:spLocks/>
          </p:cNvSpPr>
          <p:nvPr/>
        </p:nvSpPr>
        <p:spPr bwMode="auto">
          <a:xfrm>
            <a:off x="6630988" y="1828800"/>
            <a:ext cx="169862" cy="255588"/>
          </a:xfrm>
          <a:custGeom>
            <a:avLst/>
            <a:gdLst>
              <a:gd name="T0" fmla="*/ 0 w 107"/>
              <a:gd name="T1" fmla="*/ 2147483647 h 161"/>
              <a:gd name="T2" fmla="*/ 2147483647 w 107"/>
              <a:gd name="T3" fmla="*/ 2147483647 h 161"/>
              <a:gd name="T4" fmla="*/ 2147483647 w 107"/>
              <a:gd name="T5" fmla="*/ 0 h 161"/>
              <a:gd name="T6" fmla="*/ 0 w 107"/>
              <a:gd name="T7" fmla="*/ 2147483647 h 161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61"/>
              <a:gd name="T14" fmla="*/ 107 w 107"/>
              <a:gd name="T15" fmla="*/ 161 h 1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61">
                <a:moveTo>
                  <a:pt x="0" y="161"/>
                </a:moveTo>
                <a:lnTo>
                  <a:pt x="107" y="143"/>
                </a:lnTo>
                <a:lnTo>
                  <a:pt x="30" y="0"/>
                </a:lnTo>
                <a:lnTo>
                  <a:pt x="0" y="161"/>
                </a:lnTo>
                <a:close/>
              </a:path>
            </a:pathLst>
          </a:custGeom>
          <a:solidFill>
            <a:srgbClr val="FF6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05" name="Freeform 337"/>
          <p:cNvSpPr>
            <a:spLocks/>
          </p:cNvSpPr>
          <p:nvPr/>
        </p:nvSpPr>
        <p:spPr bwMode="auto">
          <a:xfrm>
            <a:off x="6630988" y="1828800"/>
            <a:ext cx="169862" cy="255588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06" name="Oval 338"/>
          <p:cNvSpPr>
            <a:spLocks noChangeArrowheads="1"/>
          </p:cNvSpPr>
          <p:nvPr/>
        </p:nvSpPr>
        <p:spPr bwMode="auto">
          <a:xfrm>
            <a:off x="6602413" y="1866900"/>
            <a:ext cx="85725" cy="8413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07" name="Oval 339"/>
          <p:cNvSpPr>
            <a:spLocks noChangeArrowheads="1"/>
          </p:cNvSpPr>
          <p:nvPr/>
        </p:nvSpPr>
        <p:spPr bwMode="auto">
          <a:xfrm>
            <a:off x="6602413" y="1866900"/>
            <a:ext cx="85725" cy="84138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08" name="Freeform 340"/>
          <p:cNvSpPr>
            <a:spLocks/>
          </p:cNvSpPr>
          <p:nvPr/>
        </p:nvSpPr>
        <p:spPr bwMode="auto">
          <a:xfrm>
            <a:off x="6507163" y="1828800"/>
            <a:ext cx="171450" cy="255588"/>
          </a:xfrm>
          <a:custGeom>
            <a:avLst/>
            <a:gdLst>
              <a:gd name="T0" fmla="*/ 2147483647 w 108"/>
              <a:gd name="T1" fmla="*/ 2147483647 h 161"/>
              <a:gd name="T2" fmla="*/ 0 w 108"/>
              <a:gd name="T3" fmla="*/ 2147483647 h 161"/>
              <a:gd name="T4" fmla="*/ 2147483647 w 108"/>
              <a:gd name="T5" fmla="*/ 0 h 161"/>
              <a:gd name="T6" fmla="*/ 2147483647 w 108"/>
              <a:gd name="T7" fmla="*/ 2147483647 h 161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1"/>
              <a:gd name="T14" fmla="*/ 108 w 108"/>
              <a:gd name="T15" fmla="*/ 161 h 1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1">
                <a:moveTo>
                  <a:pt x="78" y="161"/>
                </a:moveTo>
                <a:lnTo>
                  <a:pt x="0" y="24"/>
                </a:lnTo>
                <a:lnTo>
                  <a:pt x="108" y="0"/>
                </a:lnTo>
                <a:lnTo>
                  <a:pt x="78" y="161"/>
                </a:lnTo>
                <a:close/>
              </a:path>
            </a:pathLst>
          </a:custGeom>
          <a:solidFill>
            <a:srgbClr val="FF6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09" name="Freeform 341"/>
          <p:cNvSpPr>
            <a:spLocks/>
          </p:cNvSpPr>
          <p:nvPr/>
        </p:nvSpPr>
        <p:spPr bwMode="auto">
          <a:xfrm>
            <a:off x="6507163" y="1828800"/>
            <a:ext cx="171450" cy="255588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4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10" name="Freeform 342"/>
          <p:cNvSpPr>
            <a:spLocks/>
          </p:cNvSpPr>
          <p:nvPr/>
        </p:nvSpPr>
        <p:spPr bwMode="auto">
          <a:xfrm>
            <a:off x="6630988" y="2055813"/>
            <a:ext cx="169862" cy="247650"/>
          </a:xfrm>
          <a:custGeom>
            <a:avLst/>
            <a:gdLst>
              <a:gd name="T0" fmla="*/ 2147483647 w 107"/>
              <a:gd name="T1" fmla="*/ 2147483647 h 156"/>
              <a:gd name="T2" fmla="*/ 0 w 107"/>
              <a:gd name="T3" fmla="*/ 2147483647 h 156"/>
              <a:gd name="T4" fmla="*/ 2147483647 w 107"/>
              <a:gd name="T5" fmla="*/ 0 h 156"/>
              <a:gd name="T6" fmla="*/ 2147483647 w 107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56"/>
              <a:gd name="T14" fmla="*/ 107 w 107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56">
                <a:moveTo>
                  <a:pt x="77" y="156"/>
                </a:moveTo>
                <a:lnTo>
                  <a:pt x="0" y="18"/>
                </a:lnTo>
                <a:lnTo>
                  <a:pt x="107" y="0"/>
                </a:lnTo>
                <a:lnTo>
                  <a:pt x="77" y="156"/>
                </a:lnTo>
                <a:close/>
              </a:path>
            </a:pathLst>
          </a:custGeom>
          <a:solidFill>
            <a:srgbClr val="FF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11" name="Freeform 343"/>
          <p:cNvSpPr>
            <a:spLocks/>
          </p:cNvSpPr>
          <p:nvPr/>
        </p:nvSpPr>
        <p:spPr bwMode="auto">
          <a:xfrm>
            <a:off x="6630988" y="2055813"/>
            <a:ext cx="169862" cy="247650"/>
          </a:xfrm>
          <a:custGeom>
            <a:avLst/>
            <a:gdLst>
              <a:gd name="T0" fmla="*/ 2147483647 w 18"/>
              <a:gd name="T1" fmla="*/ 2147483647 h 26"/>
              <a:gd name="T2" fmla="*/ 0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13" y="26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12" name="Freeform 344"/>
          <p:cNvSpPr>
            <a:spLocks/>
          </p:cNvSpPr>
          <p:nvPr/>
        </p:nvSpPr>
        <p:spPr bwMode="auto">
          <a:xfrm>
            <a:off x="6611938" y="2808288"/>
            <a:ext cx="169862" cy="257175"/>
          </a:xfrm>
          <a:custGeom>
            <a:avLst/>
            <a:gdLst>
              <a:gd name="T0" fmla="*/ 0 w 107"/>
              <a:gd name="T1" fmla="*/ 2147483647 h 162"/>
              <a:gd name="T2" fmla="*/ 2147483647 w 107"/>
              <a:gd name="T3" fmla="*/ 2147483647 h 162"/>
              <a:gd name="T4" fmla="*/ 2147483647 w 107"/>
              <a:gd name="T5" fmla="*/ 0 h 162"/>
              <a:gd name="T6" fmla="*/ 0 w 107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62"/>
              <a:gd name="T14" fmla="*/ 107 w 107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62">
                <a:moveTo>
                  <a:pt x="0" y="162"/>
                </a:moveTo>
                <a:lnTo>
                  <a:pt x="107" y="144"/>
                </a:lnTo>
                <a:lnTo>
                  <a:pt x="30" y="0"/>
                </a:lnTo>
                <a:lnTo>
                  <a:pt x="0" y="162"/>
                </a:lnTo>
                <a:close/>
              </a:path>
            </a:pathLst>
          </a:custGeom>
          <a:solidFill>
            <a:srgbClr val="80FF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13" name="Freeform 345"/>
          <p:cNvSpPr>
            <a:spLocks/>
          </p:cNvSpPr>
          <p:nvPr/>
        </p:nvSpPr>
        <p:spPr bwMode="auto">
          <a:xfrm>
            <a:off x="6611938" y="2808288"/>
            <a:ext cx="169862" cy="257175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14" name="Freeform 346"/>
          <p:cNvSpPr>
            <a:spLocks/>
          </p:cNvSpPr>
          <p:nvPr/>
        </p:nvSpPr>
        <p:spPr bwMode="auto">
          <a:xfrm>
            <a:off x="6611938" y="3036888"/>
            <a:ext cx="169862" cy="247650"/>
          </a:xfrm>
          <a:custGeom>
            <a:avLst/>
            <a:gdLst>
              <a:gd name="T0" fmla="*/ 2147483647 w 107"/>
              <a:gd name="T1" fmla="*/ 2147483647 h 156"/>
              <a:gd name="T2" fmla="*/ 0 w 107"/>
              <a:gd name="T3" fmla="*/ 2147483647 h 156"/>
              <a:gd name="T4" fmla="*/ 2147483647 w 107"/>
              <a:gd name="T5" fmla="*/ 0 h 156"/>
              <a:gd name="T6" fmla="*/ 2147483647 w 107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56"/>
              <a:gd name="T14" fmla="*/ 107 w 107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56">
                <a:moveTo>
                  <a:pt x="77" y="156"/>
                </a:moveTo>
                <a:lnTo>
                  <a:pt x="0" y="18"/>
                </a:lnTo>
                <a:lnTo>
                  <a:pt x="107" y="0"/>
                </a:lnTo>
                <a:lnTo>
                  <a:pt x="77" y="156"/>
                </a:lnTo>
                <a:close/>
              </a:path>
            </a:pathLst>
          </a:cu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15" name="Freeform 347"/>
          <p:cNvSpPr>
            <a:spLocks/>
          </p:cNvSpPr>
          <p:nvPr/>
        </p:nvSpPr>
        <p:spPr bwMode="auto">
          <a:xfrm>
            <a:off x="6611938" y="3036888"/>
            <a:ext cx="169862" cy="247650"/>
          </a:xfrm>
          <a:custGeom>
            <a:avLst/>
            <a:gdLst>
              <a:gd name="T0" fmla="*/ 2147483647 w 18"/>
              <a:gd name="T1" fmla="*/ 2147483647 h 26"/>
              <a:gd name="T2" fmla="*/ 0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13" y="26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16" name="Freeform 348"/>
          <p:cNvSpPr>
            <a:spLocks/>
          </p:cNvSpPr>
          <p:nvPr/>
        </p:nvSpPr>
        <p:spPr bwMode="auto">
          <a:xfrm>
            <a:off x="6592888" y="3789363"/>
            <a:ext cx="169862" cy="255587"/>
          </a:xfrm>
          <a:custGeom>
            <a:avLst/>
            <a:gdLst>
              <a:gd name="T0" fmla="*/ 0 w 107"/>
              <a:gd name="T1" fmla="*/ 2147483647 h 161"/>
              <a:gd name="T2" fmla="*/ 2147483647 w 107"/>
              <a:gd name="T3" fmla="*/ 2147483647 h 161"/>
              <a:gd name="T4" fmla="*/ 2147483647 w 107"/>
              <a:gd name="T5" fmla="*/ 0 h 161"/>
              <a:gd name="T6" fmla="*/ 0 w 107"/>
              <a:gd name="T7" fmla="*/ 2147483647 h 161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61"/>
              <a:gd name="T14" fmla="*/ 107 w 107"/>
              <a:gd name="T15" fmla="*/ 161 h 1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61">
                <a:moveTo>
                  <a:pt x="0" y="161"/>
                </a:moveTo>
                <a:lnTo>
                  <a:pt x="107" y="143"/>
                </a:lnTo>
                <a:lnTo>
                  <a:pt x="30" y="0"/>
                </a:lnTo>
                <a:lnTo>
                  <a:pt x="0" y="161"/>
                </a:lnTo>
                <a:close/>
              </a:path>
            </a:pathLst>
          </a:custGeom>
          <a:solidFill>
            <a:srgbClr val="005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17" name="Freeform 349"/>
          <p:cNvSpPr>
            <a:spLocks/>
          </p:cNvSpPr>
          <p:nvPr/>
        </p:nvSpPr>
        <p:spPr bwMode="auto">
          <a:xfrm>
            <a:off x="6592888" y="3789363"/>
            <a:ext cx="169862" cy="255587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18" name="Freeform 350"/>
          <p:cNvSpPr>
            <a:spLocks/>
          </p:cNvSpPr>
          <p:nvPr/>
        </p:nvSpPr>
        <p:spPr bwMode="auto">
          <a:xfrm>
            <a:off x="6459538" y="1866900"/>
            <a:ext cx="171450" cy="246063"/>
          </a:xfrm>
          <a:custGeom>
            <a:avLst/>
            <a:gdLst>
              <a:gd name="T0" fmla="*/ 0 w 108"/>
              <a:gd name="T1" fmla="*/ 2147483647 h 155"/>
              <a:gd name="T2" fmla="*/ 2147483647 w 108"/>
              <a:gd name="T3" fmla="*/ 2147483647 h 155"/>
              <a:gd name="T4" fmla="*/ 2147483647 w 108"/>
              <a:gd name="T5" fmla="*/ 0 h 155"/>
              <a:gd name="T6" fmla="*/ 0 w 108"/>
              <a:gd name="T7" fmla="*/ 2147483647 h 155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5"/>
              <a:gd name="T14" fmla="*/ 108 w 108"/>
              <a:gd name="T15" fmla="*/ 155 h 1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5">
                <a:moveTo>
                  <a:pt x="0" y="155"/>
                </a:moveTo>
                <a:lnTo>
                  <a:pt x="108" y="137"/>
                </a:lnTo>
                <a:lnTo>
                  <a:pt x="30" y="0"/>
                </a:lnTo>
                <a:lnTo>
                  <a:pt x="0" y="155"/>
                </a:lnTo>
                <a:close/>
              </a:path>
            </a:pathLst>
          </a:cu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19" name="Freeform 351"/>
          <p:cNvSpPr>
            <a:spLocks/>
          </p:cNvSpPr>
          <p:nvPr/>
        </p:nvSpPr>
        <p:spPr bwMode="auto">
          <a:xfrm>
            <a:off x="6459538" y="1866900"/>
            <a:ext cx="171450" cy="246063"/>
          </a:xfrm>
          <a:custGeom>
            <a:avLst/>
            <a:gdLst>
              <a:gd name="T0" fmla="*/ 0 w 18"/>
              <a:gd name="T1" fmla="*/ 2147483647 h 26"/>
              <a:gd name="T2" fmla="*/ 2147483647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0" y="26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20" name="Freeform 352"/>
          <p:cNvSpPr>
            <a:spLocks/>
          </p:cNvSpPr>
          <p:nvPr/>
        </p:nvSpPr>
        <p:spPr bwMode="auto">
          <a:xfrm>
            <a:off x="6583363" y="2084388"/>
            <a:ext cx="169862" cy="247650"/>
          </a:xfrm>
          <a:custGeom>
            <a:avLst/>
            <a:gdLst>
              <a:gd name="T0" fmla="*/ 0 w 107"/>
              <a:gd name="T1" fmla="*/ 2147483647 h 156"/>
              <a:gd name="T2" fmla="*/ 2147483647 w 107"/>
              <a:gd name="T3" fmla="*/ 2147483647 h 156"/>
              <a:gd name="T4" fmla="*/ 2147483647 w 107"/>
              <a:gd name="T5" fmla="*/ 0 h 156"/>
              <a:gd name="T6" fmla="*/ 0 w 107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56"/>
              <a:gd name="T14" fmla="*/ 107 w 107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56">
                <a:moveTo>
                  <a:pt x="0" y="156"/>
                </a:moveTo>
                <a:lnTo>
                  <a:pt x="107" y="138"/>
                </a:lnTo>
                <a:lnTo>
                  <a:pt x="30" y="0"/>
                </a:lnTo>
                <a:lnTo>
                  <a:pt x="0" y="156"/>
                </a:lnTo>
                <a:close/>
              </a:path>
            </a:pathLst>
          </a:custGeom>
          <a:solidFill>
            <a:srgbClr val="FF9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21" name="Freeform 353"/>
          <p:cNvSpPr>
            <a:spLocks/>
          </p:cNvSpPr>
          <p:nvPr/>
        </p:nvSpPr>
        <p:spPr bwMode="auto">
          <a:xfrm>
            <a:off x="6583363" y="2084388"/>
            <a:ext cx="169862" cy="247650"/>
          </a:xfrm>
          <a:custGeom>
            <a:avLst/>
            <a:gdLst>
              <a:gd name="T0" fmla="*/ 0 w 18"/>
              <a:gd name="T1" fmla="*/ 2147483647 h 26"/>
              <a:gd name="T2" fmla="*/ 2147483647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0" y="26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22" name="Freeform 354"/>
          <p:cNvSpPr>
            <a:spLocks/>
          </p:cNvSpPr>
          <p:nvPr/>
        </p:nvSpPr>
        <p:spPr bwMode="auto">
          <a:xfrm>
            <a:off x="6583363" y="2303463"/>
            <a:ext cx="169862" cy="257175"/>
          </a:xfrm>
          <a:custGeom>
            <a:avLst/>
            <a:gdLst>
              <a:gd name="T0" fmla="*/ 2147483647 w 107"/>
              <a:gd name="T1" fmla="*/ 2147483647 h 162"/>
              <a:gd name="T2" fmla="*/ 0 w 107"/>
              <a:gd name="T3" fmla="*/ 2147483647 h 162"/>
              <a:gd name="T4" fmla="*/ 2147483647 w 107"/>
              <a:gd name="T5" fmla="*/ 0 h 162"/>
              <a:gd name="T6" fmla="*/ 2147483647 w 107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62"/>
              <a:gd name="T14" fmla="*/ 107 w 107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62">
                <a:moveTo>
                  <a:pt x="78" y="162"/>
                </a:moveTo>
                <a:lnTo>
                  <a:pt x="0" y="18"/>
                </a:lnTo>
                <a:lnTo>
                  <a:pt x="107" y="0"/>
                </a:lnTo>
                <a:lnTo>
                  <a:pt x="78" y="162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23" name="Freeform 355"/>
          <p:cNvSpPr>
            <a:spLocks/>
          </p:cNvSpPr>
          <p:nvPr/>
        </p:nvSpPr>
        <p:spPr bwMode="auto">
          <a:xfrm>
            <a:off x="6583363" y="2303463"/>
            <a:ext cx="169862" cy="257175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24" name="Freeform 356"/>
          <p:cNvSpPr>
            <a:spLocks/>
          </p:cNvSpPr>
          <p:nvPr/>
        </p:nvSpPr>
        <p:spPr bwMode="auto">
          <a:xfrm>
            <a:off x="6564313" y="3065463"/>
            <a:ext cx="169862" cy="247650"/>
          </a:xfrm>
          <a:custGeom>
            <a:avLst/>
            <a:gdLst>
              <a:gd name="T0" fmla="*/ 0 w 107"/>
              <a:gd name="T1" fmla="*/ 2147483647 h 156"/>
              <a:gd name="T2" fmla="*/ 2147483647 w 107"/>
              <a:gd name="T3" fmla="*/ 2147483647 h 156"/>
              <a:gd name="T4" fmla="*/ 2147483647 w 107"/>
              <a:gd name="T5" fmla="*/ 0 h 156"/>
              <a:gd name="T6" fmla="*/ 0 w 107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56"/>
              <a:gd name="T14" fmla="*/ 107 w 107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56">
                <a:moveTo>
                  <a:pt x="0" y="156"/>
                </a:moveTo>
                <a:lnTo>
                  <a:pt x="107" y="138"/>
                </a:lnTo>
                <a:lnTo>
                  <a:pt x="30" y="0"/>
                </a:lnTo>
                <a:lnTo>
                  <a:pt x="0" y="156"/>
                </a:lnTo>
                <a:close/>
              </a:path>
            </a:pathLst>
          </a:custGeom>
          <a:solidFill>
            <a:srgbClr val="40F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25" name="Freeform 357"/>
          <p:cNvSpPr>
            <a:spLocks/>
          </p:cNvSpPr>
          <p:nvPr/>
        </p:nvSpPr>
        <p:spPr bwMode="auto">
          <a:xfrm>
            <a:off x="6564313" y="3065463"/>
            <a:ext cx="169862" cy="247650"/>
          </a:xfrm>
          <a:custGeom>
            <a:avLst/>
            <a:gdLst>
              <a:gd name="T0" fmla="*/ 0 w 18"/>
              <a:gd name="T1" fmla="*/ 2147483647 h 26"/>
              <a:gd name="T2" fmla="*/ 2147483647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0" y="26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26" name="Freeform 358"/>
          <p:cNvSpPr>
            <a:spLocks/>
          </p:cNvSpPr>
          <p:nvPr/>
        </p:nvSpPr>
        <p:spPr bwMode="auto">
          <a:xfrm>
            <a:off x="6564313" y="3284538"/>
            <a:ext cx="169862" cy="257175"/>
          </a:xfrm>
          <a:custGeom>
            <a:avLst/>
            <a:gdLst>
              <a:gd name="T0" fmla="*/ 2147483647 w 107"/>
              <a:gd name="T1" fmla="*/ 2147483647 h 162"/>
              <a:gd name="T2" fmla="*/ 0 w 107"/>
              <a:gd name="T3" fmla="*/ 2147483647 h 162"/>
              <a:gd name="T4" fmla="*/ 2147483647 w 107"/>
              <a:gd name="T5" fmla="*/ 0 h 162"/>
              <a:gd name="T6" fmla="*/ 2147483647 w 107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62"/>
              <a:gd name="T14" fmla="*/ 107 w 107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62">
                <a:moveTo>
                  <a:pt x="78" y="162"/>
                </a:moveTo>
                <a:lnTo>
                  <a:pt x="0" y="18"/>
                </a:lnTo>
                <a:lnTo>
                  <a:pt x="107" y="0"/>
                </a:lnTo>
                <a:lnTo>
                  <a:pt x="78" y="162"/>
                </a:lnTo>
                <a:close/>
              </a:path>
            </a:pathLst>
          </a:custGeom>
          <a:solidFill>
            <a:srgbClr val="00D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27" name="Freeform 359"/>
          <p:cNvSpPr>
            <a:spLocks/>
          </p:cNvSpPr>
          <p:nvPr/>
        </p:nvSpPr>
        <p:spPr bwMode="auto">
          <a:xfrm>
            <a:off x="6564313" y="3284538"/>
            <a:ext cx="169862" cy="257175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28" name="Oval 360"/>
          <p:cNvSpPr>
            <a:spLocks noChangeArrowheads="1"/>
          </p:cNvSpPr>
          <p:nvPr/>
        </p:nvSpPr>
        <p:spPr bwMode="auto">
          <a:xfrm>
            <a:off x="6669088" y="3475038"/>
            <a:ext cx="84137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29" name="Oval 361"/>
          <p:cNvSpPr>
            <a:spLocks noChangeArrowheads="1"/>
          </p:cNvSpPr>
          <p:nvPr/>
        </p:nvSpPr>
        <p:spPr bwMode="auto">
          <a:xfrm>
            <a:off x="6669088" y="3475038"/>
            <a:ext cx="84137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30" name="Freeform 362"/>
          <p:cNvSpPr>
            <a:spLocks/>
          </p:cNvSpPr>
          <p:nvPr/>
        </p:nvSpPr>
        <p:spPr bwMode="auto">
          <a:xfrm>
            <a:off x="6535738" y="2332038"/>
            <a:ext cx="171450" cy="257175"/>
          </a:xfrm>
          <a:custGeom>
            <a:avLst/>
            <a:gdLst>
              <a:gd name="T0" fmla="*/ 0 w 108"/>
              <a:gd name="T1" fmla="*/ 2147483647 h 162"/>
              <a:gd name="T2" fmla="*/ 2147483647 w 108"/>
              <a:gd name="T3" fmla="*/ 2147483647 h 162"/>
              <a:gd name="T4" fmla="*/ 2147483647 w 108"/>
              <a:gd name="T5" fmla="*/ 0 h 162"/>
              <a:gd name="T6" fmla="*/ 0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0" y="162"/>
                </a:moveTo>
                <a:lnTo>
                  <a:pt x="108" y="144"/>
                </a:lnTo>
                <a:lnTo>
                  <a:pt x="30" y="0"/>
                </a:lnTo>
                <a:lnTo>
                  <a:pt x="0" y="162"/>
                </a:lnTo>
                <a:close/>
              </a:path>
            </a:pathLst>
          </a:custGeom>
          <a:solidFill>
            <a:srgbClr val="FFD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31" name="Freeform 363"/>
          <p:cNvSpPr>
            <a:spLocks/>
          </p:cNvSpPr>
          <p:nvPr/>
        </p:nvSpPr>
        <p:spPr bwMode="auto">
          <a:xfrm>
            <a:off x="6535738" y="2332038"/>
            <a:ext cx="171450" cy="257175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32" name="Oval 364"/>
          <p:cNvSpPr>
            <a:spLocks noChangeArrowheads="1"/>
          </p:cNvSpPr>
          <p:nvPr/>
        </p:nvSpPr>
        <p:spPr bwMode="auto">
          <a:xfrm>
            <a:off x="6621463" y="2674938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33" name="Freeform 365"/>
          <p:cNvSpPr>
            <a:spLocks/>
          </p:cNvSpPr>
          <p:nvPr/>
        </p:nvSpPr>
        <p:spPr bwMode="auto">
          <a:xfrm>
            <a:off x="6535738" y="2560638"/>
            <a:ext cx="171450" cy="247650"/>
          </a:xfrm>
          <a:custGeom>
            <a:avLst/>
            <a:gdLst>
              <a:gd name="T0" fmla="*/ 2147483647 w 108"/>
              <a:gd name="T1" fmla="*/ 2147483647 h 156"/>
              <a:gd name="T2" fmla="*/ 0 w 108"/>
              <a:gd name="T3" fmla="*/ 2147483647 h 156"/>
              <a:gd name="T4" fmla="*/ 2147483647 w 108"/>
              <a:gd name="T5" fmla="*/ 0 h 156"/>
              <a:gd name="T6" fmla="*/ 2147483647 w 108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6"/>
              <a:gd name="T14" fmla="*/ 108 w 108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6">
                <a:moveTo>
                  <a:pt x="78" y="156"/>
                </a:moveTo>
                <a:lnTo>
                  <a:pt x="0" y="18"/>
                </a:lnTo>
                <a:lnTo>
                  <a:pt x="108" y="0"/>
                </a:lnTo>
                <a:lnTo>
                  <a:pt x="78" y="156"/>
                </a:lnTo>
                <a:close/>
              </a:path>
            </a:pathLst>
          </a:custGeom>
          <a:solidFill>
            <a:srgbClr val="BFFF4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34" name="Freeform 366"/>
          <p:cNvSpPr>
            <a:spLocks/>
          </p:cNvSpPr>
          <p:nvPr/>
        </p:nvSpPr>
        <p:spPr bwMode="auto">
          <a:xfrm>
            <a:off x="6535738" y="2560638"/>
            <a:ext cx="171450" cy="247650"/>
          </a:xfrm>
          <a:custGeom>
            <a:avLst/>
            <a:gdLst>
              <a:gd name="T0" fmla="*/ 2147483647 w 18"/>
              <a:gd name="T1" fmla="*/ 2147483647 h 26"/>
              <a:gd name="T2" fmla="*/ 0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13" y="26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35" name="Oval 367"/>
          <p:cNvSpPr>
            <a:spLocks noChangeArrowheads="1"/>
          </p:cNvSpPr>
          <p:nvPr/>
        </p:nvSpPr>
        <p:spPr bwMode="auto">
          <a:xfrm>
            <a:off x="6669088" y="1857375"/>
            <a:ext cx="84137" cy="8413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36" name="Oval 368"/>
          <p:cNvSpPr>
            <a:spLocks noChangeArrowheads="1"/>
          </p:cNvSpPr>
          <p:nvPr/>
        </p:nvSpPr>
        <p:spPr bwMode="auto">
          <a:xfrm>
            <a:off x="6669088" y="1857375"/>
            <a:ext cx="84137" cy="84138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37" name="Freeform 369"/>
          <p:cNvSpPr>
            <a:spLocks/>
          </p:cNvSpPr>
          <p:nvPr/>
        </p:nvSpPr>
        <p:spPr bwMode="auto">
          <a:xfrm>
            <a:off x="6516688" y="3541713"/>
            <a:ext cx="171450" cy="247650"/>
          </a:xfrm>
          <a:custGeom>
            <a:avLst/>
            <a:gdLst>
              <a:gd name="T0" fmla="*/ 2147483647 w 108"/>
              <a:gd name="T1" fmla="*/ 2147483647 h 156"/>
              <a:gd name="T2" fmla="*/ 0 w 108"/>
              <a:gd name="T3" fmla="*/ 2147483647 h 156"/>
              <a:gd name="T4" fmla="*/ 2147483647 w 108"/>
              <a:gd name="T5" fmla="*/ 0 h 156"/>
              <a:gd name="T6" fmla="*/ 2147483647 w 108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6"/>
              <a:gd name="T14" fmla="*/ 108 w 108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6">
                <a:moveTo>
                  <a:pt x="78" y="156"/>
                </a:moveTo>
                <a:lnTo>
                  <a:pt x="0" y="18"/>
                </a:lnTo>
                <a:lnTo>
                  <a:pt x="108" y="0"/>
                </a:lnTo>
                <a:lnTo>
                  <a:pt x="78" y="156"/>
                </a:lnTo>
                <a:close/>
              </a:path>
            </a:pathLst>
          </a:custGeom>
          <a:solidFill>
            <a:srgbClr val="009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38" name="Freeform 370"/>
          <p:cNvSpPr>
            <a:spLocks/>
          </p:cNvSpPr>
          <p:nvPr/>
        </p:nvSpPr>
        <p:spPr bwMode="auto">
          <a:xfrm>
            <a:off x="6516688" y="3541713"/>
            <a:ext cx="171450" cy="247650"/>
          </a:xfrm>
          <a:custGeom>
            <a:avLst/>
            <a:gdLst>
              <a:gd name="T0" fmla="*/ 2147483647 w 18"/>
              <a:gd name="T1" fmla="*/ 2147483647 h 26"/>
              <a:gd name="T2" fmla="*/ 0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13" y="26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39" name="Freeform 371"/>
          <p:cNvSpPr>
            <a:spLocks/>
          </p:cNvSpPr>
          <p:nvPr/>
        </p:nvSpPr>
        <p:spPr bwMode="auto">
          <a:xfrm>
            <a:off x="6516688" y="3313113"/>
            <a:ext cx="171450" cy="257175"/>
          </a:xfrm>
          <a:custGeom>
            <a:avLst/>
            <a:gdLst>
              <a:gd name="T0" fmla="*/ 0 w 108"/>
              <a:gd name="T1" fmla="*/ 2147483647 h 162"/>
              <a:gd name="T2" fmla="*/ 2147483647 w 108"/>
              <a:gd name="T3" fmla="*/ 2147483647 h 162"/>
              <a:gd name="T4" fmla="*/ 2147483647 w 108"/>
              <a:gd name="T5" fmla="*/ 0 h 162"/>
              <a:gd name="T6" fmla="*/ 0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0" y="162"/>
                </a:moveTo>
                <a:lnTo>
                  <a:pt x="108" y="144"/>
                </a:lnTo>
                <a:lnTo>
                  <a:pt x="30" y="0"/>
                </a:lnTo>
                <a:lnTo>
                  <a:pt x="0" y="162"/>
                </a:lnTo>
                <a:close/>
              </a:path>
            </a:pathLst>
          </a:custGeom>
          <a:solidFill>
            <a:srgbClr val="00E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40" name="Freeform 372"/>
          <p:cNvSpPr>
            <a:spLocks/>
          </p:cNvSpPr>
          <p:nvPr/>
        </p:nvSpPr>
        <p:spPr bwMode="auto">
          <a:xfrm>
            <a:off x="6516688" y="3313113"/>
            <a:ext cx="171450" cy="257175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41" name="Freeform 373"/>
          <p:cNvSpPr>
            <a:spLocks/>
          </p:cNvSpPr>
          <p:nvPr/>
        </p:nvSpPr>
        <p:spPr bwMode="auto">
          <a:xfrm>
            <a:off x="6488113" y="2589213"/>
            <a:ext cx="171450" cy="257175"/>
          </a:xfrm>
          <a:custGeom>
            <a:avLst/>
            <a:gdLst>
              <a:gd name="T0" fmla="*/ 0 w 108"/>
              <a:gd name="T1" fmla="*/ 2147483647 h 162"/>
              <a:gd name="T2" fmla="*/ 2147483647 w 108"/>
              <a:gd name="T3" fmla="*/ 2147483647 h 162"/>
              <a:gd name="T4" fmla="*/ 2147483647 w 108"/>
              <a:gd name="T5" fmla="*/ 0 h 162"/>
              <a:gd name="T6" fmla="*/ 0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0" y="162"/>
                </a:moveTo>
                <a:lnTo>
                  <a:pt x="108" y="138"/>
                </a:lnTo>
                <a:lnTo>
                  <a:pt x="30" y="0"/>
                </a:lnTo>
                <a:lnTo>
                  <a:pt x="0" y="162"/>
                </a:lnTo>
                <a:close/>
              </a:path>
            </a:pathLst>
          </a:cu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42" name="Freeform 374"/>
          <p:cNvSpPr>
            <a:spLocks/>
          </p:cNvSpPr>
          <p:nvPr/>
        </p:nvSpPr>
        <p:spPr bwMode="auto">
          <a:xfrm>
            <a:off x="6488113" y="2589213"/>
            <a:ext cx="171450" cy="257175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43" name="Freeform 375"/>
          <p:cNvSpPr>
            <a:spLocks/>
          </p:cNvSpPr>
          <p:nvPr/>
        </p:nvSpPr>
        <p:spPr bwMode="auto">
          <a:xfrm>
            <a:off x="6364288" y="2589213"/>
            <a:ext cx="171450" cy="257175"/>
          </a:xfrm>
          <a:custGeom>
            <a:avLst/>
            <a:gdLst>
              <a:gd name="T0" fmla="*/ 2147483647 w 108"/>
              <a:gd name="T1" fmla="*/ 2147483647 h 162"/>
              <a:gd name="T2" fmla="*/ 0 w 108"/>
              <a:gd name="T3" fmla="*/ 2147483647 h 162"/>
              <a:gd name="T4" fmla="*/ 2147483647 w 108"/>
              <a:gd name="T5" fmla="*/ 0 h 162"/>
              <a:gd name="T6" fmla="*/ 2147483647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78" y="162"/>
                </a:moveTo>
                <a:lnTo>
                  <a:pt x="0" y="18"/>
                </a:lnTo>
                <a:lnTo>
                  <a:pt x="108" y="0"/>
                </a:lnTo>
                <a:lnTo>
                  <a:pt x="78" y="162"/>
                </a:lnTo>
                <a:close/>
              </a:path>
            </a:pathLst>
          </a:cu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44" name="Freeform 376"/>
          <p:cNvSpPr>
            <a:spLocks/>
          </p:cNvSpPr>
          <p:nvPr/>
        </p:nvSpPr>
        <p:spPr bwMode="auto">
          <a:xfrm>
            <a:off x="6364288" y="2589213"/>
            <a:ext cx="171450" cy="257175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45" name="Freeform 377"/>
          <p:cNvSpPr>
            <a:spLocks/>
          </p:cNvSpPr>
          <p:nvPr/>
        </p:nvSpPr>
        <p:spPr bwMode="auto">
          <a:xfrm>
            <a:off x="6488113" y="2808288"/>
            <a:ext cx="171450" cy="257175"/>
          </a:xfrm>
          <a:custGeom>
            <a:avLst/>
            <a:gdLst>
              <a:gd name="T0" fmla="*/ 2147483647 w 108"/>
              <a:gd name="T1" fmla="*/ 2147483647 h 162"/>
              <a:gd name="T2" fmla="*/ 0 w 108"/>
              <a:gd name="T3" fmla="*/ 2147483647 h 162"/>
              <a:gd name="T4" fmla="*/ 2147483647 w 108"/>
              <a:gd name="T5" fmla="*/ 0 h 162"/>
              <a:gd name="T6" fmla="*/ 2147483647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78" y="162"/>
                </a:moveTo>
                <a:lnTo>
                  <a:pt x="0" y="24"/>
                </a:lnTo>
                <a:lnTo>
                  <a:pt x="108" y="0"/>
                </a:lnTo>
                <a:lnTo>
                  <a:pt x="78" y="162"/>
                </a:lnTo>
                <a:close/>
              </a:path>
            </a:pathLst>
          </a:custGeom>
          <a:solidFill>
            <a:srgbClr val="80FF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46" name="Freeform 378"/>
          <p:cNvSpPr>
            <a:spLocks/>
          </p:cNvSpPr>
          <p:nvPr/>
        </p:nvSpPr>
        <p:spPr bwMode="auto">
          <a:xfrm>
            <a:off x="6488113" y="2808288"/>
            <a:ext cx="171450" cy="257175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4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47" name="Freeform 379"/>
          <p:cNvSpPr>
            <a:spLocks/>
          </p:cNvSpPr>
          <p:nvPr/>
        </p:nvSpPr>
        <p:spPr bwMode="auto">
          <a:xfrm>
            <a:off x="6469063" y="3570288"/>
            <a:ext cx="171450" cy="257175"/>
          </a:xfrm>
          <a:custGeom>
            <a:avLst/>
            <a:gdLst>
              <a:gd name="T0" fmla="*/ 0 w 108"/>
              <a:gd name="T1" fmla="*/ 2147483647 h 162"/>
              <a:gd name="T2" fmla="*/ 2147483647 w 108"/>
              <a:gd name="T3" fmla="*/ 2147483647 h 162"/>
              <a:gd name="T4" fmla="*/ 2147483647 w 108"/>
              <a:gd name="T5" fmla="*/ 0 h 162"/>
              <a:gd name="T6" fmla="*/ 0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0" y="162"/>
                </a:moveTo>
                <a:lnTo>
                  <a:pt x="108" y="138"/>
                </a:lnTo>
                <a:lnTo>
                  <a:pt x="30" y="0"/>
                </a:lnTo>
                <a:lnTo>
                  <a:pt x="0" y="162"/>
                </a:lnTo>
                <a:close/>
              </a:path>
            </a:pathLst>
          </a:custGeom>
          <a:solidFill>
            <a:srgbClr val="00A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48" name="Freeform 380"/>
          <p:cNvSpPr>
            <a:spLocks/>
          </p:cNvSpPr>
          <p:nvPr/>
        </p:nvSpPr>
        <p:spPr bwMode="auto">
          <a:xfrm>
            <a:off x="6469063" y="3570288"/>
            <a:ext cx="171450" cy="257175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49" name="Freeform 381"/>
          <p:cNvSpPr>
            <a:spLocks/>
          </p:cNvSpPr>
          <p:nvPr/>
        </p:nvSpPr>
        <p:spPr bwMode="auto">
          <a:xfrm>
            <a:off x="6469063" y="3789363"/>
            <a:ext cx="171450" cy="255587"/>
          </a:xfrm>
          <a:custGeom>
            <a:avLst/>
            <a:gdLst>
              <a:gd name="T0" fmla="*/ 2147483647 w 108"/>
              <a:gd name="T1" fmla="*/ 2147483647 h 161"/>
              <a:gd name="T2" fmla="*/ 0 w 108"/>
              <a:gd name="T3" fmla="*/ 2147483647 h 161"/>
              <a:gd name="T4" fmla="*/ 2147483647 w 108"/>
              <a:gd name="T5" fmla="*/ 0 h 161"/>
              <a:gd name="T6" fmla="*/ 2147483647 w 108"/>
              <a:gd name="T7" fmla="*/ 2147483647 h 161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1"/>
              <a:gd name="T14" fmla="*/ 108 w 108"/>
              <a:gd name="T15" fmla="*/ 161 h 1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1">
                <a:moveTo>
                  <a:pt x="78" y="161"/>
                </a:moveTo>
                <a:lnTo>
                  <a:pt x="0" y="24"/>
                </a:lnTo>
                <a:lnTo>
                  <a:pt x="108" y="0"/>
                </a:lnTo>
                <a:lnTo>
                  <a:pt x="78" y="161"/>
                </a:lnTo>
                <a:close/>
              </a:path>
            </a:pathLst>
          </a:custGeom>
          <a:solidFill>
            <a:srgbClr val="005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50" name="Freeform 382"/>
          <p:cNvSpPr>
            <a:spLocks/>
          </p:cNvSpPr>
          <p:nvPr/>
        </p:nvSpPr>
        <p:spPr bwMode="auto">
          <a:xfrm>
            <a:off x="6469063" y="3789363"/>
            <a:ext cx="171450" cy="255587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4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51" name="Freeform 383"/>
          <p:cNvSpPr>
            <a:spLocks/>
          </p:cNvSpPr>
          <p:nvPr/>
        </p:nvSpPr>
        <p:spPr bwMode="auto">
          <a:xfrm>
            <a:off x="6459538" y="2084388"/>
            <a:ext cx="171450" cy="247650"/>
          </a:xfrm>
          <a:custGeom>
            <a:avLst/>
            <a:gdLst>
              <a:gd name="T0" fmla="*/ 2147483647 w 108"/>
              <a:gd name="T1" fmla="*/ 2147483647 h 156"/>
              <a:gd name="T2" fmla="*/ 0 w 108"/>
              <a:gd name="T3" fmla="*/ 2147483647 h 156"/>
              <a:gd name="T4" fmla="*/ 2147483647 w 108"/>
              <a:gd name="T5" fmla="*/ 0 h 156"/>
              <a:gd name="T6" fmla="*/ 2147483647 w 108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6"/>
              <a:gd name="T14" fmla="*/ 108 w 108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6">
                <a:moveTo>
                  <a:pt x="78" y="156"/>
                </a:moveTo>
                <a:lnTo>
                  <a:pt x="0" y="18"/>
                </a:lnTo>
                <a:lnTo>
                  <a:pt x="108" y="0"/>
                </a:lnTo>
                <a:lnTo>
                  <a:pt x="78" y="156"/>
                </a:lnTo>
                <a:close/>
              </a:path>
            </a:pathLst>
          </a:custGeom>
          <a:solidFill>
            <a:srgbClr val="FF9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52" name="Freeform 384"/>
          <p:cNvSpPr>
            <a:spLocks/>
          </p:cNvSpPr>
          <p:nvPr/>
        </p:nvSpPr>
        <p:spPr bwMode="auto">
          <a:xfrm>
            <a:off x="6459538" y="2084388"/>
            <a:ext cx="171450" cy="247650"/>
          </a:xfrm>
          <a:custGeom>
            <a:avLst/>
            <a:gdLst>
              <a:gd name="T0" fmla="*/ 2147483647 w 18"/>
              <a:gd name="T1" fmla="*/ 2147483647 h 26"/>
              <a:gd name="T2" fmla="*/ 0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13" y="26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53" name="Freeform 385"/>
          <p:cNvSpPr>
            <a:spLocks/>
          </p:cNvSpPr>
          <p:nvPr/>
        </p:nvSpPr>
        <p:spPr bwMode="auto">
          <a:xfrm>
            <a:off x="6440488" y="3065463"/>
            <a:ext cx="171450" cy="247650"/>
          </a:xfrm>
          <a:custGeom>
            <a:avLst/>
            <a:gdLst>
              <a:gd name="T0" fmla="*/ 2147483647 w 108"/>
              <a:gd name="T1" fmla="*/ 2147483647 h 156"/>
              <a:gd name="T2" fmla="*/ 0 w 108"/>
              <a:gd name="T3" fmla="*/ 2147483647 h 156"/>
              <a:gd name="T4" fmla="*/ 2147483647 w 108"/>
              <a:gd name="T5" fmla="*/ 0 h 156"/>
              <a:gd name="T6" fmla="*/ 2147483647 w 108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6"/>
              <a:gd name="T14" fmla="*/ 108 w 108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6">
                <a:moveTo>
                  <a:pt x="78" y="156"/>
                </a:moveTo>
                <a:lnTo>
                  <a:pt x="0" y="18"/>
                </a:lnTo>
                <a:lnTo>
                  <a:pt x="108" y="0"/>
                </a:lnTo>
                <a:lnTo>
                  <a:pt x="78" y="156"/>
                </a:lnTo>
                <a:close/>
              </a:path>
            </a:pathLst>
          </a:custGeom>
          <a:solidFill>
            <a:srgbClr val="40F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54" name="Freeform 386"/>
          <p:cNvSpPr>
            <a:spLocks/>
          </p:cNvSpPr>
          <p:nvPr/>
        </p:nvSpPr>
        <p:spPr bwMode="auto">
          <a:xfrm>
            <a:off x="6440488" y="3065463"/>
            <a:ext cx="171450" cy="247650"/>
          </a:xfrm>
          <a:custGeom>
            <a:avLst/>
            <a:gdLst>
              <a:gd name="T0" fmla="*/ 2147483647 w 18"/>
              <a:gd name="T1" fmla="*/ 2147483647 h 26"/>
              <a:gd name="T2" fmla="*/ 0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13" y="26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55" name="Freeform 387"/>
          <p:cNvSpPr>
            <a:spLocks/>
          </p:cNvSpPr>
          <p:nvPr/>
        </p:nvSpPr>
        <p:spPr bwMode="auto">
          <a:xfrm>
            <a:off x="6316663" y="2617788"/>
            <a:ext cx="171450" cy="257175"/>
          </a:xfrm>
          <a:custGeom>
            <a:avLst/>
            <a:gdLst>
              <a:gd name="T0" fmla="*/ 0 w 108"/>
              <a:gd name="T1" fmla="*/ 2147483647 h 162"/>
              <a:gd name="T2" fmla="*/ 2147483647 w 108"/>
              <a:gd name="T3" fmla="*/ 2147483647 h 162"/>
              <a:gd name="T4" fmla="*/ 2147483647 w 108"/>
              <a:gd name="T5" fmla="*/ 0 h 162"/>
              <a:gd name="T6" fmla="*/ 0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0" y="162"/>
                </a:moveTo>
                <a:lnTo>
                  <a:pt x="108" y="144"/>
                </a:lnTo>
                <a:lnTo>
                  <a:pt x="30" y="0"/>
                </a:lnTo>
                <a:lnTo>
                  <a:pt x="0" y="162"/>
                </a:lnTo>
                <a:close/>
              </a:path>
            </a:pathLst>
          </a:cu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56" name="Freeform 388"/>
          <p:cNvSpPr>
            <a:spLocks/>
          </p:cNvSpPr>
          <p:nvPr/>
        </p:nvSpPr>
        <p:spPr bwMode="auto">
          <a:xfrm>
            <a:off x="6316663" y="2617788"/>
            <a:ext cx="171450" cy="257175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57" name="Freeform 389"/>
          <p:cNvSpPr>
            <a:spLocks/>
          </p:cNvSpPr>
          <p:nvPr/>
        </p:nvSpPr>
        <p:spPr bwMode="auto">
          <a:xfrm>
            <a:off x="6440488" y="2846388"/>
            <a:ext cx="171450" cy="247650"/>
          </a:xfrm>
          <a:custGeom>
            <a:avLst/>
            <a:gdLst>
              <a:gd name="T0" fmla="*/ 0 w 108"/>
              <a:gd name="T1" fmla="*/ 2147483647 h 156"/>
              <a:gd name="T2" fmla="*/ 2147483647 w 108"/>
              <a:gd name="T3" fmla="*/ 2147483647 h 156"/>
              <a:gd name="T4" fmla="*/ 2147483647 w 108"/>
              <a:gd name="T5" fmla="*/ 0 h 156"/>
              <a:gd name="T6" fmla="*/ 0 w 108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6"/>
              <a:gd name="T14" fmla="*/ 108 w 108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6">
                <a:moveTo>
                  <a:pt x="0" y="156"/>
                </a:moveTo>
                <a:lnTo>
                  <a:pt x="108" y="138"/>
                </a:lnTo>
                <a:lnTo>
                  <a:pt x="30" y="0"/>
                </a:lnTo>
                <a:lnTo>
                  <a:pt x="0" y="156"/>
                </a:lnTo>
                <a:close/>
              </a:path>
            </a:pathLst>
          </a:custGeom>
          <a:solidFill>
            <a:srgbClr val="8FFF7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58" name="Freeform 390"/>
          <p:cNvSpPr>
            <a:spLocks/>
          </p:cNvSpPr>
          <p:nvPr/>
        </p:nvSpPr>
        <p:spPr bwMode="auto">
          <a:xfrm>
            <a:off x="6440488" y="2846388"/>
            <a:ext cx="171450" cy="247650"/>
          </a:xfrm>
          <a:custGeom>
            <a:avLst/>
            <a:gdLst>
              <a:gd name="T0" fmla="*/ 0 w 18"/>
              <a:gd name="T1" fmla="*/ 2147483647 h 26"/>
              <a:gd name="T2" fmla="*/ 2147483647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0" y="26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59" name="Oval 391"/>
          <p:cNvSpPr>
            <a:spLocks noChangeArrowheads="1"/>
          </p:cNvSpPr>
          <p:nvPr/>
        </p:nvSpPr>
        <p:spPr bwMode="auto">
          <a:xfrm>
            <a:off x="6554788" y="3598863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60" name="Oval 392"/>
          <p:cNvSpPr>
            <a:spLocks noChangeArrowheads="1"/>
          </p:cNvSpPr>
          <p:nvPr/>
        </p:nvSpPr>
        <p:spPr bwMode="auto">
          <a:xfrm>
            <a:off x="6554788" y="3598863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61" name="Oval 393"/>
          <p:cNvSpPr>
            <a:spLocks noChangeArrowheads="1"/>
          </p:cNvSpPr>
          <p:nvPr/>
        </p:nvSpPr>
        <p:spPr bwMode="auto">
          <a:xfrm>
            <a:off x="6545263" y="2389188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62" name="Freeform 394"/>
          <p:cNvSpPr>
            <a:spLocks/>
          </p:cNvSpPr>
          <p:nvPr/>
        </p:nvSpPr>
        <p:spPr bwMode="auto">
          <a:xfrm>
            <a:off x="6411913" y="2332038"/>
            <a:ext cx="171450" cy="257175"/>
          </a:xfrm>
          <a:custGeom>
            <a:avLst/>
            <a:gdLst>
              <a:gd name="T0" fmla="*/ 2147483647 w 108"/>
              <a:gd name="T1" fmla="*/ 2147483647 h 162"/>
              <a:gd name="T2" fmla="*/ 0 w 108"/>
              <a:gd name="T3" fmla="*/ 2147483647 h 162"/>
              <a:gd name="T4" fmla="*/ 2147483647 w 108"/>
              <a:gd name="T5" fmla="*/ 0 h 162"/>
              <a:gd name="T6" fmla="*/ 2147483647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78" y="162"/>
                </a:moveTo>
                <a:lnTo>
                  <a:pt x="0" y="24"/>
                </a:lnTo>
                <a:lnTo>
                  <a:pt x="108" y="0"/>
                </a:lnTo>
                <a:lnTo>
                  <a:pt x="78" y="162"/>
                </a:lnTo>
                <a:close/>
              </a:path>
            </a:pathLst>
          </a:custGeom>
          <a:solidFill>
            <a:srgbClr val="FFD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63" name="Freeform 395"/>
          <p:cNvSpPr>
            <a:spLocks/>
          </p:cNvSpPr>
          <p:nvPr/>
        </p:nvSpPr>
        <p:spPr bwMode="auto">
          <a:xfrm>
            <a:off x="6411913" y="2332038"/>
            <a:ext cx="171450" cy="257175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4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64" name="Freeform 396"/>
          <p:cNvSpPr>
            <a:spLocks/>
          </p:cNvSpPr>
          <p:nvPr/>
        </p:nvSpPr>
        <p:spPr bwMode="auto">
          <a:xfrm>
            <a:off x="6411913" y="2112963"/>
            <a:ext cx="171450" cy="257175"/>
          </a:xfrm>
          <a:custGeom>
            <a:avLst/>
            <a:gdLst>
              <a:gd name="T0" fmla="*/ 0 w 108"/>
              <a:gd name="T1" fmla="*/ 2147483647 h 162"/>
              <a:gd name="T2" fmla="*/ 2147483647 w 108"/>
              <a:gd name="T3" fmla="*/ 2147483647 h 162"/>
              <a:gd name="T4" fmla="*/ 2147483647 w 108"/>
              <a:gd name="T5" fmla="*/ 0 h 162"/>
              <a:gd name="T6" fmla="*/ 0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0" y="162"/>
                </a:moveTo>
                <a:lnTo>
                  <a:pt x="108" y="138"/>
                </a:lnTo>
                <a:lnTo>
                  <a:pt x="30" y="0"/>
                </a:lnTo>
                <a:lnTo>
                  <a:pt x="0" y="162"/>
                </a:lnTo>
                <a:close/>
              </a:path>
            </a:pathLst>
          </a:custGeom>
          <a:solidFill>
            <a:srgbClr val="FF8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65" name="Freeform 397"/>
          <p:cNvSpPr>
            <a:spLocks/>
          </p:cNvSpPr>
          <p:nvPr/>
        </p:nvSpPr>
        <p:spPr bwMode="auto">
          <a:xfrm>
            <a:off x="6411913" y="2112963"/>
            <a:ext cx="171450" cy="257175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66" name="Freeform 398"/>
          <p:cNvSpPr>
            <a:spLocks/>
          </p:cNvSpPr>
          <p:nvPr/>
        </p:nvSpPr>
        <p:spPr bwMode="auto">
          <a:xfrm>
            <a:off x="6392863" y="3094038"/>
            <a:ext cx="171450" cy="257175"/>
          </a:xfrm>
          <a:custGeom>
            <a:avLst/>
            <a:gdLst>
              <a:gd name="T0" fmla="*/ 0 w 108"/>
              <a:gd name="T1" fmla="*/ 2147483647 h 162"/>
              <a:gd name="T2" fmla="*/ 2147483647 w 108"/>
              <a:gd name="T3" fmla="*/ 2147483647 h 162"/>
              <a:gd name="T4" fmla="*/ 2147483647 w 108"/>
              <a:gd name="T5" fmla="*/ 0 h 162"/>
              <a:gd name="T6" fmla="*/ 0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0" y="162"/>
                </a:moveTo>
                <a:lnTo>
                  <a:pt x="108" y="138"/>
                </a:lnTo>
                <a:lnTo>
                  <a:pt x="30" y="0"/>
                </a:lnTo>
                <a:lnTo>
                  <a:pt x="0" y="162"/>
                </a:lnTo>
                <a:close/>
              </a:path>
            </a:pathLst>
          </a:custGeom>
          <a:solidFill>
            <a:srgbClr val="50FFA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67" name="Freeform 399"/>
          <p:cNvSpPr>
            <a:spLocks/>
          </p:cNvSpPr>
          <p:nvPr/>
        </p:nvSpPr>
        <p:spPr bwMode="auto">
          <a:xfrm>
            <a:off x="6392863" y="3094038"/>
            <a:ext cx="171450" cy="257175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68" name="Freeform 400"/>
          <p:cNvSpPr>
            <a:spLocks/>
          </p:cNvSpPr>
          <p:nvPr/>
        </p:nvSpPr>
        <p:spPr bwMode="auto">
          <a:xfrm>
            <a:off x="6392863" y="3313113"/>
            <a:ext cx="171450" cy="257175"/>
          </a:xfrm>
          <a:custGeom>
            <a:avLst/>
            <a:gdLst>
              <a:gd name="T0" fmla="*/ 2147483647 w 108"/>
              <a:gd name="T1" fmla="*/ 2147483647 h 162"/>
              <a:gd name="T2" fmla="*/ 0 w 108"/>
              <a:gd name="T3" fmla="*/ 2147483647 h 162"/>
              <a:gd name="T4" fmla="*/ 2147483647 w 108"/>
              <a:gd name="T5" fmla="*/ 0 h 162"/>
              <a:gd name="T6" fmla="*/ 2147483647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78" y="162"/>
                </a:moveTo>
                <a:lnTo>
                  <a:pt x="0" y="24"/>
                </a:lnTo>
                <a:lnTo>
                  <a:pt x="108" y="0"/>
                </a:lnTo>
                <a:lnTo>
                  <a:pt x="78" y="162"/>
                </a:lnTo>
                <a:close/>
              </a:path>
            </a:pathLst>
          </a:custGeom>
          <a:solidFill>
            <a:srgbClr val="00E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69" name="Freeform 401"/>
          <p:cNvSpPr>
            <a:spLocks/>
          </p:cNvSpPr>
          <p:nvPr/>
        </p:nvSpPr>
        <p:spPr bwMode="auto">
          <a:xfrm>
            <a:off x="6392863" y="3313113"/>
            <a:ext cx="171450" cy="257175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4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70" name="Oval 402"/>
          <p:cNvSpPr>
            <a:spLocks noChangeArrowheads="1"/>
          </p:cNvSpPr>
          <p:nvPr/>
        </p:nvSpPr>
        <p:spPr bwMode="auto">
          <a:xfrm>
            <a:off x="6516688" y="1885950"/>
            <a:ext cx="85725" cy="8413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71" name="Oval 403"/>
          <p:cNvSpPr>
            <a:spLocks noChangeArrowheads="1"/>
          </p:cNvSpPr>
          <p:nvPr/>
        </p:nvSpPr>
        <p:spPr bwMode="auto">
          <a:xfrm>
            <a:off x="6516688" y="1885950"/>
            <a:ext cx="85725" cy="84138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72" name="Freeform 404"/>
          <p:cNvSpPr>
            <a:spLocks/>
          </p:cNvSpPr>
          <p:nvPr/>
        </p:nvSpPr>
        <p:spPr bwMode="auto">
          <a:xfrm>
            <a:off x="6364288" y="2370138"/>
            <a:ext cx="171450" cy="247650"/>
          </a:xfrm>
          <a:custGeom>
            <a:avLst/>
            <a:gdLst>
              <a:gd name="T0" fmla="*/ 0 w 108"/>
              <a:gd name="T1" fmla="*/ 2147483647 h 156"/>
              <a:gd name="T2" fmla="*/ 2147483647 w 108"/>
              <a:gd name="T3" fmla="*/ 2147483647 h 156"/>
              <a:gd name="T4" fmla="*/ 2147483647 w 108"/>
              <a:gd name="T5" fmla="*/ 0 h 156"/>
              <a:gd name="T6" fmla="*/ 0 w 108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6"/>
              <a:gd name="T14" fmla="*/ 108 w 108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6">
                <a:moveTo>
                  <a:pt x="0" y="156"/>
                </a:moveTo>
                <a:lnTo>
                  <a:pt x="108" y="138"/>
                </a:lnTo>
                <a:lnTo>
                  <a:pt x="30" y="0"/>
                </a:lnTo>
                <a:lnTo>
                  <a:pt x="0" y="156"/>
                </a:lnTo>
                <a:close/>
              </a:path>
            </a:pathLst>
          </a:custGeom>
          <a:solidFill>
            <a:srgbClr val="FFC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73" name="Freeform 405"/>
          <p:cNvSpPr>
            <a:spLocks/>
          </p:cNvSpPr>
          <p:nvPr/>
        </p:nvSpPr>
        <p:spPr bwMode="auto">
          <a:xfrm>
            <a:off x="6364288" y="2370138"/>
            <a:ext cx="171450" cy="247650"/>
          </a:xfrm>
          <a:custGeom>
            <a:avLst/>
            <a:gdLst>
              <a:gd name="T0" fmla="*/ 0 w 18"/>
              <a:gd name="T1" fmla="*/ 2147483647 h 26"/>
              <a:gd name="T2" fmla="*/ 2147483647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0" y="26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74" name="Freeform 406"/>
          <p:cNvSpPr>
            <a:spLocks/>
          </p:cNvSpPr>
          <p:nvPr/>
        </p:nvSpPr>
        <p:spPr bwMode="auto">
          <a:xfrm>
            <a:off x="6345238" y="3351213"/>
            <a:ext cx="171450" cy="247650"/>
          </a:xfrm>
          <a:custGeom>
            <a:avLst/>
            <a:gdLst>
              <a:gd name="T0" fmla="*/ 0 w 108"/>
              <a:gd name="T1" fmla="*/ 2147483647 h 156"/>
              <a:gd name="T2" fmla="*/ 2147483647 w 108"/>
              <a:gd name="T3" fmla="*/ 2147483647 h 156"/>
              <a:gd name="T4" fmla="*/ 2147483647 w 108"/>
              <a:gd name="T5" fmla="*/ 0 h 156"/>
              <a:gd name="T6" fmla="*/ 0 w 108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6"/>
              <a:gd name="T14" fmla="*/ 108 w 108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6">
                <a:moveTo>
                  <a:pt x="0" y="156"/>
                </a:moveTo>
                <a:lnTo>
                  <a:pt x="108" y="138"/>
                </a:lnTo>
                <a:lnTo>
                  <a:pt x="30" y="0"/>
                </a:lnTo>
                <a:lnTo>
                  <a:pt x="0" y="156"/>
                </a:lnTo>
                <a:close/>
              </a:path>
            </a:pathLst>
          </a:custGeom>
          <a:solidFill>
            <a:srgbClr val="10FFE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75" name="Freeform 407"/>
          <p:cNvSpPr>
            <a:spLocks/>
          </p:cNvSpPr>
          <p:nvPr/>
        </p:nvSpPr>
        <p:spPr bwMode="auto">
          <a:xfrm>
            <a:off x="6345238" y="3351213"/>
            <a:ext cx="171450" cy="247650"/>
          </a:xfrm>
          <a:custGeom>
            <a:avLst/>
            <a:gdLst>
              <a:gd name="T0" fmla="*/ 0 w 18"/>
              <a:gd name="T1" fmla="*/ 2147483647 h 26"/>
              <a:gd name="T2" fmla="*/ 2147483647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0" y="26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76" name="Freeform 408"/>
          <p:cNvSpPr>
            <a:spLocks/>
          </p:cNvSpPr>
          <p:nvPr/>
        </p:nvSpPr>
        <p:spPr bwMode="auto">
          <a:xfrm>
            <a:off x="6345238" y="3570288"/>
            <a:ext cx="171450" cy="257175"/>
          </a:xfrm>
          <a:custGeom>
            <a:avLst/>
            <a:gdLst>
              <a:gd name="T0" fmla="*/ 2147483647 w 108"/>
              <a:gd name="T1" fmla="*/ 2147483647 h 162"/>
              <a:gd name="T2" fmla="*/ 0 w 108"/>
              <a:gd name="T3" fmla="*/ 2147483647 h 162"/>
              <a:gd name="T4" fmla="*/ 2147483647 w 108"/>
              <a:gd name="T5" fmla="*/ 0 h 162"/>
              <a:gd name="T6" fmla="*/ 2147483647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78" y="162"/>
                </a:moveTo>
                <a:lnTo>
                  <a:pt x="0" y="18"/>
                </a:lnTo>
                <a:lnTo>
                  <a:pt x="108" y="0"/>
                </a:lnTo>
                <a:lnTo>
                  <a:pt x="78" y="162"/>
                </a:lnTo>
                <a:close/>
              </a:path>
            </a:pathLst>
          </a:custGeom>
          <a:solidFill>
            <a:srgbClr val="00A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77" name="Freeform 409"/>
          <p:cNvSpPr>
            <a:spLocks/>
          </p:cNvSpPr>
          <p:nvPr/>
        </p:nvSpPr>
        <p:spPr bwMode="auto">
          <a:xfrm>
            <a:off x="6345238" y="3570288"/>
            <a:ext cx="171450" cy="257175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78" name="Freeform 410"/>
          <p:cNvSpPr>
            <a:spLocks/>
          </p:cNvSpPr>
          <p:nvPr/>
        </p:nvSpPr>
        <p:spPr bwMode="auto">
          <a:xfrm>
            <a:off x="6335713" y="1866900"/>
            <a:ext cx="171450" cy="246063"/>
          </a:xfrm>
          <a:custGeom>
            <a:avLst/>
            <a:gdLst>
              <a:gd name="T0" fmla="*/ 2147483647 w 108"/>
              <a:gd name="T1" fmla="*/ 2147483647 h 155"/>
              <a:gd name="T2" fmla="*/ 0 w 108"/>
              <a:gd name="T3" fmla="*/ 2147483647 h 155"/>
              <a:gd name="T4" fmla="*/ 2147483647 w 108"/>
              <a:gd name="T5" fmla="*/ 0 h 155"/>
              <a:gd name="T6" fmla="*/ 2147483647 w 108"/>
              <a:gd name="T7" fmla="*/ 2147483647 h 155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5"/>
              <a:gd name="T14" fmla="*/ 108 w 108"/>
              <a:gd name="T15" fmla="*/ 155 h 1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5">
                <a:moveTo>
                  <a:pt x="78" y="155"/>
                </a:moveTo>
                <a:lnTo>
                  <a:pt x="0" y="18"/>
                </a:lnTo>
                <a:lnTo>
                  <a:pt x="108" y="0"/>
                </a:lnTo>
                <a:lnTo>
                  <a:pt x="78" y="155"/>
                </a:lnTo>
                <a:close/>
              </a:path>
            </a:pathLst>
          </a:cu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79" name="Freeform 411"/>
          <p:cNvSpPr>
            <a:spLocks/>
          </p:cNvSpPr>
          <p:nvPr/>
        </p:nvSpPr>
        <p:spPr bwMode="auto">
          <a:xfrm>
            <a:off x="6335713" y="1866900"/>
            <a:ext cx="171450" cy="246063"/>
          </a:xfrm>
          <a:custGeom>
            <a:avLst/>
            <a:gdLst>
              <a:gd name="T0" fmla="*/ 2147483647 w 18"/>
              <a:gd name="T1" fmla="*/ 2147483647 h 26"/>
              <a:gd name="T2" fmla="*/ 0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13" y="26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80" name="Freeform 412"/>
          <p:cNvSpPr>
            <a:spLocks/>
          </p:cNvSpPr>
          <p:nvPr/>
        </p:nvSpPr>
        <p:spPr bwMode="auto">
          <a:xfrm>
            <a:off x="6316663" y="2846388"/>
            <a:ext cx="171450" cy="247650"/>
          </a:xfrm>
          <a:custGeom>
            <a:avLst/>
            <a:gdLst>
              <a:gd name="T0" fmla="*/ 2147483647 w 108"/>
              <a:gd name="T1" fmla="*/ 2147483647 h 156"/>
              <a:gd name="T2" fmla="*/ 0 w 108"/>
              <a:gd name="T3" fmla="*/ 2147483647 h 156"/>
              <a:gd name="T4" fmla="*/ 2147483647 w 108"/>
              <a:gd name="T5" fmla="*/ 0 h 156"/>
              <a:gd name="T6" fmla="*/ 2147483647 w 108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6"/>
              <a:gd name="T14" fmla="*/ 108 w 108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6">
                <a:moveTo>
                  <a:pt x="78" y="156"/>
                </a:moveTo>
                <a:lnTo>
                  <a:pt x="0" y="18"/>
                </a:lnTo>
                <a:lnTo>
                  <a:pt x="108" y="0"/>
                </a:lnTo>
                <a:lnTo>
                  <a:pt x="78" y="156"/>
                </a:lnTo>
                <a:close/>
              </a:path>
            </a:pathLst>
          </a:custGeom>
          <a:solidFill>
            <a:srgbClr val="8FFF7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81" name="Freeform 413"/>
          <p:cNvSpPr>
            <a:spLocks/>
          </p:cNvSpPr>
          <p:nvPr/>
        </p:nvSpPr>
        <p:spPr bwMode="auto">
          <a:xfrm>
            <a:off x="6316663" y="2846388"/>
            <a:ext cx="171450" cy="247650"/>
          </a:xfrm>
          <a:custGeom>
            <a:avLst/>
            <a:gdLst>
              <a:gd name="T0" fmla="*/ 2147483647 w 18"/>
              <a:gd name="T1" fmla="*/ 2147483647 h 26"/>
              <a:gd name="T2" fmla="*/ 0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13" y="26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82" name="Oval 414"/>
          <p:cNvSpPr>
            <a:spLocks noChangeArrowheads="1"/>
          </p:cNvSpPr>
          <p:nvPr/>
        </p:nvSpPr>
        <p:spPr bwMode="auto">
          <a:xfrm>
            <a:off x="6440488" y="155257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83" name="Oval 415"/>
          <p:cNvSpPr>
            <a:spLocks noChangeArrowheads="1"/>
          </p:cNvSpPr>
          <p:nvPr/>
        </p:nvSpPr>
        <p:spPr bwMode="auto">
          <a:xfrm>
            <a:off x="6440488" y="155257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84" name="Freeform 416"/>
          <p:cNvSpPr>
            <a:spLocks/>
          </p:cNvSpPr>
          <p:nvPr/>
        </p:nvSpPr>
        <p:spPr bwMode="auto">
          <a:xfrm>
            <a:off x="6288088" y="2112963"/>
            <a:ext cx="171450" cy="257175"/>
          </a:xfrm>
          <a:custGeom>
            <a:avLst/>
            <a:gdLst>
              <a:gd name="T0" fmla="*/ 2147483647 w 108"/>
              <a:gd name="T1" fmla="*/ 2147483647 h 162"/>
              <a:gd name="T2" fmla="*/ 0 w 108"/>
              <a:gd name="T3" fmla="*/ 2147483647 h 162"/>
              <a:gd name="T4" fmla="*/ 2147483647 w 108"/>
              <a:gd name="T5" fmla="*/ 0 h 162"/>
              <a:gd name="T6" fmla="*/ 2147483647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78" y="162"/>
                </a:moveTo>
                <a:lnTo>
                  <a:pt x="0" y="18"/>
                </a:lnTo>
                <a:lnTo>
                  <a:pt x="108" y="0"/>
                </a:lnTo>
                <a:lnTo>
                  <a:pt x="78" y="162"/>
                </a:lnTo>
                <a:close/>
              </a:path>
            </a:pathLst>
          </a:custGeom>
          <a:solidFill>
            <a:srgbClr val="FF8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85" name="Freeform 417"/>
          <p:cNvSpPr>
            <a:spLocks/>
          </p:cNvSpPr>
          <p:nvPr/>
        </p:nvSpPr>
        <p:spPr bwMode="auto">
          <a:xfrm>
            <a:off x="6288088" y="2112963"/>
            <a:ext cx="171450" cy="257175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86" name="Freeform 418"/>
          <p:cNvSpPr>
            <a:spLocks/>
          </p:cNvSpPr>
          <p:nvPr/>
        </p:nvSpPr>
        <p:spPr bwMode="auto">
          <a:xfrm>
            <a:off x="6288088" y="1895475"/>
            <a:ext cx="171450" cy="246063"/>
          </a:xfrm>
          <a:custGeom>
            <a:avLst/>
            <a:gdLst>
              <a:gd name="T0" fmla="*/ 0 w 108"/>
              <a:gd name="T1" fmla="*/ 2147483647 h 155"/>
              <a:gd name="T2" fmla="*/ 2147483647 w 108"/>
              <a:gd name="T3" fmla="*/ 2147483647 h 155"/>
              <a:gd name="T4" fmla="*/ 2147483647 w 108"/>
              <a:gd name="T5" fmla="*/ 0 h 155"/>
              <a:gd name="T6" fmla="*/ 0 w 108"/>
              <a:gd name="T7" fmla="*/ 2147483647 h 155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5"/>
              <a:gd name="T14" fmla="*/ 108 w 108"/>
              <a:gd name="T15" fmla="*/ 155 h 1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5">
                <a:moveTo>
                  <a:pt x="0" y="155"/>
                </a:moveTo>
                <a:lnTo>
                  <a:pt x="108" y="137"/>
                </a:lnTo>
                <a:lnTo>
                  <a:pt x="30" y="0"/>
                </a:lnTo>
                <a:lnTo>
                  <a:pt x="0" y="155"/>
                </a:lnTo>
                <a:close/>
              </a:path>
            </a:pathLst>
          </a:cu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87" name="Freeform 419"/>
          <p:cNvSpPr>
            <a:spLocks/>
          </p:cNvSpPr>
          <p:nvPr/>
        </p:nvSpPr>
        <p:spPr bwMode="auto">
          <a:xfrm>
            <a:off x="6288088" y="1895475"/>
            <a:ext cx="171450" cy="246063"/>
          </a:xfrm>
          <a:custGeom>
            <a:avLst/>
            <a:gdLst>
              <a:gd name="T0" fmla="*/ 0 w 18"/>
              <a:gd name="T1" fmla="*/ 2147483647 h 26"/>
              <a:gd name="T2" fmla="*/ 2147483647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0" y="26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88" name="Oval 420"/>
          <p:cNvSpPr>
            <a:spLocks noChangeArrowheads="1"/>
          </p:cNvSpPr>
          <p:nvPr/>
        </p:nvSpPr>
        <p:spPr bwMode="auto">
          <a:xfrm>
            <a:off x="6411913" y="3360738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89" name="Oval 421"/>
          <p:cNvSpPr>
            <a:spLocks noChangeArrowheads="1"/>
          </p:cNvSpPr>
          <p:nvPr/>
        </p:nvSpPr>
        <p:spPr bwMode="auto">
          <a:xfrm>
            <a:off x="6411913" y="3360738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90" name="Freeform 422"/>
          <p:cNvSpPr>
            <a:spLocks/>
          </p:cNvSpPr>
          <p:nvPr/>
        </p:nvSpPr>
        <p:spPr bwMode="auto">
          <a:xfrm>
            <a:off x="6269038" y="3094038"/>
            <a:ext cx="171450" cy="257175"/>
          </a:xfrm>
          <a:custGeom>
            <a:avLst/>
            <a:gdLst>
              <a:gd name="T0" fmla="*/ 2147483647 w 108"/>
              <a:gd name="T1" fmla="*/ 2147483647 h 162"/>
              <a:gd name="T2" fmla="*/ 0 w 108"/>
              <a:gd name="T3" fmla="*/ 2147483647 h 162"/>
              <a:gd name="T4" fmla="*/ 2147483647 w 108"/>
              <a:gd name="T5" fmla="*/ 0 h 162"/>
              <a:gd name="T6" fmla="*/ 2147483647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78" y="162"/>
                </a:moveTo>
                <a:lnTo>
                  <a:pt x="0" y="18"/>
                </a:lnTo>
                <a:lnTo>
                  <a:pt x="108" y="0"/>
                </a:lnTo>
                <a:lnTo>
                  <a:pt x="78" y="162"/>
                </a:lnTo>
                <a:close/>
              </a:path>
            </a:pathLst>
          </a:custGeom>
          <a:solidFill>
            <a:srgbClr val="50FFA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91" name="Freeform 423"/>
          <p:cNvSpPr>
            <a:spLocks/>
          </p:cNvSpPr>
          <p:nvPr/>
        </p:nvSpPr>
        <p:spPr bwMode="auto">
          <a:xfrm>
            <a:off x="6269038" y="3094038"/>
            <a:ext cx="171450" cy="257175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92" name="Freeform 424"/>
          <p:cNvSpPr>
            <a:spLocks/>
          </p:cNvSpPr>
          <p:nvPr/>
        </p:nvSpPr>
        <p:spPr bwMode="auto">
          <a:xfrm>
            <a:off x="6269038" y="2874963"/>
            <a:ext cx="171450" cy="247650"/>
          </a:xfrm>
          <a:custGeom>
            <a:avLst/>
            <a:gdLst>
              <a:gd name="T0" fmla="*/ 0 w 108"/>
              <a:gd name="T1" fmla="*/ 2147483647 h 156"/>
              <a:gd name="T2" fmla="*/ 2147483647 w 108"/>
              <a:gd name="T3" fmla="*/ 2147483647 h 156"/>
              <a:gd name="T4" fmla="*/ 2147483647 w 108"/>
              <a:gd name="T5" fmla="*/ 0 h 156"/>
              <a:gd name="T6" fmla="*/ 0 w 108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6"/>
              <a:gd name="T14" fmla="*/ 108 w 108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6">
                <a:moveTo>
                  <a:pt x="0" y="156"/>
                </a:moveTo>
                <a:lnTo>
                  <a:pt x="108" y="138"/>
                </a:lnTo>
                <a:lnTo>
                  <a:pt x="30" y="0"/>
                </a:lnTo>
                <a:lnTo>
                  <a:pt x="0" y="156"/>
                </a:lnTo>
                <a:close/>
              </a:path>
            </a:pathLst>
          </a:custGeom>
          <a:solidFill>
            <a:srgbClr val="AFFF5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93" name="Freeform 425"/>
          <p:cNvSpPr>
            <a:spLocks/>
          </p:cNvSpPr>
          <p:nvPr/>
        </p:nvSpPr>
        <p:spPr bwMode="auto">
          <a:xfrm>
            <a:off x="6269038" y="2874963"/>
            <a:ext cx="171450" cy="247650"/>
          </a:xfrm>
          <a:custGeom>
            <a:avLst/>
            <a:gdLst>
              <a:gd name="T0" fmla="*/ 0 w 18"/>
              <a:gd name="T1" fmla="*/ 2147483647 h 26"/>
              <a:gd name="T2" fmla="*/ 2147483647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0" y="26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94" name="Freeform 426"/>
          <p:cNvSpPr>
            <a:spLocks/>
          </p:cNvSpPr>
          <p:nvPr/>
        </p:nvSpPr>
        <p:spPr bwMode="auto">
          <a:xfrm>
            <a:off x="6240463" y="2141538"/>
            <a:ext cx="171450" cy="257175"/>
          </a:xfrm>
          <a:custGeom>
            <a:avLst/>
            <a:gdLst>
              <a:gd name="T0" fmla="*/ 0 w 108"/>
              <a:gd name="T1" fmla="*/ 2147483647 h 162"/>
              <a:gd name="T2" fmla="*/ 2147483647 w 108"/>
              <a:gd name="T3" fmla="*/ 2147483647 h 162"/>
              <a:gd name="T4" fmla="*/ 2147483647 w 108"/>
              <a:gd name="T5" fmla="*/ 0 h 162"/>
              <a:gd name="T6" fmla="*/ 0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0" y="162"/>
                </a:moveTo>
                <a:lnTo>
                  <a:pt x="108" y="144"/>
                </a:lnTo>
                <a:lnTo>
                  <a:pt x="30" y="0"/>
                </a:lnTo>
                <a:lnTo>
                  <a:pt x="0" y="162"/>
                </a:lnTo>
                <a:close/>
              </a:path>
            </a:pathLst>
          </a:custGeom>
          <a:solidFill>
            <a:srgbClr val="FF7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95" name="Freeform 427"/>
          <p:cNvSpPr>
            <a:spLocks/>
          </p:cNvSpPr>
          <p:nvPr/>
        </p:nvSpPr>
        <p:spPr bwMode="auto">
          <a:xfrm>
            <a:off x="6240463" y="2141538"/>
            <a:ext cx="171450" cy="257175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96" name="Freeform 428"/>
          <p:cNvSpPr>
            <a:spLocks/>
          </p:cNvSpPr>
          <p:nvPr/>
        </p:nvSpPr>
        <p:spPr bwMode="auto">
          <a:xfrm>
            <a:off x="6240463" y="2370138"/>
            <a:ext cx="171450" cy="247650"/>
          </a:xfrm>
          <a:custGeom>
            <a:avLst/>
            <a:gdLst>
              <a:gd name="T0" fmla="*/ 2147483647 w 108"/>
              <a:gd name="T1" fmla="*/ 2147483647 h 156"/>
              <a:gd name="T2" fmla="*/ 0 w 108"/>
              <a:gd name="T3" fmla="*/ 2147483647 h 156"/>
              <a:gd name="T4" fmla="*/ 2147483647 w 108"/>
              <a:gd name="T5" fmla="*/ 0 h 156"/>
              <a:gd name="T6" fmla="*/ 2147483647 w 108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6"/>
              <a:gd name="T14" fmla="*/ 108 w 108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6">
                <a:moveTo>
                  <a:pt x="78" y="156"/>
                </a:moveTo>
                <a:lnTo>
                  <a:pt x="0" y="18"/>
                </a:lnTo>
                <a:lnTo>
                  <a:pt x="108" y="0"/>
                </a:lnTo>
                <a:lnTo>
                  <a:pt x="78" y="156"/>
                </a:lnTo>
                <a:close/>
              </a:path>
            </a:pathLst>
          </a:custGeom>
          <a:solidFill>
            <a:srgbClr val="FFC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97" name="Freeform 429"/>
          <p:cNvSpPr>
            <a:spLocks/>
          </p:cNvSpPr>
          <p:nvPr/>
        </p:nvSpPr>
        <p:spPr bwMode="auto">
          <a:xfrm>
            <a:off x="6240463" y="2370138"/>
            <a:ext cx="171450" cy="247650"/>
          </a:xfrm>
          <a:custGeom>
            <a:avLst/>
            <a:gdLst>
              <a:gd name="T0" fmla="*/ 2147483647 w 18"/>
              <a:gd name="T1" fmla="*/ 2147483647 h 26"/>
              <a:gd name="T2" fmla="*/ 0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13" y="26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98" name="Freeform 430"/>
          <p:cNvSpPr>
            <a:spLocks/>
          </p:cNvSpPr>
          <p:nvPr/>
        </p:nvSpPr>
        <p:spPr bwMode="auto">
          <a:xfrm>
            <a:off x="6223000" y="3122613"/>
            <a:ext cx="169863" cy="257175"/>
          </a:xfrm>
          <a:custGeom>
            <a:avLst/>
            <a:gdLst>
              <a:gd name="T0" fmla="*/ 0 w 107"/>
              <a:gd name="T1" fmla="*/ 2147483647 h 162"/>
              <a:gd name="T2" fmla="*/ 2147483647 w 107"/>
              <a:gd name="T3" fmla="*/ 2147483647 h 162"/>
              <a:gd name="T4" fmla="*/ 2147483647 w 107"/>
              <a:gd name="T5" fmla="*/ 0 h 162"/>
              <a:gd name="T6" fmla="*/ 0 w 107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62"/>
              <a:gd name="T14" fmla="*/ 107 w 107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62">
                <a:moveTo>
                  <a:pt x="0" y="162"/>
                </a:moveTo>
                <a:lnTo>
                  <a:pt x="107" y="144"/>
                </a:lnTo>
                <a:lnTo>
                  <a:pt x="29" y="0"/>
                </a:lnTo>
                <a:lnTo>
                  <a:pt x="0" y="162"/>
                </a:lnTo>
                <a:close/>
              </a:path>
            </a:pathLst>
          </a:custGeom>
          <a:solidFill>
            <a:srgbClr val="60FF9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99" name="Freeform 431"/>
          <p:cNvSpPr>
            <a:spLocks/>
          </p:cNvSpPr>
          <p:nvPr/>
        </p:nvSpPr>
        <p:spPr bwMode="auto">
          <a:xfrm>
            <a:off x="6223000" y="3122613"/>
            <a:ext cx="169863" cy="257175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00" name="Freeform 432"/>
          <p:cNvSpPr>
            <a:spLocks/>
          </p:cNvSpPr>
          <p:nvPr/>
        </p:nvSpPr>
        <p:spPr bwMode="auto">
          <a:xfrm>
            <a:off x="6223000" y="3351213"/>
            <a:ext cx="169863" cy="247650"/>
          </a:xfrm>
          <a:custGeom>
            <a:avLst/>
            <a:gdLst>
              <a:gd name="T0" fmla="*/ 2147483647 w 107"/>
              <a:gd name="T1" fmla="*/ 2147483647 h 156"/>
              <a:gd name="T2" fmla="*/ 0 w 107"/>
              <a:gd name="T3" fmla="*/ 2147483647 h 156"/>
              <a:gd name="T4" fmla="*/ 2147483647 w 107"/>
              <a:gd name="T5" fmla="*/ 0 h 156"/>
              <a:gd name="T6" fmla="*/ 2147483647 w 107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56"/>
              <a:gd name="T14" fmla="*/ 107 w 107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56">
                <a:moveTo>
                  <a:pt x="77" y="156"/>
                </a:moveTo>
                <a:lnTo>
                  <a:pt x="0" y="18"/>
                </a:lnTo>
                <a:lnTo>
                  <a:pt x="107" y="0"/>
                </a:lnTo>
                <a:lnTo>
                  <a:pt x="77" y="156"/>
                </a:lnTo>
                <a:close/>
              </a:path>
            </a:pathLst>
          </a:custGeom>
          <a:solidFill>
            <a:srgbClr val="10FFE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01" name="Freeform 433"/>
          <p:cNvSpPr>
            <a:spLocks/>
          </p:cNvSpPr>
          <p:nvPr/>
        </p:nvSpPr>
        <p:spPr bwMode="auto">
          <a:xfrm>
            <a:off x="6223000" y="3351213"/>
            <a:ext cx="169863" cy="247650"/>
          </a:xfrm>
          <a:custGeom>
            <a:avLst/>
            <a:gdLst>
              <a:gd name="T0" fmla="*/ 2147483647 w 18"/>
              <a:gd name="T1" fmla="*/ 2147483647 h 26"/>
              <a:gd name="T2" fmla="*/ 0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13" y="26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02" name="Oval 434"/>
          <p:cNvSpPr>
            <a:spLocks noChangeArrowheads="1"/>
          </p:cNvSpPr>
          <p:nvPr/>
        </p:nvSpPr>
        <p:spPr bwMode="auto">
          <a:xfrm>
            <a:off x="6326188" y="3313113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03" name="Oval 435"/>
          <p:cNvSpPr>
            <a:spLocks noChangeArrowheads="1"/>
          </p:cNvSpPr>
          <p:nvPr/>
        </p:nvSpPr>
        <p:spPr bwMode="auto">
          <a:xfrm>
            <a:off x="6326188" y="3313113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04" name="Freeform 436"/>
          <p:cNvSpPr>
            <a:spLocks/>
          </p:cNvSpPr>
          <p:nvPr/>
        </p:nvSpPr>
        <p:spPr bwMode="auto">
          <a:xfrm>
            <a:off x="6194425" y="2398713"/>
            <a:ext cx="169863" cy="247650"/>
          </a:xfrm>
          <a:custGeom>
            <a:avLst/>
            <a:gdLst>
              <a:gd name="T0" fmla="*/ 0 w 107"/>
              <a:gd name="T1" fmla="*/ 2147483647 h 156"/>
              <a:gd name="T2" fmla="*/ 2147483647 w 107"/>
              <a:gd name="T3" fmla="*/ 2147483647 h 156"/>
              <a:gd name="T4" fmla="*/ 2147483647 w 107"/>
              <a:gd name="T5" fmla="*/ 0 h 156"/>
              <a:gd name="T6" fmla="*/ 0 w 107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56"/>
              <a:gd name="T14" fmla="*/ 107 w 107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56">
                <a:moveTo>
                  <a:pt x="0" y="156"/>
                </a:moveTo>
                <a:lnTo>
                  <a:pt x="107" y="138"/>
                </a:lnTo>
                <a:lnTo>
                  <a:pt x="29" y="0"/>
                </a:lnTo>
                <a:lnTo>
                  <a:pt x="0" y="156"/>
                </a:lnTo>
                <a:close/>
              </a:path>
            </a:pathLst>
          </a:custGeom>
          <a:solidFill>
            <a:srgbClr val="FF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05" name="Freeform 437"/>
          <p:cNvSpPr>
            <a:spLocks/>
          </p:cNvSpPr>
          <p:nvPr/>
        </p:nvSpPr>
        <p:spPr bwMode="auto">
          <a:xfrm>
            <a:off x="6194425" y="2398713"/>
            <a:ext cx="169863" cy="247650"/>
          </a:xfrm>
          <a:custGeom>
            <a:avLst/>
            <a:gdLst>
              <a:gd name="T0" fmla="*/ 0 w 18"/>
              <a:gd name="T1" fmla="*/ 2147483647 h 26"/>
              <a:gd name="T2" fmla="*/ 2147483647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0" y="26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06" name="Freeform 438"/>
          <p:cNvSpPr>
            <a:spLocks/>
          </p:cNvSpPr>
          <p:nvPr/>
        </p:nvSpPr>
        <p:spPr bwMode="auto">
          <a:xfrm>
            <a:off x="6194425" y="2617788"/>
            <a:ext cx="169863" cy="257175"/>
          </a:xfrm>
          <a:custGeom>
            <a:avLst/>
            <a:gdLst>
              <a:gd name="T0" fmla="*/ 2147483647 w 107"/>
              <a:gd name="T1" fmla="*/ 2147483647 h 162"/>
              <a:gd name="T2" fmla="*/ 0 w 107"/>
              <a:gd name="T3" fmla="*/ 2147483647 h 162"/>
              <a:gd name="T4" fmla="*/ 2147483647 w 107"/>
              <a:gd name="T5" fmla="*/ 0 h 162"/>
              <a:gd name="T6" fmla="*/ 2147483647 w 107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62"/>
              <a:gd name="T14" fmla="*/ 107 w 107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62">
                <a:moveTo>
                  <a:pt x="77" y="162"/>
                </a:moveTo>
                <a:lnTo>
                  <a:pt x="0" y="18"/>
                </a:lnTo>
                <a:lnTo>
                  <a:pt x="107" y="0"/>
                </a:lnTo>
                <a:lnTo>
                  <a:pt x="77" y="162"/>
                </a:lnTo>
                <a:close/>
              </a:path>
            </a:pathLst>
          </a:cu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07" name="Freeform 439"/>
          <p:cNvSpPr>
            <a:spLocks/>
          </p:cNvSpPr>
          <p:nvPr/>
        </p:nvSpPr>
        <p:spPr bwMode="auto">
          <a:xfrm>
            <a:off x="6194425" y="2617788"/>
            <a:ext cx="169863" cy="257175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08" name="Freeform 440"/>
          <p:cNvSpPr>
            <a:spLocks/>
          </p:cNvSpPr>
          <p:nvPr/>
        </p:nvSpPr>
        <p:spPr bwMode="auto">
          <a:xfrm>
            <a:off x="6165850" y="1895475"/>
            <a:ext cx="169863" cy="246063"/>
          </a:xfrm>
          <a:custGeom>
            <a:avLst/>
            <a:gdLst>
              <a:gd name="T0" fmla="*/ 2147483647 w 107"/>
              <a:gd name="T1" fmla="*/ 2147483647 h 155"/>
              <a:gd name="T2" fmla="*/ 0 w 107"/>
              <a:gd name="T3" fmla="*/ 2147483647 h 155"/>
              <a:gd name="T4" fmla="*/ 2147483647 w 107"/>
              <a:gd name="T5" fmla="*/ 0 h 155"/>
              <a:gd name="T6" fmla="*/ 2147483647 w 107"/>
              <a:gd name="T7" fmla="*/ 2147483647 h 155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55"/>
              <a:gd name="T14" fmla="*/ 107 w 107"/>
              <a:gd name="T15" fmla="*/ 155 h 1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55">
                <a:moveTo>
                  <a:pt x="77" y="155"/>
                </a:moveTo>
                <a:lnTo>
                  <a:pt x="0" y="18"/>
                </a:lnTo>
                <a:lnTo>
                  <a:pt x="107" y="0"/>
                </a:lnTo>
                <a:lnTo>
                  <a:pt x="77" y="155"/>
                </a:lnTo>
                <a:close/>
              </a:path>
            </a:pathLst>
          </a:cu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09" name="Freeform 441"/>
          <p:cNvSpPr>
            <a:spLocks/>
          </p:cNvSpPr>
          <p:nvPr/>
        </p:nvSpPr>
        <p:spPr bwMode="auto">
          <a:xfrm>
            <a:off x="6165850" y="1895475"/>
            <a:ext cx="169863" cy="246063"/>
          </a:xfrm>
          <a:custGeom>
            <a:avLst/>
            <a:gdLst>
              <a:gd name="T0" fmla="*/ 2147483647 w 18"/>
              <a:gd name="T1" fmla="*/ 2147483647 h 26"/>
              <a:gd name="T2" fmla="*/ 0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13" y="26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10" name="Oval 442"/>
          <p:cNvSpPr>
            <a:spLocks noChangeArrowheads="1"/>
          </p:cNvSpPr>
          <p:nvPr/>
        </p:nvSpPr>
        <p:spPr bwMode="auto">
          <a:xfrm>
            <a:off x="6288088" y="1809750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11" name="Oval 443"/>
          <p:cNvSpPr>
            <a:spLocks noChangeArrowheads="1"/>
          </p:cNvSpPr>
          <p:nvPr/>
        </p:nvSpPr>
        <p:spPr bwMode="auto">
          <a:xfrm>
            <a:off x="6288088" y="1809750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12" name="Freeform 444"/>
          <p:cNvSpPr>
            <a:spLocks/>
          </p:cNvSpPr>
          <p:nvPr/>
        </p:nvSpPr>
        <p:spPr bwMode="auto">
          <a:xfrm>
            <a:off x="6146800" y="2646363"/>
            <a:ext cx="169863" cy="257175"/>
          </a:xfrm>
          <a:custGeom>
            <a:avLst/>
            <a:gdLst>
              <a:gd name="T0" fmla="*/ 0 w 107"/>
              <a:gd name="T1" fmla="*/ 2147483647 h 162"/>
              <a:gd name="T2" fmla="*/ 2147483647 w 107"/>
              <a:gd name="T3" fmla="*/ 2147483647 h 162"/>
              <a:gd name="T4" fmla="*/ 2147483647 w 107"/>
              <a:gd name="T5" fmla="*/ 0 h 162"/>
              <a:gd name="T6" fmla="*/ 0 w 107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62"/>
              <a:gd name="T14" fmla="*/ 107 w 107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62">
                <a:moveTo>
                  <a:pt x="0" y="162"/>
                </a:moveTo>
                <a:lnTo>
                  <a:pt x="107" y="144"/>
                </a:lnTo>
                <a:lnTo>
                  <a:pt x="30" y="0"/>
                </a:lnTo>
                <a:lnTo>
                  <a:pt x="0" y="162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13" name="Freeform 445"/>
          <p:cNvSpPr>
            <a:spLocks/>
          </p:cNvSpPr>
          <p:nvPr/>
        </p:nvSpPr>
        <p:spPr bwMode="auto">
          <a:xfrm>
            <a:off x="6146800" y="2646363"/>
            <a:ext cx="169863" cy="257175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14" name="Freeform 446"/>
          <p:cNvSpPr>
            <a:spLocks/>
          </p:cNvSpPr>
          <p:nvPr/>
        </p:nvSpPr>
        <p:spPr bwMode="auto">
          <a:xfrm>
            <a:off x="6146800" y="2874963"/>
            <a:ext cx="169863" cy="247650"/>
          </a:xfrm>
          <a:custGeom>
            <a:avLst/>
            <a:gdLst>
              <a:gd name="T0" fmla="*/ 2147483647 w 107"/>
              <a:gd name="T1" fmla="*/ 2147483647 h 156"/>
              <a:gd name="T2" fmla="*/ 0 w 107"/>
              <a:gd name="T3" fmla="*/ 2147483647 h 156"/>
              <a:gd name="T4" fmla="*/ 2147483647 w 107"/>
              <a:gd name="T5" fmla="*/ 0 h 156"/>
              <a:gd name="T6" fmla="*/ 2147483647 w 107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56"/>
              <a:gd name="T14" fmla="*/ 107 w 107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56">
                <a:moveTo>
                  <a:pt x="77" y="156"/>
                </a:moveTo>
                <a:lnTo>
                  <a:pt x="0" y="18"/>
                </a:lnTo>
                <a:lnTo>
                  <a:pt x="107" y="0"/>
                </a:lnTo>
                <a:lnTo>
                  <a:pt x="77" y="156"/>
                </a:lnTo>
                <a:close/>
              </a:path>
            </a:pathLst>
          </a:custGeom>
          <a:solidFill>
            <a:srgbClr val="AFFF5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15" name="Freeform 447"/>
          <p:cNvSpPr>
            <a:spLocks/>
          </p:cNvSpPr>
          <p:nvPr/>
        </p:nvSpPr>
        <p:spPr bwMode="auto">
          <a:xfrm>
            <a:off x="6146800" y="2874963"/>
            <a:ext cx="169863" cy="247650"/>
          </a:xfrm>
          <a:custGeom>
            <a:avLst/>
            <a:gdLst>
              <a:gd name="T0" fmla="*/ 2147483647 w 18"/>
              <a:gd name="T1" fmla="*/ 2147483647 h 26"/>
              <a:gd name="T2" fmla="*/ 0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13" y="26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16" name="Freeform 448"/>
          <p:cNvSpPr>
            <a:spLocks/>
          </p:cNvSpPr>
          <p:nvPr/>
        </p:nvSpPr>
        <p:spPr bwMode="auto">
          <a:xfrm>
            <a:off x="6118225" y="1924050"/>
            <a:ext cx="169863" cy="255588"/>
          </a:xfrm>
          <a:custGeom>
            <a:avLst/>
            <a:gdLst>
              <a:gd name="T0" fmla="*/ 0 w 107"/>
              <a:gd name="T1" fmla="*/ 2147483647 h 161"/>
              <a:gd name="T2" fmla="*/ 2147483647 w 107"/>
              <a:gd name="T3" fmla="*/ 2147483647 h 161"/>
              <a:gd name="T4" fmla="*/ 2147483647 w 107"/>
              <a:gd name="T5" fmla="*/ 0 h 161"/>
              <a:gd name="T6" fmla="*/ 0 w 107"/>
              <a:gd name="T7" fmla="*/ 2147483647 h 161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61"/>
              <a:gd name="T14" fmla="*/ 107 w 107"/>
              <a:gd name="T15" fmla="*/ 161 h 1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61">
                <a:moveTo>
                  <a:pt x="0" y="161"/>
                </a:moveTo>
                <a:lnTo>
                  <a:pt x="107" y="137"/>
                </a:lnTo>
                <a:lnTo>
                  <a:pt x="30" y="0"/>
                </a:lnTo>
                <a:lnTo>
                  <a:pt x="0" y="161"/>
                </a:lnTo>
                <a:close/>
              </a:path>
            </a:pathLst>
          </a:cu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17" name="Freeform 449"/>
          <p:cNvSpPr>
            <a:spLocks/>
          </p:cNvSpPr>
          <p:nvPr/>
        </p:nvSpPr>
        <p:spPr bwMode="auto">
          <a:xfrm>
            <a:off x="6118225" y="1924050"/>
            <a:ext cx="169863" cy="255588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18" name="Freeform 450"/>
          <p:cNvSpPr>
            <a:spLocks/>
          </p:cNvSpPr>
          <p:nvPr/>
        </p:nvSpPr>
        <p:spPr bwMode="auto">
          <a:xfrm>
            <a:off x="6118225" y="2141538"/>
            <a:ext cx="169863" cy="257175"/>
          </a:xfrm>
          <a:custGeom>
            <a:avLst/>
            <a:gdLst>
              <a:gd name="T0" fmla="*/ 2147483647 w 107"/>
              <a:gd name="T1" fmla="*/ 2147483647 h 162"/>
              <a:gd name="T2" fmla="*/ 0 w 107"/>
              <a:gd name="T3" fmla="*/ 2147483647 h 162"/>
              <a:gd name="T4" fmla="*/ 2147483647 w 107"/>
              <a:gd name="T5" fmla="*/ 0 h 162"/>
              <a:gd name="T6" fmla="*/ 2147483647 w 107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62"/>
              <a:gd name="T14" fmla="*/ 107 w 107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62">
                <a:moveTo>
                  <a:pt x="77" y="162"/>
                </a:moveTo>
                <a:lnTo>
                  <a:pt x="0" y="24"/>
                </a:lnTo>
                <a:lnTo>
                  <a:pt x="107" y="0"/>
                </a:lnTo>
                <a:lnTo>
                  <a:pt x="77" y="162"/>
                </a:lnTo>
                <a:close/>
              </a:path>
            </a:pathLst>
          </a:custGeom>
          <a:solidFill>
            <a:srgbClr val="FF7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19" name="Freeform 451"/>
          <p:cNvSpPr>
            <a:spLocks/>
          </p:cNvSpPr>
          <p:nvPr/>
        </p:nvSpPr>
        <p:spPr bwMode="auto">
          <a:xfrm>
            <a:off x="6118225" y="2141538"/>
            <a:ext cx="169863" cy="257175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4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20" name="Freeform 452"/>
          <p:cNvSpPr>
            <a:spLocks/>
          </p:cNvSpPr>
          <p:nvPr/>
        </p:nvSpPr>
        <p:spPr bwMode="auto">
          <a:xfrm>
            <a:off x="6099175" y="3122613"/>
            <a:ext cx="169863" cy="257175"/>
          </a:xfrm>
          <a:custGeom>
            <a:avLst/>
            <a:gdLst>
              <a:gd name="T0" fmla="*/ 2147483647 w 107"/>
              <a:gd name="T1" fmla="*/ 2147483647 h 162"/>
              <a:gd name="T2" fmla="*/ 0 w 107"/>
              <a:gd name="T3" fmla="*/ 2147483647 h 162"/>
              <a:gd name="T4" fmla="*/ 2147483647 w 107"/>
              <a:gd name="T5" fmla="*/ 0 h 162"/>
              <a:gd name="T6" fmla="*/ 2147483647 w 107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62"/>
              <a:gd name="T14" fmla="*/ 107 w 107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62">
                <a:moveTo>
                  <a:pt x="78" y="162"/>
                </a:moveTo>
                <a:lnTo>
                  <a:pt x="0" y="24"/>
                </a:lnTo>
                <a:lnTo>
                  <a:pt x="107" y="0"/>
                </a:lnTo>
                <a:lnTo>
                  <a:pt x="78" y="162"/>
                </a:lnTo>
                <a:close/>
              </a:path>
            </a:pathLst>
          </a:custGeom>
          <a:solidFill>
            <a:srgbClr val="60FF9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21" name="Freeform 453"/>
          <p:cNvSpPr>
            <a:spLocks/>
          </p:cNvSpPr>
          <p:nvPr/>
        </p:nvSpPr>
        <p:spPr bwMode="auto">
          <a:xfrm>
            <a:off x="6099175" y="3122613"/>
            <a:ext cx="169863" cy="257175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4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22" name="Freeform 454"/>
          <p:cNvSpPr>
            <a:spLocks/>
          </p:cNvSpPr>
          <p:nvPr/>
        </p:nvSpPr>
        <p:spPr bwMode="auto">
          <a:xfrm>
            <a:off x="6099175" y="2903538"/>
            <a:ext cx="169863" cy="257175"/>
          </a:xfrm>
          <a:custGeom>
            <a:avLst/>
            <a:gdLst>
              <a:gd name="T0" fmla="*/ 0 w 107"/>
              <a:gd name="T1" fmla="*/ 2147483647 h 162"/>
              <a:gd name="T2" fmla="*/ 2147483647 w 107"/>
              <a:gd name="T3" fmla="*/ 2147483647 h 162"/>
              <a:gd name="T4" fmla="*/ 2147483647 w 107"/>
              <a:gd name="T5" fmla="*/ 0 h 162"/>
              <a:gd name="T6" fmla="*/ 0 w 107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62"/>
              <a:gd name="T14" fmla="*/ 107 w 107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62">
                <a:moveTo>
                  <a:pt x="0" y="162"/>
                </a:moveTo>
                <a:lnTo>
                  <a:pt x="107" y="138"/>
                </a:lnTo>
                <a:lnTo>
                  <a:pt x="30" y="0"/>
                </a:lnTo>
                <a:lnTo>
                  <a:pt x="0" y="162"/>
                </a:lnTo>
                <a:close/>
              </a:path>
            </a:pathLst>
          </a:custGeom>
          <a:solidFill>
            <a:srgbClr val="BFFF4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23" name="Freeform 455"/>
          <p:cNvSpPr>
            <a:spLocks/>
          </p:cNvSpPr>
          <p:nvPr/>
        </p:nvSpPr>
        <p:spPr bwMode="auto">
          <a:xfrm>
            <a:off x="6099175" y="2903538"/>
            <a:ext cx="169863" cy="257175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24" name="Oval 456"/>
          <p:cNvSpPr>
            <a:spLocks noChangeArrowheads="1"/>
          </p:cNvSpPr>
          <p:nvPr/>
        </p:nvSpPr>
        <p:spPr bwMode="auto">
          <a:xfrm>
            <a:off x="6223000" y="3141663"/>
            <a:ext cx="84138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25" name="Oval 457"/>
          <p:cNvSpPr>
            <a:spLocks noChangeArrowheads="1"/>
          </p:cNvSpPr>
          <p:nvPr/>
        </p:nvSpPr>
        <p:spPr bwMode="auto">
          <a:xfrm>
            <a:off x="6223000" y="3141663"/>
            <a:ext cx="84138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26" name="Freeform 458"/>
          <p:cNvSpPr>
            <a:spLocks/>
          </p:cNvSpPr>
          <p:nvPr/>
        </p:nvSpPr>
        <p:spPr bwMode="auto">
          <a:xfrm>
            <a:off x="6070600" y="2179638"/>
            <a:ext cx="169863" cy="247650"/>
          </a:xfrm>
          <a:custGeom>
            <a:avLst/>
            <a:gdLst>
              <a:gd name="T0" fmla="*/ 0 w 107"/>
              <a:gd name="T1" fmla="*/ 2147483647 h 156"/>
              <a:gd name="T2" fmla="*/ 2147483647 w 107"/>
              <a:gd name="T3" fmla="*/ 2147483647 h 156"/>
              <a:gd name="T4" fmla="*/ 2147483647 w 107"/>
              <a:gd name="T5" fmla="*/ 0 h 156"/>
              <a:gd name="T6" fmla="*/ 0 w 107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56"/>
              <a:gd name="T14" fmla="*/ 107 w 107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56">
                <a:moveTo>
                  <a:pt x="0" y="156"/>
                </a:moveTo>
                <a:lnTo>
                  <a:pt x="107" y="138"/>
                </a:lnTo>
                <a:lnTo>
                  <a:pt x="30" y="0"/>
                </a:lnTo>
                <a:lnTo>
                  <a:pt x="0" y="156"/>
                </a:lnTo>
                <a:close/>
              </a:path>
            </a:pathLst>
          </a:custGeom>
          <a:solidFill>
            <a:srgbClr val="FF6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27" name="Freeform 459"/>
          <p:cNvSpPr>
            <a:spLocks/>
          </p:cNvSpPr>
          <p:nvPr/>
        </p:nvSpPr>
        <p:spPr bwMode="auto">
          <a:xfrm>
            <a:off x="6070600" y="2179638"/>
            <a:ext cx="169863" cy="247650"/>
          </a:xfrm>
          <a:custGeom>
            <a:avLst/>
            <a:gdLst>
              <a:gd name="T0" fmla="*/ 0 w 18"/>
              <a:gd name="T1" fmla="*/ 2147483647 h 26"/>
              <a:gd name="T2" fmla="*/ 2147483647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0" y="26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28" name="Freeform 460"/>
          <p:cNvSpPr>
            <a:spLocks/>
          </p:cNvSpPr>
          <p:nvPr/>
        </p:nvSpPr>
        <p:spPr bwMode="auto">
          <a:xfrm>
            <a:off x="6070600" y="2398713"/>
            <a:ext cx="169863" cy="247650"/>
          </a:xfrm>
          <a:custGeom>
            <a:avLst/>
            <a:gdLst>
              <a:gd name="T0" fmla="*/ 2147483647 w 107"/>
              <a:gd name="T1" fmla="*/ 2147483647 h 156"/>
              <a:gd name="T2" fmla="*/ 0 w 107"/>
              <a:gd name="T3" fmla="*/ 2147483647 h 156"/>
              <a:gd name="T4" fmla="*/ 2147483647 w 107"/>
              <a:gd name="T5" fmla="*/ 0 h 156"/>
              <a:gd name="T6" fmla="*/ 2147483647 w 107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56"/>
              <a:gd name="T14" fmla="*/ 107 w 107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56">
                <a:moveTo>
                  <a:pt x="78" y="156"/>
                </a:moveTo>
                <a:lnTo>
                  <a:pt x="0" y="18"/>
                </a:lnTo>
                <a:lnTo>
                  <a:pt x="107" y="0"/>
                </a:lnTo>
                <a:lnTo>
                  <a:pt x="78" y="156"/>
                </a:lnTo>
                <a:close/>
              </a:path>
            </a:pathLst>
          </a:custGeom>
          <a:solidFill>
            <a:srgbClr val="FF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29" name="Freeform 461"/>
          <p:cNvSpPr>
            <a:spLocks/>
          </p:cNvSpPr>
          <p:nvPr/>
        </p:nvSpPr>
        <p:spPr bwMode="auto">
          <a:xfrm>
            <a:off x="6070600" y="2398713"/>
            <a:ext cx="169863" cy="247650"/>
          </a:xfrm>
          <a:custGeom>
            <a:avLst/>
            <a:gdLst>
              <a:gd name="T0" fmla="*/ 2147483647 w 18"/>
              <a:gd name="T1" fmla="*/ 2147483647 h 26"/>
              <a:gd name="T2" fmla="*/ 0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13" y="26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30" name="Freeform 462"/>
          <p:cNvSpPr>
            <a:spLocks/>
          </p:cNvSpPr>
          <p:nvPr/>
        </p:nvSpPr>
        <p:spPr bwMode="auto">
          <a:xfrm>
            <a:off x="6022975" y="2646363"/>
            <a:ext cx="171450" cy="257175"/>
          </a:xfrm>
          <a:custGeom>
            <a:avLst/>
            <a:gdLst>
              <a:gd name="T0" fmla="*/ 2147483647 w 108"/>
              <a:gd name="T1" fmla="*/ 2147483647 h 162"/>
              <a:gd name="T2" fmla="*/ 0 w 108"/>
              <a:gd name="T3" fmla="*/ 2147483647 h 162"/>
              <a:gd name="T4" fmla="*/ 2147483647 w 108"/>
              <a:gd name="T5" fmla="*/ 0 h 162"/>
              <a:gd name="T6" fmla="*/ 2147483647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78" y="162"/>
                </a:moveTo>
                <a:lnTo>
                  <a:pt x="0" y="24"/>
                </a:lnTo>
                <a:lnTo>
                  <a:pt x="108" y="0"/>
                </a:lnTo>
                <a:lnTo>
                  <a:pt x="78" y="162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31" name="Freeform 463"/>
          <p:cNvSpPr>
            <a:spLocks/>
          </p:cNvSpPr>
          <p:nvPr/>
        </p:nvSpPr>
        <p:spPr bwMode="auto">
          <a:xfrm>
            <a:off x="6022975" y="2646363"/>
            <a:ext cx="171450" cy="257175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4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32" name="Freeform 464"/>
          <p:cNvSpPr>
            <a:spLocks/>
          </p:cNvSpPr>
          <p:nvPr/>
        </p:nvSpPr>
        <p:spPr bwMode="auto">
          <a:xfrm>
            <a:off x="6022975" y="2427288"/>
            <a:ext cx="171450" cy="257175"/>
          </a:xfrm>
          <a:custGeom>
            <a:avLst/>
            <a:gdLst>
              <a:gd name="T0" fmla="*/ 0 w 108"/>
              <a:gd name="T1" fmla="*/ 2147483647 h 162"/>
              <a:gd name="T2" fmla="*/ 2147483647 w 108"/>
              <a:gd name="T3" fmla="*/ 2147483647 h 162"/>
              <a:gd name="T4" fmla="*/ 2147483647 w 108"/>
              <a:gd name="T5" fmla="*/ 0 h 162"/>
              <a:gd name="T6" fmla="*/ 0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0" y="162"/>
                </a:moveTo>
                <a:lnTo>
                  <a:pt x="108" y="138"/>
                </a:lnTo>
                <a:lnTo>
                  <a:pt x="30" y="0"/>
                </a:lnTo>
                <a:lnTo>
                  <a:pt x="0" y="162"/>
                </a:lnTo>
                <a:close/>
              </a:path>
            </a:pathLst>
          </a:custGeom>
          <a:solidFill>
            <a:srgbClr val="FF9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33" name="Freeform 465"/>
          <p:cNvSpPr>
            <a:spLocks/>
          </p:cNvSpPr>
          <p:nvPr/>
        </p:nvSpPr>
        <p:spPr bwMode="auto">
          <a:xfrm>
            <a:off x="6022975" y="2427288"/>
            <a:ext cx="171450" cy="257175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34" name="Oval 466"/>
          <p:cNvSpPr>
            <a:spLocks noChangeArrowheads="1"/>
          </p:cNvSpPr>
          <p:nvPr/>
        </p:nvSpPr>
        <p:spPr bwMode="auto">
          <a:xfrm>
            <a:off x="6127750" y="2055813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35" name="Oval 467"/>
          <p:cNvSpPr>
            <a:spLocks noChangeArrowheads="1"/>
          </p:cNvSpPr>
          <p:nvPr/>
        </p:nvSpPr>
        <p:spPr bwMode="auto">
          <a:xfrm>
            <a:off x="6127750" y="2055813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36" name="Oval 468"/>
          <p:cNvSpPr>
            <a:spLocks noChangeArrowheads="1"/>
          </p:cNvSpPr>
          <p:nvPr/>
        </p:nvSpPr>
        <p:spPr bwMode="auto">
          <a:xfrm>
            <a:off x="6099175" y="1970088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37" name="Oval 469"/>
          <p:cNvSpPr>
            <a:spLocks noChangeArrowheads="1"/>
          </p:cNvSpPr>
          <p:nvPr/>
        </p:nvSpPr>
        <p:spPr bwMode="auto">
          <a:xfrm>
            <a:off x="6099175" y="1970088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38" name="Freeform 470"/>
          <p:cNvSpPr>
            <a:spLocks/>
          </p:cNvSpPr>
          <p:nvPr/>
        </p:nvSpPr>
        <p:spPr bwMode="auto">
          <a:xfrm>
            <a:off x="5994400" y="1924050"/>
            <a:ext cx="171450" cy="255588"/>
          </a:xfrm>
          <a:custGeom>
            <a:avLst/>
            <a:gdLst>
              <a:gd name="T0" fmla="*/ 2147483647 w 108"/>
              <a:gd name="T1" fmla="*/ 2147483647 h 161"/>
              <a:gd name="T2" fmla="*/ 0 w 108"/>
              <a:gd name="T3" fmla="*/ 2147483647 h 161"/>
              <a:gd name="T4" fmla="*/ 2147483647 w 108"/>
              <a:gd name="T5" fmla="*/ 0 h 161"/>
              <a:gd name="T6" fmla="*/ 2147483647 w 108"/>
              <a:gd name="T7" fmla="*/ 2147483647 h 161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1"/>
              <a:gd name="T14" fmla="*/ 108 w 108"/>
              <a:gd name="T15" fmla="*/ 161 h 1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1">
                <a:moveTo>
                  <a:pt x="78" y="161"/>
                </a:moveTo>
                <a:lnTo>
                  <a:pt x="0" y="17"/>
                </a:lnTo>
                <a:lnTo>
                  <a:pt x="108" y="0"/>
                </a:lnTo>
                <a:lnTo>
                  <a:pt x="78" y="161"/>
                </a:lnTo>
                <a:close/>
              </a:path>
            </a:pathLst>
          </a:cu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39" name="Freeform 471"/>
          <p:cNvSpPr>
            <a:spLocks/>
          </p:cNvSpPr>
          <p:nvPr/>
        </p:nvSpPr>
        <p:spPr bwMode="auto">
          <a:xfrm>
            <a:off x="5994400" y="1924050"/>
            <a:ext cx="171450" cy="255588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40" name="Oval 472"/>
          <p:cNvSpPr>
            <a:spLocks noChangeArrowheads="1"/>
          </p:cNvSpPr>
          <p:nvPr/>
        </p:nvSpPr>
        <p:spPr bwMode="auto">
          <a:xfrm>
            <a:off x="6070600" y="2874963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41" name="Oval 473"/>
          <p:cNvSpPr>
            <a:spLocks noChangeArrowheads="1"/>
          </p:cNvSpPr>
          <p:nvPr/>
        </p:nvSpPr>
        <p:spPr bwMode="auto">
          <a:xfrm>
            <a:off x="6070600" y="2874963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42" name="Freeform 474"/>
          <p:cNvSpPr>
            <a:spLocks/>
          </p:cNvSpPr>
          <p:nvPr/>
        </p:nvSpPr>
        <p:spPr bwMode="auto">
          <a:xfrm>
            <a:off x="5965825" y="2684463"/>
            <a:ext cx="180975" cy="247650"/>
          </a:xfrm>
          <a:custGeom>
            <a:avLst/>
            <a:gdLst>
              <a:gd name="T0" fmla="*/ 0 w 114"/>
              <a:gd name="T1" fmla="*/ 2147483647 h 156"/>
              <a:gd name="T2" fmla="*/ 2147483647 w 114"/>
              <a:gd name="T3" fmla="*/ 2147483647 h 156"/>
              <a:gd name="T4" fmla="*/ 2147483647 w 114"/>
              <a:gd name="T5" fmla="*/ 0 h 156"/>
              <a:gd name="T6" fmla="*/ 0 w 114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14"/>
              <a:gd name="T13" fmla="*/ 0 h 156"/>
              <a:gd name="T14" fmla="*/ 114 w 114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" h="156">
                <a:moveTo>
                  <a:pt x="0" y="156"/>
                </a:moveTo>
                <a:lnTo>
                  <a:pt x="114" y="138"/>
                </a:lnTo>
                <a:lnTo>
                  <a:pt x="36" y="0"/>
                </a:lnTo>
                <a:lnTo>
                  <a:pt x="0" y="156"/>
                </a:lnTo>
                <a:close/>
              </a:path>
            </a:pathLst>
          </a:custGeom>
          <a:solidFill>
            <a:srgbClr val="FFD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43" name="Freeform 475"/>
          <p:cNvSpPr>
            <a:spLocks/>
          </p:cNvSpPr>
          <p:nvPr/>
        </p:nvSpPr>
        <p:spPr bwMode="auto">
          <a:xfrm>
            <a:off x="5965825" y="2684463"/>
            <a:ext cx="180975" cy="247650"/>
          </a:xfrm>
          <a:custGeom>
            <a:avLst/>
            <a:gdLst>
              <a:gd name="T0" fmla="*/ 0 w 19"/>
              <a:gd name="T1" fmla="*/ 2147483647 h 26"/>
              <a:gd name="T2" fmla="*/ 2147483647 w 19"/>
              <a:gd name="T3" fmla="*/ 2147483647 h 26"/>
              <a:gd name="T4" fmla="*/ 2147483647 w 19"/>
              <a:gd name="T5" fmla="*/ 0 h 26"/>
              <a:gd name="T6" fmla="*/ 0 60000 65536"/>
              <a:gd name="T7" fmla="*/ 0 60000 65536"/>
              <a:gd name="T8" fmla="*/ 0 60000 65536"/>
              <a:gd name="T9" fmla="*/ 0 w 19"/>
              <a:gd name="T10" fmla="*/ 0 h 26"/>
              <a:gd name="T11" fmla="*/ 19 w 19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" h="26">
                <a:moveTo>
                  <a:pt x="0" y="26"/>
                </a:moveTo>
                <a:lnTo>
                  <a:pt x="19" y="23"/>
                </a:lnTo>
                <a:lnTo>
                  <a:pt x="6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44" name="Freeform 476"/>
          <p:cNvSpPr>
            <a:spLocks/>
          </p:cNvSpPr>
          <p:nvPr/>
        </p:nvSpPr>
        <p:spPr bwMode="auto">
          <a:xfrm>
            <a:off x="5842000" y="2684463"/>
            <a:ext cx="180975" cy="247650"/>
          </a:xfrm>
          <a:custGeom>
            <a:avLst/>
            <a:gdLst>
              <a:gd name="T0" fmla="*/ 2147483647 w 114"/>
              <a:gd name="T1" fmla="*/ 2147483647 h 156"/>
              <a:gd name="T2" fmla="*/ 0 w 114"/>
              <a:gd name="T3" fmla="*/ 2147483647 h 156"/>
              <a:gd name="T4" fmla="*/ 2147483647 w 114"/>
              <a:gd name="T5" fmla="*/ 0 h 156"/>
              <a:gd name="T6" fmla="*/ 2147483647 w 114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14"/>
              <a:gd name="T13" fmla="*/ 0 h 156"/>
              <a:gd name="T14" fmla="*/ 114 w 114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" h="156">
                <a:moveTo>
                  <a:pt x="78" y="156"/>
                </a:moveTo>
                <a:lnTo>
                  <a:pt x="0" y="18"/>
                </a:lnTo>
                <a:lnTo>
                  <a:pt x="114" y="0"/>
                </a:lnTo>
                <a:lnTo>
                  <a:pt x="78" y="156"/>
                </a:lnTo>
                <a:close/>
              </a:path>
            </a:pathLst>
          </a:custGeom>
          <a:solidFill>
            <a:srgbClr val="FFD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45" name="Freeform 477"/>
          <p:cNvSpPr>
            <a:spLocks/>
          </p:cNvSpPr>
          <p:nvPr/>
        </p:nvSpPr>
        <p:spPr bwMode="auto">
          <a:xfrm>
            <a:off x="5842000" y="2684463"/>
            <a:ext cx="180975" cy="247650"/>
          </a:xfrm>
          <a:custGeom>
            <a:avLst/>
            <a:gdLst>
              <a:gd name="T0" fmla="*/ 2147483647 w 19"/>
              <a:gd name="T1" fmla="*/ 2147483647 h 26"/>
              <a:gd name="T2" fmla="*/ 0 w 19"/>
              <a:gd name="T3" fmla="*/ 2147483647 h 26"/>
              <a:gd name="T4" fmla="*/ 2147483647 w 19"/>
              <a:gd name="T5" fmla="*/ 0 h 26"/>
              <a:gd name="T6" fmla="*/ 0 60000 65536"/>
              <a:gd name="T7" fmla="*/ 0 60000 65536"/>
              <a:gd name="T8" fmla="*/ 0 60000 65536"/>
              <a:gd name="T9" fmla="*/ 0 w 19"/>
              <a:gd name="T10" fmla="*/ 0 h 26"/>
              <a:gd name="T11" fmla="*/ 19 w 19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" h="26">
                <a:moveTo>
                  <a:pt x="13" y="26"/>
                </a:moveTo>
                <a:lnTo>
                  <a:pt x="0" y="3"/>
                </a:lnTo>
                <a:lnTo>
                  <a:pt x="19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46" name="Freeform 478"/>
          <p:cNvSpPr>
            <a:spLocks/>
          </p:cNvSpPr>
          <p:nvPr/>
        </p:nvSpPr>
        <p:spPr bwMode="auto">
          <a:xfrm>
            <a:off x="5965825" y="2903538"/>
            <a:ext cx="180975" cy="257175"/>
          </a:xfrm>
          <a:custGeom>
            <a:avLst/>
            <a:gdLst>
              <a:gd name="T0" fmla="*/ 2147483647 w 114"/>
              <a:gd name="T1" fmla="*/ 2147483647 h 162"/>
              <a:gd name="T2" fmla="*/ 0 w 114"/>
              <a:gd name="T3" fmla="*/ 2147483647 h 162"/>
              <a:gd name="T4" fmla="*/ 2147483647 w 114"/>
              <a:gd name="T5" fmla="*/ 0 h 162"/>
              <a:gd name="T6" fmla="*/ 2147483647 w 114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14"/>
              <a:gd name="T13" fmla="*/ 0 h 162"/>
              <a:gd name="T14" fmla="*/ 114 w 114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" h="162">
                <a:moveTo>
                  <a:pt x="84" y="162"/>
                </a:moveTo>
                <a:lnTo>
                  <a:pt x="0" y="18"/>
                </a:lnTo>
                <a:lnTo>
                  <a:pt x="114" y="0"/>
                </a:lnTo>
                <a:lnTo>
                  <a:pt x="84" y="162"/>
                </a:lnTo>
                <a:close/>
              </a:path>
            </a:pathLst>
          </a:custGeom>
          <a:solidFill>
            <a:srgbClr val="BFFF4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47" name="Freeform 479"/>
          <p:cNvSpPr>
            <a:spLocks/>
          </p:cNvSpPr>
          <p:nvPr/>
        </p:nvSpPr>
        <p:spPr bwMode="auto">
          <a:xfrm>
            <a:off x="5965825" y="2903538"/>
            <a:ext cx="180975" cy="257175"/>
          </a:xfrm>
          <a:custGeom>
            <a:avLst/>
            <a:gdLst>
              <a:gd name="T0" fmla="*/ 2147483647 w 19"/>
              <a:gd name="T1" fmla="*/ 2147483647 h 27"/>
              <a:gd name="T2" fmla="*/ 0 w 19"/>
              <a:gd name="T3" fmla="*/ 2147483647 h 27"/>
              <a:gd name="T4" fmla="*/ 2147483647 w 19"/>
              <a:gd name="T5" fmla="*/ 0 h 27"/>
              <a:gd name="T6" fmla="*/ 0 60000 65536"/>
              <a:gd name="T7" fmla="*/ 0 60000 65536"/>
              <a:gd name="T8" fmla="*/ 0 60000 65536"/>
              <a:gd name="T9" fmla="*/ 0 w 19"/>
              <a:gd name="T10" fmla="*/ 0 h 27"/>
              <a:gd name="T11" fmla="*/ 19 w 19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" h="27">
                <a:moveTo>
                  <a:pt x="14" y="27"/>
                </a:moveTo>
                <a:lnTo>
                  <a:pt x="0" y="3"/>
                </a:lnTo>
                <a:lnTo>
                  <a:pt x="19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48" name="Oval 480"/>
          <p:cNvSpPr>
            <a:spLocks noChangeArrowheads="1"/>
          </p:cNvSpPr>
          <p:nvPr/>
        </p:nvSpPr>
        <p:spPr bwMode="auto">
          <a:xfrm>
            <a:off x="6089650" y="2065338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49" name="Oval 481"/>
          <p:cNvSpPr>
            <a:spLocks noChangeArrowheads="1"/>
          </p:cNvSpPr>
          <p:nvPr/>
        </p:nvSpPr>
        <p:spPr bwMode="auto">
          <a:xfrm>
            <a:off x="6089650" y="2065338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50" name="Freeform 482"/>
          <p:cNvSpPr>
            <a:spLocks/>
          </p:cNvSpPr>
          <p:nvPr/>
        </p:nvSpPr>
        <p:spPr bwMode="auto">
          <a:xfrm>
            <a:off x="5946775" y="1951038"/>
            <a:ext cx="171450" cy="257175"/>
          </a:xfrm>
          <a:custGeom>
            <a:avLst/>
            <a:gdLst>
              <a:gd name="T0" fmla="*/ 0 w 108"/>
              <a:gd name="T1" fmla="*/ 2147483647 h 162"/>
              <a:gd name="T2" fmla="*/ 2147483647 w 108"/>
              <a:gd name="T3" fmla="*/ 2147483647 h 162"/>
              <a:gd name="T4" fmla="*/ 2147483647 w 108"/>
              <a:gd name="T5" fmla="*/ 0 h 162"/>
              <a:gd name="T6" fmla="*/ 0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0" y="162"/>
                </a:moveTo>
                <a:lnTo>
                  <a:pt x="108" y="144"/>
                </a:lnTo>
                <a:lnTo>
                  <a:pt x="30" y="0"/>
                </a:lnTo>
                <a:lnTo>
                  <a:pt x="0" y="162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51" name="Freeform 483"/>
          <p:cNvSpPr>
            <a:spLocks/>
          </p:cNvSpPr>
          <p:nvPr/>
        </p:nvSpPr>
        <p:spPr bwMode="auto">
          <a:xfrm>
            <a:off x="5946775" y="1951038"/>
            <a:ext cx="171450" cy="257175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7"/>
                </a:moveTo>
                <a:lnTo>
                  <a:pt x="18" y="2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52" name="Freeform 484"/>
          <p:cNvSpPr>
            <a:spLocks/>
          </p:cNvSpPr>
          <p:nvPr/>
        </p:nvSpPr>
        <p:spPr bwMode="auto">
          <a:xfrm>
            <a:off x="5946775" y="2179638"/>
            <a:ext cx="171450" cy="247650"/>
          </a:xfrm>
          <a:custGeom>
            <a:avLst/>
            <a:gdLst>
              <a:gd name="T0" fmla="*/ 2147483647 w 108"/>
              <a:gd name="T1" fmla="*/ 2147483647 h 156"/>
              <a:gd name="T2" fmla="*/ 0 w 108"/>
              <a:gd name="T3" fmla="*/ 2147483647 h 156"/>
              <a:gd name="T4" fmla="*/ 2147483647 w 108"/>
              <a:gd name="T5" fmla="*/ 0 h 156"/>
              <a:gd name="T6" fmla="*/ 2147483647 w 108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6"/>
              <a:gd name="T14" fmla="*/ 108 w 108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6">
                <a:moveTo>
                  <a:pt x="78" y="156"/>
                </a:moveTo>
                <a:lnTo>
                  <a:pt x="0" y="18"/>
                </a:lnTo>
                <a:lnTo>
                  <a:pt x="108" y="0"/>
                </a:lnTo>
                <a:lnTo>
                  <a:pt x="78" y="156"/>
                </a:lnTo>
                <a:close/>
              </a:path>
            </a:pathLst>
          </a:custGeom>
          <a:solidFill>
            <a:srgbClr val="FF6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53" name="Freeform 485"/>
          <p:cNvSpPr>
            <a:spLocks/>
          </p:cNvSpPr>
          <p:nvPr/>
        </p:nvSpPr>
        <p:spPr bwMode="auto">
          <a:xfrm>
            <a:off x="5946775" y="2179638"/>
            <a:ext cx="171450" cy="247650"/>
          </a:xfrm>
          <a:custGeom>
            <a:avLst/>
            <a:gdLst>
              <a:gd name="T0" fmla="*/ 2147483647 w 18"/>
              <a:gd name="T1" fmla="*/ 2147483647 h 26"/>
              <a:gd name="T2" fmla="*/ 0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13" y="26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54" name="Freeform 486"/>
          <p:cNvSpPr>
            <a:spLocks/>
          </p:cNvSpPr>
          <p:nvPr/>
        </p:nvSpPr>
        <p:spPr bwMode="auto">
          <a:xfrm>
            <a:off x="5899150" y="2208213"/>
            <a:ext cx="171450" cy="247650"/>
          </a:xfrm>
          <a:custGeom>
            <a:avLst/>
            <a:gdLst>
              <a:gd name="T0" fmla="*/ 0 w 108"/>
              <a:gd name="T1" fmla="*/ 2147483647 h 156"/>
              <a:gd name="T2" fmla="*/ 2147483647 w 108"/>
              <a:gd name="T3" fmla="*/ 2147483647 h 156"/>
              <a:gd name="T4" fmla="*/ 2147483647 w 108"/>
              <a:gd name="T5" fmla="*/ 0 h 156"/>
              <a:gd name="T6" fmla="*/ 0 w 108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6"/>
              <a:gd name="T14" fmla="*/ 108 w 108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6">
                <a:moveTo>
                  <a:pt x="0" y="156"/>
                </a:moveTo>
                <a:lnTo>
                  <a:pt x="108" y="138"/>
                </a:lnTo>
                <a:lnTo>
                  <a:pt x="30" y="0"/>
                </a:lnTo>
                <a:lnTo>
                  <a:pt x="0" y="156"/>
                </a:lnTo>
                <a:close/>
              </a:path>
            </a:pathLst>
          </a:cu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55" name="Freeform 487"/>
          <p:cNvSpPr>
            <a:spLocks/>
          </p:cNvSpPr>
          <p:nvPr/>
        </p:nvSpPr>
        <p:spPr bwMode="auto">
          <a:xfrm>
            <a:off x="5899150" y="2208213"/>
            <a:ext cx="171450" cy="247650"/>
          </a:xfrm>
          <a:custGeom>
            <a:avLst/>
            <a:gdLst>
              <a:gd name="T0" fmla="*/ 0 w 18"/>
              <a:gd name="T1" fmla="*/ 2147483647 h 26"/>
              <a:gd name="T2" fmla="*/ 2147483647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0" y="26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56" name="Freeform 488"/>
          <p:cNvSpPr>
            <a:spLocks/>
          </p:cNvSpPr>
          <p:nvPr/>
        </p:nvSpPr>
        <p:spPr bwMode="auto">
          <a:xfrm>
            <a:off x="5899150" y="2427288"/>
            <a:ext cx="171450" cy="257175"/>
          </a:xfrm>
          <a:custGeom>
            <a:avLst/>
            <a:gdLst>
              <a:gd name="T0" fmla="*/ 2147483647 w 108"/>
              <a:gd name="T1" fmla="*/ 2147483647 h 162"/>
              <a:gd name="T2" fmla="*/ 0 w 108"/>
              <a:gd name="T3" fmla="*/ 2147483647 h 162"/>
              <a:gd name="T4" fmla="*/ 2147483647 w 108"/>
              <a:gd name="T5" fmla="*/ 0 h 162"/>
              <a:gd name="T6" fmla="*/ 2147483647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78" y="162"/>
                </a:moveTo>
                <a:lnTo>
                  <a:pt x="0" y="18"/>
                </a:lnTo>
                <a:lnTo>
                  <a:pt x="108" y="0"/>
                </a:lnTo>
                <a:lnTo>
                  <a:pt x="78" y="162"/>
                </a:lnTo>
                <a:close/>
              </a:path>
            </a:pathLst>
          </a:custGeom>
          <a:solidFill>
            <a:srgbClr val="FF9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57" name="Freeform 489"/>
          <p:cNvSpPr>
            <a:spLocks/>
          </p:cNvSpPr>
          <p:nvPr/>
        </p:nvSpPr>
        <p:spPr bwMode="auto">
          <a:xfrm>
            <a:off x="5899150" y="2427288"/>
            <a:ext cx="171450" cy="257175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58" name="Freeform 490"/>
          <p:cNvSpPr>
            <a:spLocks/>
          </p:cNvSpPr>
          <p:nvPr/>
        </p:nvSpPr>
        <p:spPr bwMode="auto">
          <a:xfrm>
            <a:off x="5842000" y="2455863"/>
            <a:ext cx="180975" cy="257175"/>
          </a:xfrm>
          <a:custGeom>
            <a:avLst/>
            <a:gdLst>
              <a:gd name="T0" fmla="*/ 0 w 114"/>
              <a:gd name="T1" fmla="*/ 2147483647 h 162"/>
              <a:gd name="T2" fmla="*/ 2147483647 w 114"/>
              <a:gd name="T3" fmla="*/ 2147483647 h 162"/>
              <a:gd name="T4" fmla="*/ 2147483647 w 114"/>
              <a:gd name="T5" fmla="*/ 0 h 162"/>
              <a:gd name="T6" fmla="*/ 0 w 114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14"/>
              <a:gd name="T13" fmla="*/ 0 h 162"/>
              <a:gd name="T14" fmla="*/ 114 w 114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" h="162">
                <a:moveTo>
                  <a:pt x="0" y="162"/>
                </a:moveTo>
                <a:lnTo>
                  <a:pt x="114" y="144"/>
                </a:lnTo>
                <a:lnTo>
                  <a:pt x="36" y="0"/>
                </a:lnTo>
                <a:lnTo>
                  <a:pt x="0" y="162"/>
                </a:lnTo>
                <a:close/>
              </a:path>
            </a:pathLst>
          </a:custGeom>
          <a:solidFill>
            <a:srgbClr val="FF8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59" name="Freeform 491"/>
          <p:cNvSpPr>
            <a:spLocks/>
          </p:cNvSpPr>
          <p:nvPr/>
        </p:nvSpPr>
        <p:spPr bwMode="auto">
          <a:xfrm>
            <a:off x="5842000" y="2455863"/>
            <a:ext cx="180975" cy="257175"/>
          </a:xfrm>
          <a:custGeom>
            <a:avLst/>
            <a:gdLst>
              <a:gd name="T0" fmla="*/ 0 w 19"/>
              <a:gd name="T1" fmla="*/ 2147483647 h 27"/>
              <a:gd name="T2" fmla="*/ 2147483647 w 19"/>
              <a:gd name="T3" fmla="*/ 2147483647 h 27"/>
              <a:gd name="T4" fmla="*/ 2147483647 w 19"/>
              <a:gd name="T5" fmla="*/ 0 h 27"/>
              <a:gd name="T6" fmla="*/ 0 60000 65536"/>
              <a:gd name="T7" fmla="*/ 0 60000 65536"/>
              <a:gd name="T8" fmla="*/ 0 60000 65536"/>
              <a:gd name="T9" fmla="*/ 0 w 19"/>
              <a:gd name="T10" fmla="*/ 0 h 27"/>
              <a:gd name="T11" fmla="*/ 19 w 19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" h="27">
                <a:moveTo>
                  <a:pt x="0" y="27"/>
                </a:moveTo>
                <a:lnTo>
                  <a:pt x="19" y="24"/>
                </a:lnTo>
                <a:lnTo>
                  <a:pt x="6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60" name="Oval 492"/>
          <p:cNvSpPr>
            <a:spLocks noChangeArrowheads="1"/>
          </p:cNvSpPr>
          <p:nvPr/>
        </p:nvSpPr>
        <p:spPr bwMode="auto">
          <a:xfrm>
            <a:off x="5956300" y="2951163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61" name="Oval 493"/>
          <p:cNvSpPr>
            <a:spLocks noChangeArrowheads="1"/>
          </p:cNvSpPr>
          <p:nvPr/>
        </p:nvSpPr>
        <p:spPr bwMode="auto">
          <a:xfrm>
            <a:off x="5956300" y="2951163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62" name="Freeform 494"/>
          <p:cNvSpPr>
            <a:spLocks/>
          </p:cNvSpPr>
          <p:nvPr/>
        </p:nvSpPr>
        <p:spPr bwMode="auto">
          <a:xfrm>
            <a:off x="5822950" y="1951038"/>
            <a:ext cx="171450" cy="257175"/>
          </a:xfrm>
          <a:custGeom>
            <a:avLst/>
            <a:gdLst>
              <a:gd name="T0" fmla="*/ 2147483647 w 108"/>
              <a:gd name="T1" fmla="*/ 2147483647 h 162"/>
              <a:gd name="T2" fmla="*/ 0 w 108"/>
              <a:gd name="T3" fmla="*/ 2147483647 h 162"/>
              <a:gd name="T4" fmla="*/ 2147483647 w 108"/>
              <a:gd name="T5" fmla="*/ 0 h 162"/>
              <a:gd name="T6" fmla="*/ 2147483647 w 108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62"/>
              <a:gd name="T14" fmla="*/ 108 w 108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62">
                <a:moveTo>
                  <a:pt x="78" y="162"/>
                </a:moveTo>
                <a:lnTo>
                  <a:pt x="0" y="24"/>
                </a:lnTo>
                <a:lnTo>
                  <a:pt x="108" y="0"/>
                </a:lnTo>
                <a:lnTo>
                  <a:pt x="78" y="162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63" name="Freeform 495"/>
          <p:cNvSpPr>
            <a:spLocks/>
          </p:cNvSpPr>
          <p:nvPr/>
        </p:nvSpPr>
        <p:spPr bwMode="auto">
          <a:xfrm>
            <a:off x="5822950" y="1951038"/>
            <a:ext cx="171450" cy="257175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4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64" name="Oval 496"/>
          <p:cNvSpPr>
            <a:spLocks noChangeArrowheads="1"/>
          </p:cNvSpPr>
          <p:nvPr/>
        </p:nvSpPr>
        <p:spPr bwMode="auto">
          <a:xfrm>
            <a:off x="5937250" y="168592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65" name="Oval 497"/>
          <p:cNvSpPr>
            <a:spLocks noChangeArrowheads="1"/>
          </p:cNvSpPr>
          <p:nvPr/>
        </p:nvSpPr>
        <p:spPr bwMode="auto">
          <a:xfrm>
            <a:off x="5937250" y="1685925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66" name="Oval 498"/>
          <p:cNvSpPr>
            <a:spLocks noChangeArrowheads="1"/>
          </p:cNvSpPr>
          <p:nvPr/>
        </p:nvSpPr>
        <p:spPr bwMode="auto">
          <a:xfrm>
            <a:off x="5937250" y="2055813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67" name="Oval 499"/>
          <p:cNvSpPr>
            <a:spLocks noChangeArrowheads="1"/>
          </p:cNvSpPr>
          <p:nvPr/>
        </p:nvSpPr>
        <p:spPr bwMode="auto">
          <a:xfrm>
            <a:off x="5937250" y="2055813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68" name="Oval 500"/>
          <p:cNvSpPr>
            <a:spLocks noChangeArrowheads="1"/>
          </p:cNvSpPr>
          <p:nvPr/>
        </p:nvSpPr>
        <p:spPr bwMode="auto">
          <a:xfrm>
            <a:off x="5908675" y="2398713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69" name="Oval 501"/>
          <p:cNvSpPr>
            <a:spLocks noChangeArrowheads="1"/>
          </p:cNvSpPr>
          <p:nvPr/>
        </p:nvSpPr>
        <p:spPr bwMode="auto">
          <a:xfrm>
            <a:off x="5908675" y="2398713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70" name="Freeform 502"/>
          <p:cNvSpPr>
            <a:spLocks/>
          </p:cNvSpPr>
          <p:nvPr/>
        </p:nvSpPr>
        <p:spPr bwMode="auto">
          <a:xfrm>
            <a:off x="5765800" y="1989138"/>
            <a:ext cx="180975" cy="247650"/>
          </a:xfrm>
          <a:custGeom>
            <a:avLst/>
            <a:gdLst>
              <a:gd name="T0" fmla="*/ 0 w 114"/>
              <a:gd name="T1" fmla="*/ 2147483647 h 156"/>
              <a:gd name="T2" fmla="*/ 2147483647 w 114"/>
              <a:gd name="T3" fmla="*/ 2147483647 h 156"/>
              <a:gd name="T4" fmla="*/ 2147483647 w 114"/>
              <a:gd name="T5" fmla="*/ 0 h 156"/>
              <a:gd name="T6" fmla="*/ 0 w 114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14"/>
              <a:gd name="T13" fmla="*/ 0 h 156"/>
              <a:gd name="T14" fmla="*/ 114 w 114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" h="156">
                <a:moveTo>
                  <a:pt x="0" y="156"/>
                </a:moveTo>
                <a:lnTo>
                  <a:pt x="114" y="138"/>
                </a:lnTo>
                <a:lnTo>
                  <a:pt x="36" y="0"/>
                </a:lnTo>
                <a:lnTo>
                  <a:pt x="0" y="156"/>
                </a:lnTo>
                <a:close/>
              </a:path>
            </a:pathLst>
          </a:cu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71" name="Freeform 503"/>
          <p:cNvSpPr>
            <a:spLocks/>
          </p:cNvSpPr>
          <p:nvPr/>
        </p:nvSpPr>
        <p:spPr bwMode="auto">
          <a:xfrm>
            <a:off x="5765800" y="1989138"/>
            <a:ext cx="180975" cy="247650"/>
          </a:xfrm>
          <a:custGeom>
            <a:avLst/>
            <a:gdLst>
              <a:gd name="T0" fmla="*/ 0 w 19"/>
              <a:gd name="T1" fmla="*/ 2147483647 h 26"/>
              <a:gd name="T2" fmla="*/ 2147483647 w 19"/>
              <a:gd name="T3" fmla="*/ 2147483647 h 26"/>
              <a:gd name="T4" fmla="*/ 2147483647 w 19"/>
              <a:gd name="T5" fmla="*/ 0 h 26"/>
              <a:gd name="T6" fmla="*/ 0 60000 65536"/>
              <a:gd name="T7" fmla="*/ 0 60000 65536"/>
              <a:gd name="T8" fmla="*/ 0 60000 65536"/>
              <a:gd name="T9" fmla="*/ 0 w 19"/>
              <a:gd name="T10" fmla="*/ 0 h 26"/>
              <a:gd name="T11" fmla="*/ 19 w 19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" h="26">
                <a:moveTo>
                  <a:pt x="0" y="26"/>
                </a:moveTo>
                <a:lnTo>
                  <a:pt x="19" y="23"/>
                </a:lnTo>
                <a:lnTo>
                  <a:pt x="6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72" name="Oval 504"/>
          <p:cNvSpPr>
            <a:spLocks noChangeArrowheads="1"/>
          </p:cNvSpPr>
          <p:nvPr/>
        </p:nvSpPr>
        <p:spPr bwMode="auto">
          <a:xfrm>
            <a:off x="5710238" y="2065338"/>
            <a:ext cx="84137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73" name="Oval 505"/>
          <p:cNvSpPr>
            <a:spLocks noChangeArrowheads="1"/>
          </p:cNvSpPr>
          <p:nvPr/>
        </p:nvSpPr>
        <p:spPr bwMode="auto">
          <a:xfrm>
            <a:off x="5710238" y="2065338"/>
            <a:ext cx="84137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74" name="Freeform 506"/>
          <p:cNvSpPr>
            <a:spLocks/>
          </p:cNvSpPr>
          <p:nvPr/>
        </p:nvSpPr>
        <p:spPr bwMode="auto">
          <a:xfrm>
            <a:off x="5643563" y="1989138"/>
            <a:ext cx="179387" cy="247650"/>
          </a:xfrm>
          <a:custGeom>
            <a:avLst/>
            <a:gdLst>
              <a:gd name="T0" fmla="*/ 2147483647 w 113"/>
              <a:gd name="T1" fmla="*/ 2147483647 h 156"/>
              <a:gd name="T2" fmla="*/ 0 w 113"/>
              <a:gd name="T3" fmla="*/ 2147483647 h 156"/>
              <a:gd name="T4" fmla="*/ 2147483647 w 113"/>
              <a:gd name="T5" fmla="*/ 0 h 156"/>
              <a:gd name="T6" fmla="*/ 2147483647 w 113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13"/>
              <a:gd name="T13" fmla="*/ 0 h 156"/>
              <a:gd name="T14" fmla="*/ 113 w 113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" h="156">
                <a:moveTo>
                  <a:pt x="77" y="156"/>
                </a:moveTo>
                <a:lnTo>
                  <a:pt x="0" y="18"/>
                </a:lnTo>
                <a:lnTo>
                  <a:pt x="113" y="0"/>
                </a:lnTo>
                <a:lnTo>
                  <a:pt x="77" y="156"/>
                </a:lnTo>
                <a:close/>
              </a:path>
            </a:pathLst>
          </a:cu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75" name="Freeform 507"/>
          <p:cNvSpPr>
            <a:spLocks/>
          </p:cNvSpPr>
          <p:nvPr/>
        </p:nvSpPr>
        <p:spPr bwMode="auto">
          <a:xfrm>
            <a:off x="5643563" y="1989138"/>
            <a:ext cx="179387" cy="247650"/>
          </a:xfrm>
          <a:custGeom>
            <a:avLst/>
            <a:gdLst>
              <a:gd name="T0" fmla="*/ 2147483647 w 19"/>
              <a:gd name="T1" fmla="*/ 2147483647 h 26"/>
              <a:gd name="T2" fmla="*/ 0 w 19"/>
              <a:gd name="T3" fmla="*/ 2147483647 h 26"/>
              <a:gd name="T4" fmla="*/ 2147483647 w 19"/>
              <a:gd name="T5" fmla="*/ 0 h 26"/>
              <a:gd name="T6" fmla="*/ 0 60000 65536"/>
              <a:gd name="T7" fmla="*/ 0 60000 65536"/>
              <a:gd name="T8" fmla="*/ 0 60000 65536"/>
              <a:gd name="T9" fmla="*/ 0 w 19"/>
              <a:gd name="T10" fmla="*/ 0 h 26"/>
              <a:gd name="T11" fmla="*/ 19 w 19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" h="26">
                <a:moveTo>
                  <a:pt x="13" y="26"/>
                </a:moveTo>
                <a:lnTo>
                  <a:pt x="0" y="3"/>
                </a:lnTo>
                <a:lnTo>
                  <a:pt x="19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76" name="Freeform 508"/>
          <p:cNvSpPr>
            <a:spLocks/>
          </p:cNvSpPr>
          <p:nvPr/>
        </p:nvSpPr>
        <p:spPr bwMode="auto">
          <a:xfrm>
            <a:off x="5765800" y="2208213"/>
            <a:ext cx="180975" cy="247650"/>
          </a:xfrm>
          <a:custGeom>
            <a:avLst/>
            <a:gdLst>
              <a:gd name="T0" fmla="*/ 2147483647 w 114"/>
              <a:gd name="T1" fmla="*/ 2147483647 h 156"/>
              <a:gd name="T2" fmla="*/ 0 w 114"/>
              <a:gd name="T3" fmla="*/ 2147483647 h 156"/>
              <a:gd name="T4" fmla="*/ 2147483647 w 114"/>
              <a:gd name="T5" fmla="*/ 0 h 156"/>
              <a:gd name="T6" fmla="*/ 2147483647 w 114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14"/>
              <a:gd name="T13" fmla="*/ 0 h 156"/>
              <a:gd name="T14" fmla="*/ 114 w 114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" h="156">
                <a:moveTo>
                  <a:pt x="84" y="156"/>
                </a:moveTo>
                <a:lnTo>
                  <a:pt x="0" y="18"/>
                </a:lnTo>
                <a:lnTo>
                  <a:pt x="114" y="0"/>
                </a:lnTo>
                <a:lnTo>
                  <a:pt x="84" y="156"/>
                </a:lnTo>
                <a:close/>
              </a:path>
            </a:pathLst>
          </a:cu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77" name="Freeform 509"/>
          <p:cNvSpPr>
            <a:spLocks/>
          </p:cNvSpPr>
          <p:nvPr/>
        </p:nvSpPr>
        <p:spPr bwMode="auto">
          <a:xfrm>
            <a:off x="5765800" y="2208213"/>
            <a:ext cx="180975" cy="247650"/>
          </a:xfrm>
          <a:custGeom>
            <a:avLst/>
            <a:gdLst>
              <a:gd name="T0" fmla="*/ 2147483647 w 19"/>
              <a:gd name="T1" fmla="*/ 2147483647 h 26"/>
              <a:gd name="T2" fmla="*/ 0 w 19"/>
              <a:gd name="T3" fmla="*/ 2147483647 h 26"/>
              <a:gd name="T4" fmla="*/ 2147483647 w 19"/>
              <a:gd name="T5" fmla="*/ 0 h 26"/>
              <a:gd name="T6" fmla="*/ 0 60000 65536"/>
              <a:gd name="T7" fmla="*/ 0 60000 65536"/>
              <a:gd name="T8" fmla="*/ 0 60000 65536"/>
              <a:gd name="T9" fmla="*/ 0 w 19"/>
              <a:gd name="T10" fmla="*/ 0 h 26"/>
              <a:gd name="T11" fmla="*/ 19 w 19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" h="26">
                <a:moveTo>
                  <a:pt x="14" y="26"/>
                </a:moveTo>
                <a:lnTo>
                  <a:pt x="0" y="3"/>
                </a:lnTo>
                <a:lnTo>
                  <a:pt x="19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78" name="Oval 510"/>
          <p:cNvSpPr>
            <a:spLocks noChangeArrowheads="1"/>
          </p:cNvSpPr>
          <p:nvPr/>
        </p:nvSpPr>
        <p:spPr bwMode="auto">
          <a:xfrm>
            <a:off x="5634038" y="2189163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79" name="Oval 511"/>
          <p:cNvSpPr>
            <a:spLocks noChangeArrowheads="1"/>
          </p:cNvSpPr>
          <p:nvPr/>
        </p:nvSpPr>
        <p:spPr bwMode="auto">
          <a:xfrm>
            <a:off x="5634038" y="2189163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0" name="Freeform 512"/>
          <p:cNvSpPr>
            <a:spLocks/>
          </p:cNvSpPr>
          <p:nvPr/>
        </p:nvSpPr>
        <p:spPr bwMode="auto">
          <a:xfrm>
            <a:off x="5595938" y="2017713"/>
            <a:ext cx="169862" cy="247650"/>
          </a:xfrm>
          <a:custGeom>
            <a:avLst/>
            <a:gdLst>
              <a:gd name="T0" fmla="*/ 0 w 107"/>
              <a:gd name="T1" fmla="*/ 2147483647 h 156"/>
              <a:gd name="T2" fmla="*/ 2147483647 w 107"/>
              <a:gd name="T3" fmla="*/ 2147483647 h 156"/>
              <a:gd name="T4" fmla="*/ 2147483647 w 107"/>
              <a:gd name="T5" fmla="*/ 0 h 156"/>
              <a:gd name="T6" fmla="*/ 0 w 107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56"/>
              <a:gd name="T14" fmla="*/ 107 w 107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56">
                <a:moveTo>
                  <a:pt x="0" y="156"/>
                </a:moveTo>
                <a:lnTo>
                  <a:pt x="107" y="138"/>
                </a:lnTo>
                <a:lnTo>
                  <a:pt x="30" y="0"/>
                </a:lnTo>
                <a:lnTo>
                  <a:pt x="0" y="156"/>
                </a:lnTo>
                <a:close/>
              </a:path>
            </a:pathLst>
          </a:cu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1" name="Freeform 513"/>
          <p:cNvSpPr>
            <a:spLocks/>
          </p:cNvSpPr>
          <p:nvPr/>
        </p:nvSpPr>
        <p:spPr bwMode="auto">
          <a:xfrm>
            <a:off x="5595938" y="2017713"/>
            <a:ext cx="169862" cy="247650"/>
          </a:xfrm>
          <a:custGeom>
            <a:avLst/>
            <a:gdLst>
              <a:gd name="T0" fmla="*/ 0 w 18"/>
              <a:gd name="T1" fmla="*/ 2147483647 h 26"/>
              <a:gd name="T2" fmla="*/ 2147483647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0" y="26"/>
                </a:moveTo>
                <a:lnTo>
                  <a:pt x="18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2" name="Freeform 514"/>
          <p:cNvSpPr>
            <a:spLocks/>
          </p:cNvSpPr>
          <p:nvPr/>
        </p:nvSpPr>
        <p:spPr bwMode="auto">
          <a:xfrm>
            <a:off x="5719763" y="2236788"/>
            <a:ext cx="179387" cy="257175"/>
          </a:xfrm>
          <a:custGeom>
            <a:avLst/>
            <a:gdLst>
              <a:gd name="T0" fmla="*/ 0 w 113"/>
              <a:gd name="T1" fmla="*/ 2147483647 h 162"/>
              <a:gd name="T2" fmla="*/ 2147483647 w 113"/>
              <a:gd name="T3" fmla="*/ 2147483647 h 162"/>
              <a:gd name="T4" fmla="*/ 2147483647 w 113"/>
              <a:gd name="T5" fmla="*/ 0 h 162"/>
              <a:gd name="T6" fmla="*/ 0 w 113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13"/>
              <a:gd name="T13" fmla="*/ 0 h 162"/>
              <a:gd name="T14" fmla="*/ 113 w 113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" h="162">
                <a:moveTo>
                  <a:pt x="0" y="162"/>
                </a:moveTo>
                <a:lnTo>
                  <a:pt x="113" y="138"/>
                </a:lnTo>
                <a:lnTo>
                  <a:pt x="29" y="0"/>
                </a:lnTo>
                <a:lnTo>
                  <a:pt x="0" y="162"/>
                </a:lnTo>
                <a:close/>
              </a:path>
            </a:pathLst>
          </a:cu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3" name="Freeform 515"/>
          <p:cNvSpPr>
            <a:spLocks/>
          </p:cNvSpPr>
          <p:nvPr/>
        </p:nvSpPr>
        <p:spPr bwMode="auto">
          <a:xfrm>
            <a:off x="5719763" y="2236788"/>
            <a:ext cx="179387" cy="257175"/>
          </a:xfrm>
          <a:custGeom>
            <a:avLst/>
            <a:gdLst>
              <a:gd name="T0" fmla="*/ 0 w 19"/>
              <a:gd name="T1" fmla="*/ 2147483647 h 27"/>
              <a:gd name="T2" fmla="*/ 2147483647 w 19"/>
              <a:gd name="T3" fmla="*/ 2147483647 h 27"/>
              <a:gd name="T4" fmla="*/ 2147483647 w 19"/>
              <a:gd name="T5" fmla="*/ 0 h 27"/>
              <a:gd name="T6" fmla="*/ 0 60000 65536"/>
              <a:gd name="T7" fmla="*/ 0 60000 65536"/>
              <a:gd name="T8" fmla="*/ 0 60000 65536"/>
              <a:gd name="T9" fmla="*/ 0 w 19"/>
              <a:gd name="T10" fmla="*/ 0 h 27"/>
              <a:gd name="T11" fmla="*/ 19 w 19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" h="27">
                <a:moveTo>
                  <a:pt x="0" y="27"/>
                </a:moveTo>
                <a:lnTo>
                  <a:pt x="19" y="23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4" name="Freeform 516"/>
          <p:cNvSpPr>
            <a:spLocks/>
          </p:cNvSpPr>
          <p:nvPr/>
        </p:nvSpPr>
        <p:spPr bwMode="auto">
          <a:xfrm>
            <a:off x="5719763" y="2455863"/>
            <a:ext cx="179387" cy="257175"/>
          </a:xfrm>
          <a:custGeom>
            <a:avLst/>
            <a:gdLst>
              <a:gd name="T0" fmla="*/ 2147483647 w 113"/>
              <a:gd name="T1" fmla="*/ 2147483647 h 162"/>
              <a:gd name="T2" fmla="*/ 0 w 113"/>
              <a:gd name="T3" fmla="*/ 2147483647 h 162"/>
              <a:gd name="T4" fmla="*/ 2147483647 w 113"/>
              <a:gd name="T5" fmla="*/ 0 h 162"/>
              <a:gd name="T6" fmla="*/ 2147483647 w 113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13"/>
              <a:gd name="T13" fmla="*/ 0 h 162"/>
              <a:gd name="T14" fmla="*/ 113 w 113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" h="162">
                <a:moveTo>
                  <a:pt x="77" y="162"/>
                </a:moveTo>
                <a:lnTo>
                  <a:pt x="0" y="24"/>
                </a:lnTo>
                <a:lnTo>
                  <a:pt x="113" y="0"/>
                </a:lnTo>
                <a:lnTo>
                  <a:pt x="77" y="162"/>
                </a:lnTo>
                <a:close/>
              </a:path>
            </a:pathLst>
          </a:custGeom>
          <a:solidFill>
            <a:srgbClr val="FF8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5" name="Freeform 517"/>
          <p:cNvSpPr>
            <a:spLocks/>
          </p:cNvSpPr>
          <p:nvPr/>
        </p:nvSpPr>
        <p:spPr bwMode="auto">
          <a:xfrm>
            <a:off x="5719763" y="2455863"/>
            <a:ext cx="179387" cy="257175"/>
          </a:xfrm>
          <a:custGeom>
            <a:avLst/>
            <a:gdLst>
              <a:gd name="T0" fmla="*/ 2147483647 w 19"/>
              <a:gd name="T1" fmla="*/ 2147483647 h 27"/>
              <a:gd name="T2" fmla="*/ 0 w 19"/>
              <a:gd name="T3" fmla="*/ 2147483647 h 27"/>
              <a:gd name="T4" fmla="*/ 2147483647 w 19"/>
              <a:gd name="T5" fmla="*/ 0 h 27"/>
              <a:gd name="T6" fmla="*/ 0 60000 65536"/>
              <a:gd name="T7" fmla="*/ 0 60000 65536"/>
              <a:gd name="T8" fmla="*/ 0 60000 65536"/>
              <a:gd name="T9" fmla="*/ 0 w 19"/>
              <a:gd name="T10" fmla="*/ 0 h 27"/>
              <a:gd name="T11" fmla="*/ 19 w 19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" h="27">
                <a:moveTo>
                  <a:pt x="13" y="27"/>
                </a:moveTo>
                <a:lnTo>
                  <a:pt x="0" y="4"/>
                </a:lnTo>
                <a:lnTo>
                  <a:pt x="19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6" name="Oval 518"/>
          <p:cNvSpPr>
            <a:spLocks noChangeArrowheads="1"/>
          </p:cNvSpPr>
          <p:nvPr/>
        </p:nvSpPr>
        <p:spPr bwMode="auto">
          <a:xfrm>
            <a:off x="5822950" y="1695450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7" name="Oval 519"/>
          <p:cNvSpPr>
            <a:spLocks noChangeArrowheads="1"/>
          </p:cNvSpPr>
          <p:nvPr/>
        </p:nvSpPr>
        <p:spPr bwMode="auto">
          <a:xfrm>
            <a:off x="5822950" y="1695450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8" name="Oval 520"/>
          <p:cNvSpPr>
            <a:spLocks noChangeArrowheads="1"/>
          </p:cNvSpPr>
          <p:nvPr/>
        </p:nvSpPr>
        <p:spPr bwMode="auto">
          <a:xfrm>
            <a:off x="5775325" y="2674938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89" name="Oval 521"/>
          <p:cNvSpPr>
            <a:spLocks noChangeArrowheads="1"/>
          </p:cNvSpPr>
          <p:nvPr/>
        </p:nvSpPr>
        <p:spPr bwMode="auto">
          <a:xfrm>
            <a:off x="5775325" y="2674938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0" name="Freeform 522"/>
          <p:cNvSpPr>
            <a:spLocks/>
          </p:cNvSpPr>
          <p:nvPr/>
        </p:nvSpPr>
        <p:spPr bwMode="auto">
          <a:xfrm>
            <a:off x="5472113" y="2017713"/>
            <a:ext cx="171450" cy="247650"/>
          </a:xfrm>
          <a:custGeom>
            <a:avLst/>
            <a:gdLst>
              <a:gd name="T0" fmla="*/ 2147483647 w 108"/>
              <a:gd name="T1" fmla="*/ 2147483647 h 156"/>
              <a:gd name="T2" fmla="*/ 0 w 108"/>
              <a:gd name="T3" fmla="*/ 2147483647 h 156"/>
              <a:gd name="T4" fmla="*/ 2147483647 w 108"/>
              <a:gd name="T5" fmla="*/ 0 h 156"/>
              <a:gd name="T6" fmla="*/ 2147483647 w 108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56"/>
              <a:gd name="T14" fmla="*/ 108 w 108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56">
                <a:moveTo>
                  <a:pt x="78" y="156"/>
                </a:moveTo>
                <a:lnTo>
                  <a:pt x="0" y="18"/>
                </a:lnTo>
                <a:lnTo>
                  <a:pt x="108" y="0"/>
                </a:lnTo>
                <a:lnTo>
                  <a:pt x="78" y="156"/>
                </a:lnTo>
                <a:close/>
              </a:path>
            </a:pathLst>
          </a:cu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1" name="Freeform 523"/>
          <p:cNvSpPr>
            <a:spLocks/>
          </p:cNvSpPr>
          <p:nvPr/>
        </p:nvSpPr>
        <p:spPr bwMode="auto">
          <a:xfrm>
            <a:off x="5472113" y="2017713"/>
            <a:ext cx="171450" cy="247650"/>
          </a:xfrm>
          <a:custGeom>
            <a:avLst/>
            <a:gdLst>
              <a:gd name="T0" fmla="*/ 2147483647 w 18"/>
              <a:gd name="T1" fmla="*/ 2147483647 h 26"/>
              <a:gd name="T2" fmla="*/ 0 w 18"/>
              <a:gd name="T3" fmla="*/ 2147483647 h 26"/>
              <a:gd name="T4" fmla="*/ 2147483647 w 18"/>
              <a:gd name="T5" fmla="*/ 0 h 26"/>
              <a:gd name="T6" fmla="*/ 0 60000 65536"/>
              <a:gd name="T7" fmla="*/ 0 60000 65536"/>
              <a:gd name="T8" fmla="*/ 0 60000 65536"/>
              <a:gd name="T9" fmla="*/ 0 w 18"/>
              <a:gd name="T10" fmla="*/ 0 h 26"/>
              <a:gd name="T11" fmla="*/ 18 w 1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">
                <a:moveTo>
                  <a:pt x="13" y="26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2" name="Freeform 524"/>
          <p:cNvSpPr>
            <a:spLocks/>
          </p:cNvSpPr>
          <p:nvPr/>
        </p:nvSpPr>
        <p:spPr bwMode="auto">
          <a:xfrm>
            <a:off x="5595938" y="2236788"/>
            <a:ext cx="169862" cy="257175"/>
          </a:xfrm>
          <a:custGeom>
            <a:avLst/>
            <a:gdLst>
              <a:gd name="T0" fmla="*/ 2147483647 w 107"/>
              <a:gd name="T1" fmla="*/ 2147483647 h 162"/>
              <a:gd name="T2" fmla="*/ 0 w 107"/>
              <a:gd name="T3" fmla="*/ 2147483647 h 162"/>
              <a:gd name="T4" fmla="*/ 2147483647 w 107"/>
              <a:gd name="T5" fmla="*/ 0 h 162"/>
              <a:gd name="T6" fmla="*/ 2147483647 w 107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162"/>
              <a:gd name="T14" fmla="*/ 107 w 107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162">
                <a:moveTo>
                  <a:pt x="78" y="162"/>
                </a:moveTo>
                <a:lnTo>
                  <a:pt x="0" y="18"/>
                </a:lnTo>
                <a:lnTo>
                  <a:pt x="107" y="0"/>
                </a:lnTo>
                <a:lnTo>
                  <a:pt x="78" y="162"/>
                </a:lnTo>
                <a:close/>
              </a:path>
            </a:pathLst>
          </a:cu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3" name="Freeform 525"/>
          <p:cNvSpPr>
            <a:spLocks/>
          </p:cNvSpPr>
          <p:nvPr/>
        </p:nvSpPr>
        <p:spPr bwMode="auto">
          <a:xfrm>
            <a:off x="5595938" y="2236788"/>
            <a:ext cx="169862" cy="257175"/>
          </a:xfrm>
          <a:custGeom>
            <a:avLst/>
            <a:gdLst>
              <a:gd name="T0" fmla="*/ 2147483647 w 18"/>
              <a:gd name="T1" fmla="*/ 2147483647 h 27"/>
              <a:gd name="T2" fmla="*/ 0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3" y="27"/>
                </a:moveTo>
                <a:lnTo>
                  <a:pt x="0" y="3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4" name="Oval 526"/>
          <p:cNvSpPr>
            <a:spLocks noChangeArrowheads="1"/>
          </p:cNvSpPr>
          <p:nvPr/>
        </p:nvSpPr>
        <p:spPr bwMode="auto">
          <a:xfrm>
            <a:off x="5510213" y="2265363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5" name="Oval 527"/>
          <p:cNvSpPr>
            <a:spLocks noChangeArrowheads="1"/>
          </p:cNvSpPr>
          <p:nvPr/>
        </p:nvSpPr>
        <p:spPr bwMode="auto">
          <a:xfrm>
            <a:off x="5510213" y="2265363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0176" name="Line 528"/>
          <p:cNvSpPr>
            <a:spLocks noChangeShapeType="1"/>
          </p:cNvSpPr>
          <p:nvPr/>
        </p:nvSpPr>
        <p:spPr bwMode="auto">
          <a:xfrm flipV="1">
            <a:off x="2838450" y="2755900"/>
            <a:ext cx="0" cy="162401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" name="Group 529"/>
          <p:cNvGrpSpPr>
            <a:grpSpLocks/>
          </p:cNvGrpSpPr>
          <p:nvPr/>
        </p:nvGrpSpPr>
        <p:grpSpPr bwMode="auto">
          <a:xfrm>
            <a:off x="457200" y="2662238"/>
            <a:ext cx="2381250" cy="174625"/>
            <a:chOff x="288" y="1897"/>
            <a:chExt cx="1500" cy="110"/>
          </a:xfrm>
        </p:grpSpPr>
        <p:sp>
          <p:nvSpPr>
            <p:cNvPr id="33110" name="Line 530"/>
            <p:cNvSpPr>
              <a:spLocks noChangeShapeType="1"/>
            </p:cNvSpPr>
            <p:nvPr/>
          </p:nvSpPr>
          <p:spPr bwMode="auto">
            <a:xfrm flipH="1">
              <a:off x="348" y="1956"/>
              <a:ext cx="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3111" name="Oval 531"/>
            <p:cNvSpPr>
              <a:spLocks noChangeArrowheads="1"/>
            </p:cNvSpPr>
            <p:nvPr/>
          </p:nvSpPr>
          <p:spPr bwMode="auto">
            <a:xfrm>
              <a:off x="288" y="1897"/>
              <a:ext cx="110" cy="110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3098" name="Oval 532"/>
          <p:cNvSpPr>
            <a:spLocks noChangeArrowheads="1"/>
          </p:cNvSpPr>
          <p:nvPr/>
        </p:nvSpPr>
        <p:spPr bwMode="auto">
          <a:xfrm>
            <a:off x="6545263" y="2389188"/>
            <a:ext cx="85725" cy="85725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9" name="Oval 533"/>
          <p:cNvSpPr>
            <a:spLocks noChangeArrowheads="1"/>
          </p:cNvSpPr>
          <p:nvPr/>
        </p:nvSpPr>
        <p:spPr bwMode="auto">
          <a:xfrm>
            <a:off x="6621463" y="2674938"/>
            <a:ext cx="85725" cy="857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100" name="Rectangle 53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sym typeface="Symbol" pitchFamily="18" charset="2"/>
              </a:rPr>
              <a:t>Linear regression</a:t>
            </a:r>
          </a:p>
        </p:txBody>
      </p:sp>
      <p:grpSp>
        <p:nvGrpSpPr>
          <p:cNvPr id="4" name="Group 535"/>
          <p:cNvGrpSpPr>
            <a:grpSpLocks/>
          </p:cNvGrpSpPr>
          <p:nvPr/>
        </p:nvGrpSpPr>
        <p:grpSpPr bwMode="auto">
          <a:xfrm>
            <a:off x="260350" y="5864225"/>
            <a:ext cx="2835275" cy="822325"/>
            <a:chOff x="164" y="3694"/>
            <a:chExt cx="1786" cy="518"/>
          </a:xfrm>
        </p:grpSpPr>
        <p:sp>
          <p:nvSpPr>
            <p:cNvPr id="33108" name="Text Box 536"/>
            <p:cNvSpPr txBox="1">
              <a:spLocks noChangeArrowheads="1"/>
            </p:cNvSpPr>
            <p:nvPr/>
          </p:nvSpPr>
          <p:spPr bwMode="auto">
            <a:xfrm>
              <a:off x="164" y="3694"/>
              <a:ext cx="971" cy="28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cs typeface="Arial" charset="0"/>
                </a:rPr>
                <a:t>Prediction</a:t>
              </a:r>
            </a:p>
          </p:txBody>
        </p:sp>
        <p:pic>
          <p:nvPicPr>
            <p:cNvPr id="33109" name="Picture 537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7" y="3985"/>
              <a:ext cx="1743" cy="22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</p:pic>
      </p:grpSp>
      <p:grpSp>
        <p:nvGrpSpPr>
          <p:cNvPr id="5" name="Group 538"/>
          <p:cNvGrpSpPr>
            <a:grpSpLocks/>
          </p:cNvGrpSpPr>
          <p:nvPr/>
        </p:nvGrpSpPr>
        <p:grpSpPr bwMode="auto">
          <a:xfrm>
            <a:off x="4195763" y="5826125"/>
            <a:ext cx="4529137" cy="874713"/>
            <a:chOff x="2903" y="3670"/>
            <a:chExt cx="2853" cy="551"/>
          </a:xfrm>
        </p:grpSpPr>
        <p:sp>
          <p:nvSpPr>
            <p:cNvPr id="33106" name="Text Box 539"/>
            <p:cNvSpPr txBox="1">
              <a:spLocks noChangeArrowheads="1"/>
            </p:cNvSpPr>
            <p:nvPr/>
          </p:nvSpPr>
          <p:spPr bwMode="auto">
            <a:xfrm>
              <a:off x="2903" y="3670"/>
              <a:ext cx="971" cy="28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cs typeface="Arial" charset="0"/>
                </a:rPr>
                <a:t>Prediction</a:t>
              </a:r>
            </a:p>
          </p:txBody>
        </p:sp>
        <p:pic>
          <p:nvPicPr>
            <p:cNvPr id="33107" name="Picture 540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43" y="3972"/>
              <a:ext cx="2813" cy="24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</p:pic>
      </p:grpSp>
      <p:pic>
        <p:nvPicPr>
          <p:cNvPr id="1820189" name="Picture 54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05063" y="4535488"/>
            <a:ext cx="908050" cy="32226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1820190" name="Picture 54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4050" y="2224088"/>
            <a:ext cx="889000" cy="4159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943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20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017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Policy Search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65837"/>
            <a:ext cx="8229600" cy="8683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hlinkClick r:id="rId2"/>
              </a:rPr>
              <a:t>http://heli.stanford.edu/</a:t>
            </a:r>
            <a:endParaRPr lang="en-US" dirty="0" smtClean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219200"/>
            <a:ext cx="7011988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105C2D-2DB7-43C9-94F6-653232FEFE87}" type="slidenum">
              <a:rPr lang="en-US" smtClean="0">
                <a:latin typeface="Arial" charset="0"/>
              </a:rPr>
              <a:pPr/>
              <a:t>44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173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Policy Search</a:t>
            </a:r>
          </a:p>
        </p:txBody>
      </p:sp>
      <p:sp>
        <p:nvSpPr>
          <p:cNvPr id="180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Problem: often the feature-based policies that work well aren’t the ones that approximate V / Q best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Solution: learn the policy that maximizes rewards rather than the value that predicts rewards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This is the idea behind policy search, such as what controlled the upside-down </a:t>
            </a:r>
            <a:r>
              <a:rPr lang="en-US" sz="2400" dirty="0" smtClean="0"/>
              <a:t>helicopter. 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Genetic Algorithms can be used as a type of policy search.</a:t>
            </a:r>
            <a:endParaRPr lang="en-US" sz="2400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5083E2-A1CA-416F-970A-C2B130AA47D3}" type="slidenum">
              <a:rPr lang="en-US" smtClean="0">
                <a:latin typeface="Arial" charset="0"/>
              </a:rPr>
              <a:pPr/>
              <a:t>45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25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Policy Search</a:t>
            </a:r>
          </a:p>
        </p:txBody>
      </p:sp>
      <p:sp>
        <p:nvSpPr>
          <p:cNvPr id="180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/>
              <a:t>Simplest policy search:</a:t>
            </a:r>
          </a:p>
          <a:p>
            <a:pPr lvl="1"/>
            <a:r>
              <a:rPr lang="en-US" sz="2400" smtClean="0"/>
              <a:t>Start with an initial linear value function or q-function</a:t>
            </a:r>
          </a:p>
          <a:p>
            <a:pPr lvl="1"/>
            <a:r>
              <a:rPr lang="en-US" sz="2400" smtClean="0"/>
              <a:t>Nudge each feature weight up and down and see if your policy is better than before</a:t>
            </a:r>
          </a:p>
          <a:p>
            <a:pPr lvl="1"/>
            <a:endParaRPr lang="en-US" sz="2400" smtClean="0"/>
          </a:p>
          <a:p>
            <a:r>
              <a:rPr lang="en-US" sz="2800" smtClean="0"/>
              <a:t>Problems:</a:t>
            </a:r>
          </a:p>
          <a:p>
            <a:pPr lvl="1"/>
            <a:r>
              <a:rPr lang="en-US" sz="2400" smtClean="0"/>
              <a:t>How do we tell the policy got better?</a:t>
            </a:r>
          </a:p>
          <a:p>
            <a:pPr lvl="1"/>
            <a:r>
              <a:rPr lang="en-US" sz="2400" smtClean="0"/>
              <a:t>Need to run many sample episodes!</a:t>
            </a:r>
          </a:p>
          <a:p>
            <a:pPr lvl="1"/>
            <a:r>
              <a:rPr lang="en-US" sz="2400" smtClean="0"/>
              <a:t>If there are a lot of features, this can be impractical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409EF4-86C6-45C3-9CF6-E116CE7965EB}" type="slidenum">
              <a:rPr lang="en-US" smtClean="0">
                <a:latin typeface="Arial" charset="0"/>
              </a:rPr>
              <a:pPr/>
              <a:t>46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266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Robot Example</a:t>
            </a:r>
            <a:endParaRPr lang="en-US" dirty="0"/>
          </a:p>
        </p:txBody>
      </p:sp>
      <p:pic>
        <p:nvPicPr>
          <p:cNvPr id="4" name="hockeyfullsmall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752600" y="1524000"/>
            <a:ext cx="4946651" cy="37099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6400" y="5715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5"/>
              </a:rPr>
              <a:t>http://</a:t>
            </a:r>
            <a:r>
              <a:rPr lang="en-US" dirty="0" err="1">
                <a:hlinkClick r:id="rId5"/>
              </a:rPr>
              <a:t>www.cc.gatech.edu</a:t>
            </a:r>
            <a:r>
              <a:rPr lang="en-US" dirty="0">
                <a:hlinkClick r:id="rId5"/>
              </a:rPr>
              <a:t>/projects/</a:t>
            </a:r>
            <a:r>
              <a:rPr lang="en-US" dirty="0" err="1">
                <a:hlinkClick r:id="rId5"/>
              </a:rPr>
              <a:t>Learning_Research</a:t>
            </a:r>
            <a:r>
              <a:rPr lang="en-US" dirty="0">
                <a:hlinkClick r:id="rId5"/>
              </a:rPr>
              <a:t>/mpeg/</a:t>
            </a:r>
            <a:r>
              <a:rPr lang="en-US" dirty="0" err="1">
                <a:hlinkClick r:id="rId5"/>
              </a:rPr>
              <a:t>hockeyfullsmall.avi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05600" y="5486400"/>
            <a:ext cx="1816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Bentivegna</a:t>
            </a:r>
            <a:r>
              <a:rPr lang="en-US" dirty="0" smtClean="0"/>
              <a:t>: 2004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541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from </a:t>
            </a:r>
            <a:r>
              <a:rPr lang="en-US" dirty="0" smtClean="0"/>
              <a:t>demonstration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Humans are </a:t>
            </a:r>
            <a:r>
              <a:rPr lang="en-US" dirty="0"/>
              <a:t>working models </a:t>
            </a:r>
            <a:r>
              <a:rPr lang="en-US" dirty="0" smtClean="0"/>
              <a:t>of control </a:t>
            </a:r>
            <a:r>
              <a:rPr lang="en-US" dirty="0"/>
              <a:t>and policy learning</a:t>
            </a:r>
          </a:p>
          <a:p>
            <a:r>
              <a:rPr lang="en-US" dirty="0" smtClean="0"/>
              <a:t>Leverage </a:t>
            </a:r>
            <a:r>
              <a:rPr lang="en-US" dirty="0"/>
              <a:t>human tutelage and/or performance to </a:t>
            </a:r>
            <a:r>
              <a:rPr lang="en-US" dirty="0" smtClean="0"/>
              <a:t>build robot controllers</a:t>
            </a:r>
          </a:p>
          <a:p>
            <a:endParaRPr lang="en-US" dirty="0" smtClean="0"/>
          </a:p>
          <a:p>
            <a:r>
              <a:rPr lang="en-US" dirty="0" smtClean="0"/>
              <a:t>Can involve supervised, unsupervised and/or reinforcement learning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Video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552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 Algorithms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000" dirty="0" smtClean="0">
                <a:latin typeface="Times New Roman" pitchFamily="18" charset="0"/>
              </a:rPr>
              <a:t>Genetic Algorithms</a:t>
            </a:r>
          </a:p>
          <a:p>
            <a:r>
              <a:rPr lang="en-US" sz="4000" dirty="0" smtClean="0">
                <a:latin typeface="Times New Roman" pitchFamily="18" charset="0"/>
              </a:rPr>
              <a:t>Neural </a:t>
            </a:r>
            <a:r>
              <a:rPr lang="en-US" sz="4000" dirty="0" smtClean="0">
                <a:latin typeface="Times New Roman" pitchFamily="18" charset="0"/>
              </a:rPr>
              <a:t>Network Action </a:t>
            </a:r>
            <a:r>
              <a:rPr lang="en-US" sz="4000" dirty="0" smtClean="0">
                <a:latin typeface="Times New Roman" pitchFamily="18" charset="0"/>
              </a:rPr>
              <a:t>Selectors (</a:t>
            </a:r>
            <a:r>
              <a:rPr lang="en-US" sz="4000" dirty="0" err="1" smtClean="0">
                <a:latin typeface="Times New Roman" pitchFamily="18" charset="0"/>
              </a:rPr>
              <a:t>Neuroevolution</a:t>
            </a:r>
            <a:r>
              <a:rPr lang="en-US" sz="4000" dirty="0" smtClean="0">
                <a:latin typeface="Times New Roman" pitchFamily="18" charset="0"/>
              </a:rPr>
              <a:t>)</a:t>
            </a:r>
            <a:endParaRPr lang="en-US" sz="4000" dirty="0">
              <a:latin typeface="Times New Roman" pitchFamily="18" charset="0"/>
            </a:endParaRP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3733800" y="4495800"/>
            <a:ext cx="1905000" cy="1360488"/>
            <a:chOff x="2208" y="1728"/>
            <a:chExt cx="1200" cy="857"/>
          </a:xfrm>
        </p:grpSpPr>
        <p:cxnSp>
          <p:nvCxnSpPr>
            <p:cNvPr id="8" name="AutoShape 5"/>
            <p:cNvCxnSpPr>
              <a:cxnSpLocks noChangeShapeType="1"/>
              <a:stCxn id="12" idx="6"/>
              <a:endCxn id="14" idx="2"/>
            </p:cNvCxnSpPr>
            <p:nvPr/>
          </p:nvCxnSpPr>
          <p:spPr bwMode="auto">
            <a:xfrm>
              <a:off x="2894" y="1985"/>
              <a:ext cx="343" cy="0"/>
            </a:xfrm>
            <a:prstGeom prst="straightConnector1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2208" y="1728"/>
              <a:ext cx="171" cy="17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2208" y="2071"/>
              <a:ext cx="171" cy="17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2208" y="2414"/>
              <a:ext cx="171" cy="17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2722" y="1899"/>
              <a:ext cx="172" cy="1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2722" y="2242"/>
              <a:ext cx="172" cy="1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3237" y="1899"/>
              <a:ext cx="171" cy="1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5" name="AutoShape 12"/>
            <p:cNvCxnSpPr>
              <a:cxnSpLocks noChangeShapeType="1"/>
              <a:stCxn id="11" idx="6"/>
              <a:endCxn id="13" idx="2"/>
            </p:cNvCxnSpPr>
            <p:nvPr/>
          </p:nvCxnSpPr>
          <p:spPr bwMode="auto">
            <a:xfrm flipV="1">
              <a:off x="2379" y="2328"/>
              <a:ext cx="343" cy="172"/>
            </a:xfrm>
            <a:prstGeom prst="straightConnector1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6" name="AutoShape 13"/>
            <p:cNvCxnSpPr>
              <a:cxnSpLocks noChangeShapeType="1"/>
              <a:stCxn id="9" idx="6"/>
              <a:endCxn id="12" idx="2"/>
            </p:cNvCxnSpPr>
            <p:nvPr/>
          </p:nvCxnSpPr>
          <p:spPr bwMode="auto">
            <a:xfrm>
              <a:off x="2379" y="1814"/>
              <a:ext cx="343" cy="171"/>
            </a:xfrm>
            <a:prstGeom prst="straightConnector1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7" name="AutoShape 14"/>
            <p:cNvCxnSpPr>
              <a:cxnSpLocks noChangeShapeType="1"/>
              <a:stCxn id="9" idx="6"/>
              <a:endCxn id="13" idx="2"/>
            </p:cNvCxnSpPr>
            <p:nvPr/>
          </p:nvCxnSpPr>
          <p:spPr bwMode="auto">
            <a:xfrm>
              <a:off x="2379" y="1814"/>
              <a:ext cx="343" cy="514"/>
            </a:xfrm>
            <a:prstGeom prst="straightConnector1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8" name="AutoShape 15"/>
            <p:cNvCxnSpPr>
              <a:cxnSpLocks noChangeShapeType="1"/>
              <a:stCxn id="10" idx="6"/>
              <a:endCxn id="12" idx="2"/>
            </p:cNvCxnSpPr>
            <p:nvPr/>
          </p:nvCxnSpPr>
          <p:spPr bwMode="auto">
            <a:xfrm flipV="1">
              <a:off x="2379" y="1985"/>
              <a:ext cx="343" cy="172"/>
            </a:xfrm>
            <a:prstGeom prst="straightConnector1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3237" y="2242"/>
              <a:ext cx="171" cy="1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0" name="AutoShape 17"/>
            <p:cNvCxnSpPr>
              <a:cxnSpLocks noChangeShapeType="1"/>
              <a:stCxn id="13" idx="6"/>
              <a:endCxn id="19" idx="2"/>
            </p:cNvCxnSpPr>
            <p:nvPr/>
          </p:nvCxnSpPr>
          <p:spPr bwMode="auto">
            <a:xfrm>
              <a:off x="2894" y="2328"/>
              <a:ext cx="343" cy="0"/>
            </a:xfrm>
            <a:prstGeom prst="straightConnector1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1" name="AutoShape 18"/>
            <p:cNvCxnSpPr>
              <a:cxnSpLocks noChangeShapeType="1"/>
              <a:stCxn id="12" idx="6"/>
              <a:endCxn id="19" idx="2"/>
            </p:cNvCxnSpPr>
            <p:nvPr/>
          </p:nvCxnSpPr>
          <p:spPr bwMode="auto">
            <a:xfrm>
              <a:off x="2894" y="1985"/>
              <a:ext cx="343" cy="343"/>
            </a:xfrm>
            <a:prstGeom prst="straightConnector1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2" name="AutoShape 19"/>
            <p:cNvCxnSpPr>
              <a:cxnSpLocks noChangeShapeType="1"/>
              <a:stCxn id="13" idx="6"/>
              <a:endCxn id="14" idx="2"/>
            </p:cNvCxnSpPr>
            <p:nvPr/>
          </p:nvCxnSpPr>
          <p:spPr bwMode="auto">
            <a:xfrm flipV="1">
              <a:off x="2894" y="1985"/>
              <a:ext cx="343" cy="343"/>
            </a:xfrm>
            <a:prstGeom prst="straightConnector1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1420813" y="4859338"/>
            <a:ext cx="3429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>
                <a:latin typeface="Times New Roman" pitchFamily="18" charset="0"/>
              </a:rPr>
              <a:t>s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6502400" y="4822825"/>
            <a:ext cx="4984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>
                <a:latin typeface="Times New Roman" pitchFamily="18" charset="0"/>
              </a:rPr>
              <a:t>a</a:t>
            </a:r>
            <a:r>
              <a:rPr lang="en-US" sz="3200" baseline="-25000">
                <a:latin typeface="Times New Roman" pitchFamily="18" charset="0"/>
              </a:rPr>
              <a:t>2</a:t>
            </a:r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>
            <a:off x="1768475" y="5203825"/>
            <a:ext cx="6096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2454275" y="4594225"/>
            <a:ext cx="574675" cy="1196975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</a:rPr>
              <a:t>1</a:t>
            </a:r>
            <a:r>
              <a:rPr lang="en-US" sz="2400">
                <a:latin typeface="Times New Roman" pitchFamily="18" charset="0"/>
              </a:rPr>
              <a:t> x</a:t>
            </a:r>
            <a:r>
              <a:rPr lang="en-US" sz="2400" baseline="-25000">
                <a:latin typeface="Times New Roman" pitchFamily="18" charset="0"/>
              </a:rPr>
              <a:t>2</a:t>
            </a:r>
          </a:p>
          <a:p>
            <a:pPr algn="ctr"/>
            <a:r>
              <a:rPr lang="en-US" sz="2400">
                <a:latin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</a:rPr>
              <a:t>3</a:t>
            </a:r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 flipV="1">
            <a:off x="3063875" y="4670425"/>
            <a:ext cx="609600" cy="1524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>
            <a:off x="3063875" y="5203825"/>
            <a:ext cx="6096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>
            <a:off x="3063875" y="5661025"/>
            <a:ext cx="609600" cy="762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 flipV="1">
            <a:off x="5730875" y="5203825"/>
            <a:ext cx="838200" cy="228600"/>
          </a:xfrm>
          <a:prstGeom prst="line">
            <a:avLst/>
          </a:prstGeom>
          <a:noFill/>
          <a:ln w="4445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33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 5</a:t>
            </a:r>
          </a:p>
          <a:p>
            <a:endParaRPr lang="en-US" dirty="0"/>
          </a:p>
          <a:p>
            <a:r>
              <a:rPr lang="en-US" dirty="0" smtClean="0"/>
              <a:t>Reinforcement Learning</a:t>
            </a:r>
          </a:p>
          <a:p>
            <a:r>
              <a:rPr lang="en-US" dirty="0" smtClean="0"/>
              <a:t>Learning from Demonstration / Feedback</a:t>
            </a:r>
          </a:p>
          <a:p>
            <a:r>
              <a:rPr lang="en-US" dirty="0" smtClean="0"/>
              <a:t>Multi-Robot Coordination</a:t>
            </a:r>
          </a:p>
          <a:p>
            <a:r>
              <a:rPr lang="en-US" dirty="0" smtClean="0"/>
              <a:t>Take home test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657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Reinforcement Learning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Basic idea: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Receive feedback in the form of </a:t>
            </a:r>
            <a:r>
              <a:rPr lang="en-US" sz="2000" dirty="0" smtClean="0">
                <a:solidFill>
                  <a:srgbClr val="CC0000"/>
                </a:solidFill>
              </a:rPr>
              <a:t>rewards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Agent’s utility is defined by the reward function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Must (learn to) act so as to </a:t>
            </a:r>
            <a:r>
              <a:rPr lang="en-US" sz="2000" dirty="0" smtClean="0">
                <a:solidFill>
                  <a:srgbClr val="CC0000"/>
                </a:solidFill>
              </a:rPr>
              <a:t>maximize expected rewards</a:t>
            </a:r>
          </a:p>
        </p:txBody>
      </p:sp>
      <p:pic>
        <p:nvPicPr>
          <p:cNvPr id="4100" name="Picture 2" descr="\\.host\Shared Folders\Shared with PC\images\agent-environm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1438" y="3429000"/>
            <a:ext cx="6507162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3883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 (RL)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RL algorithms attempt to find a policy for maximizing cumulative reward for the agent over the course of the problem.</a:t>
            </a:r>
          </a:p>
          <a:p>
            <a:endParaRPr lang="en-US" dirty="0" smtClean="0"/>
          </a:p>
          <a:p>
            <a:r>
              <a:rPr lang="en-US" dirty="0" smtClean="0"/>
              <a:t>Typically represented by a </a:t>
            </a:r>
            <a:r>
              <a:rPr lang="en-US" b="1" dirty="0" smtClean="0"/>
              <a:t>Markov Decision Process</a:t>
            </a:r>
          </a:p>
          <a:p>
            <a:endParaRPr lang="en-US" b="1" dirty="0"/>
          </a:p>
          <a:p>
            <a:r>
              <a:rPr lang="en-US" dirty="0"/>
              <a:t>RL differs from supervised learning in that correct input/output pairs are never presented, nor sub-optimal actions explicitly corrected.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57164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Grid World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677988"/>
            <a:ext cx="37846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8250" y="4954588"/>
            <a:ext cx="2038350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493838"/>
            <a:ext cx="46482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2"/>
                </a:solidFill>
                <a:latin typeface="+mn-lt"/>
              </a:rPr>
              <a:t>The agent lives in a grid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2"/>
                </a:solidFill>
                <a:latin typeface="+mn-lt"/>
              </a:rPr>
              <a:t>Walls block the agent’s path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2"/>
                </a:solidFill>
                <a:latin typeface="+mn-lt"/>
              </a:rPr>
              <a:t>The agent’s actions do not always go as planned: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kern="0" dirty="0">
                <a:latin typeface="+mn-lt"/>
              </a:rPr>
              <a:t>80% of the time, the action North takes the agent North </a:t>
            </a:r>
            <a:br>
              <a:rPr lang="en-US" kern="0" dirty="0">
                <a:latin typeface="+mn-lt"/>
              </a:rPr>
            </a:br>
            <a:r>
              <a:rPr lang="en-US" kern="0" dirty="0">
                <a:latin typeface="+mn-lt"/>
              </a:rPr>
              <a:t>(if there is no wall there)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kern="0" dirty="0">
                <a:latin typeface="+mn-lt"/>
              </a:rPr>
              <a:t>10% of the time, North takes the agent West; 10% East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kern="0" dirty="0">
                <a:latin typeface="+mn-lt"/>
              </a:rPr>
              <a:t>If there is a wall in the direction the agent would have been taken, the agent stays put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2"/>
                </a:solidFill>
                <a:latin typeface="+mn-lt"/>
              </a:rPr>
              <a:t>Small “living” reward each step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2"/>
                </a:solidFill>
                <a:latin typeface="+mn-lt"/>
              </a:rPr>
              <a:t>Big rewards come at the end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2"/>
                </a:solidFill>
                <a:latin typeface="+mn-lt"/>
              </a:rPr>
              <a:t>Goal: maximize sum of rewards*</a:t>
            </a:r>
          </a:p>
        </p:txBody>
      </p:sp>
    </p:spTree>
    <p:extLst>
      <p:ext uri="{BB962C8B-B14F-4D97-AF65-F5344CB8AC3E}">
        <p14:creationId xmlns:p14="http://schemas.microsoft.com/office/powerpoint/2010/main" val="2217451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  template TPT1  env TPENV1  fore 0  back 16777215  eqnno 1"/>
  <p:tag name="FILENAME" val="TP_tmp"/>
  <p:tag name="ORIGWIDTH" val="7"/>
  <p:tag name="PICTUREFILESIZE" val="16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.72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42"/>
  <p:tag name="PICTUREFILESIZE" val="379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S_{t+1} = s' | S_t = s_t, A_t = a_t, S_{t-1}=s_{t-1},A_{t-1}, \ldots S_0 = s_0)  template TPT1  env TPENV1  fore 0  back 16777215  eqnno 1"/>
  <p:tag name="FILENAME" val="TP_tmp"/>
  <p:tag name="ORIGWIDTH" val="259"/>
  <p:tag name="PICTUREFILESIZE" val="824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S_{t+1} = s' | S_t = s_t, A_t = a_t)  template TPT1  env TPENV1  fore 0  back 16777215  eqnno 1"/>
  <p:tag name="FILENAME" val="TP_tmp"/>
  <p:tag name="ORIGWIDTH" val="126"/>
  <p:tag name="PICTUREFILESIZE" val="472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.72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42"/>
  <p:tag name="PICTUREFILESIZE" val="379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.52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42"/>
  <p:tag name="PICTUREFILESIZE" val="422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.43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42"/>
  <p:tag name="PICTUREFILESIZE" val="414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rickRed}{V_{i+1}(s) \leftarrow \max_a \sum_{s'} T(s,a,s') \,\left[ R(s, a, s') + \gamma\, V_i(s')\right]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476"/>
  <p:tag name="PICTUREFILESIZE" val="4774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.78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42"/>
  <p:tag name="PICTUREFILESIZE" val="422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rickRed}{V_{i+1}^\pi(s) \leftarrow \sum_{s'} T(s, \pi(s), s') [R(s,\pi(s), s') + \gamma V_i^\pi(s')]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490"/>
  <p:tag name="PICTUREFILESIZE" val="4709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V_{i+1}^\pi(s) \leftarrow \frac{1}{k} \sum_{i} sample_i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6"/>
  <p:tag name="PICTUREFILESIZE" val="2821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sample_1 = R(s,\pi(s),s_1') +  \gamma V_i^\pi(s_1'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41"/>
  <p:tag name="PICTUREFILESIZE" val="2757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sample_2 = R(s,\pi(s),s_2') +  \gamma V_i^\pi(s_2'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41"/>
  <p:tag name="PICTUREFILESIZE" val="2944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sample_k = R(s,\pi(s),s_k') +  \gamma V_i^\pi(s_k'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39"/>
  <p:tag name="PICTUREFILESIZE" val="2979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cdots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62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rickRed}{V_{i+1}^\pi(s) \leftarrow \sum_{s'} T(s, \pi(s), s') [R(s,\pi(s), s') + \gamma V_i^\pi(s')]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490"/>
  <p:tag name="PICTUREFILESIZE" val="4709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sample = R(s,\pi(s),s') +  \gamma V^\pi(s'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19"/>
  <p:tag name="PICTUREFILESIZE" val="2494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V^\pi(s) \leftarrow (1-\alpha) V^\pi(s) + (\alpha) sample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45"/>
  <p:tag name="PICTUREFILESIZE" val="2454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rickRed}{V^\pi(s) \leftarrow V^\pi(s) + \alpha (sample - V^\pi(s)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355"/>
  <p:tag name="PICTUREFILESIZE" val="2561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rickRed}{\pi(s) = \argmax_a Q^*(s,a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227"/>
  <p:tag name="PICTUREFILESIZE" val="2206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ue}{Q^*(s,a) = \sum_{s'} T(s,a,s') \left[ R(s,a,s') + \gamma V^*(s') \right]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431"/>
  <p:tag name="PICTUREFILESIZE" val="4285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ue}{Q(s,a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64"/>
  <p:tag name="PICTUREFILESIZE" val="729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Q^*(s,a) = \sum_{s'} T(s,a,s') \left[ R(s,a,s') + \gamma \max_{a'} Q^*(s', a') 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MAGNIFICATION" val="1015"/>
  <p:tag name="ORIGWIDTH" val="507"/>
  <p:tag name="PICTUREFILESIZE" val="5366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Q(s,a) \leftarrow (1-\alpha) Q(s,a) + (\alpha) \left[ sample\right] 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MAGNIFICATION" val="1183"/>
  <p:tag name="ORIGWIDTH" val="379"/>
  <p:tag name="PICTUREFILESIZE" val="2768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ue}{sample = R(s,a,s') + \gamma \max_{a'}Q(s',a'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351"/>
  <p:tag name="PICTUREFILESIZE" val="3352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{\sc V}(s) = w_1 f_1(s) + w_2 f_2(s) + \ldots + w_n f_n(s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727"/>
  <p:tag name="BOXHEIGHT" val="381"/>
  <p:tag name="BOXFONT" val="10"/>
  <p:tag name="BOXWRAP" val="False"/>
  <p:tag name="WORKAROUNDTRANSPARENCYBUG" val="False"/>
  <p:tag name="ALLOWFONTSUBSTITUTION" val="False"/>
  <p:tag name="BITMAPFORMAT" val="pngmono"/>
  <p:tag name="ORIGWIDTH" val="413"/>
  <p:tag name="PICTUREFILESIZE" val="1852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{\sc Q}(s, a) = w_1 f_1(s, a) + w_2 f_2(s, a) + \ldots + w_n f_n(s, 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727"/>
  <p:tag name="BOXHEIGHT" val="381"/>
  <p:tag name="BOXFONT" val="10"/>
  <p:tag name="BOXWRAP" val="False"/>
  <p:tag name="WORKAROUNDTRANSPARENCYBUG" val="False"/>
  <p:tag name="ALLOWFONTSUBSTITUTION" val="False"/>
  <p:tag name="BITMAPFORMAT" val="pngmono"/>
  <p:tag name="ORIGWIDTH" val="467"/>
  <p:tag name="PICTUREFILESIZE" val="2333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ue}{Q(s,a) \leftarrow Q(s,a) + \alpha \left[ error \right] 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272"/>
  <p:tag name="PICTUREFILESIZE" val="2016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ue}{w_i \leftarrow w_i + \alpha \left[ error \right] f_i(s, a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254"/>
  <p:tag name="PICTUREFILESIZE" val="1839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{\sc Q}(s, a) = w_1 f_1(s, a) + w_2 f_2(s, a) + \ldots + w_n f_n(s, 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727"/>
  <p:tag name="BOXHEIGHT" val="381"/>
  <p:tag name="BOXFONT" val="10"/>
  <p:tag name="BOXWRAP" val="False"/>
  <p:tag name="WORKAROUNDTRANSPARENCYBUG" val="False"/>
  <p:tag name="ALLOWFONTSUBSTITUTION" val="False"/>
  <p:tag name="BITMAPFORMAT" val="pngmono"/>
  <p:tag name="ORIGWIDTH" val="467"/>
  <p:tag name="PICTUREFILESIZE" val="2333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ack}{f_{DOT}(s,\mbox{NORTH}) = 0.5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236"/>
  <p:tag name="PICTUREFILESIZE" val="1677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ack}{f_{GST}(s,\mbox{NORTH}) = 1.0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232"/>
  <p:tag name="PICTUREFILESIZE" val="1644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ack}{R(s,a,s') = -500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74"/>
  <p:tag name="PICTUREFILESIZE" val="1325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ue}{Q(s,a) = 4.0 f_{DOT}(s,a) - 1.0 f_{GST}(s,a) 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381"/>
  <p:tag name="PICTUREFILESIZE" val="2806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ack}{Q(s,a) = +1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27"/>
  <p:tag name="PICTUREFILESIZE" val="920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error = -50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MAGNIFICATION" val="1124"/>
  <p:tag name="ORIGWIDTH" val="133"/>
  <p:tag name="PICTUREFILESIZE" val="783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w_{DOT} \leftarrow 4.0 + \alpha \left[ -501 \right] 0.5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MAGNIFICATION" val="1183"/>
  <p:tag name="ORIGWIDTH" val="267"/>
  <p:tag name="PICTUREFILESIZE" val="1666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w_{GST} \leftarrow -1.0 + \alpha \left[ -501 \right] 1.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MAGNIFICATION" val="1183"/>
  <p:tag name="ORIGWIDTH" val="280"/>
  <p:tag name="PICTUREFILESIZE" val="167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ue}{Q(s,a) = 3.0 f_{DOT}(s,a) - 3.0 f_{GST}(s,a) 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381"/>
  <p:tag name="PICTUREFILESIZE" val="2924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(x_i,y_i)_{i=1\ldots n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61"/>
  <p:tag name="BOXHEIGHT" val="346"/>
  <p:tag name="BOXFONT" val="10"/>
  <p:tag name="BOXWRAP" val="False"/>
  <p:tag name="WORKAROUNDTRANSPARENCYBUG" val="False"/>
  <p:tag name="ALLOWFONTSUBSTITUTION" val="False"/>
  <p:tag name="BITMAPFORMAT" val="pngmono"/>
  <p:tag name="ORIGWIDTH" val="120"/>
  <p:tag name="PICTUREFILESIZE" val="635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y_{n+1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61"/>
  <p:tag name="BOXHEIGHT" val="346"/>
  <p:tag name="BOXFONT" val="10"/>
  <p:tag name="BOXWRAP" val="False"/>
  <p:tag name="WORKAROUNDTRANSPARENCYBUG" val="False"/>
  <p:tag name="ALLOWFONTSUBSTITUTION" val="False"/>
  <p:tag name="BITMAPFORMAT" val="pngmono"/>
  <p:tag name="ORIGWIDTH" val="46"/>
  <p:tag name="PICTUREFILESIZE" val="202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x_{n+1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61"/>
  <p:tag name="BOXHEIGHT" val="346"/>
  <p:tag name="BOXFONT" val="10"/>
  <p:tag name="BOXWRAP" val="False"/>
  <p:tag name="WORKAROUNDTRANSPARENCYBUG" val="False"/>
  <p:tag name="ALLOWFONTSUBSTITUTION" val="False"/>
  <p:tag name="BITMAPFORMAT" val="pngmono"/>
  <p:tag name="ORIGWIDTH" val="47"/>
  <p:tag name="PICTUREFILESIZE" val="191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x_{n+1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48"/>
  <p:tag name="PICTUREFILESIZE" val="191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hat{y}_{n+1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47"/>
  <p:tag name="PICTUREFILESIZE" val="228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\hat{y}_i=w_0 + w_1x_{i,1} + w_2x_{i,2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98"/>
  <p:tag name="BOXHEIGHT" val="304"/>
  <p:tag name="BOXFONT" val="10"/>
  <p:tag name="BOXWRAP" val="False"/>
  <p:tag name="WORKAROUNDTRANSPARENCYBUG" val="False"/>
  <p:tag name="ALLOWFONTSUBSTITUTION" val="False"/>
  <p:tag name="BITMAPFORMAT" val="pngmono"/>
  <p:tag name="ORIGWIDTH" val="249"/>
  <p:tag name="PICTUREFILESIZE" val="1154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hat{y}_i=w_0+w_1x_i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63"/>
  <p:tag name="BOXHEIGHT" val="266"/>
  <p:tag name="BOXFONT" val="10"/>
  <p:tag name="BOXWRAP" val="False"/>
  <p:tag name="WORKAROUNDTRANSPARENCYBUG" val="False"/>
  <p:tag name="ALLOWFONTSUBSTITUTION" val="False"/>
  <p:tag name="BITMAPFORMAT" val="pngmono"/>
  <p:tag name="ORIGWIDTH" val="146"/>
  <p:tag name="PICTUREFILESIZE" val="675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10"/>
  <p:tag name="PICTUREFILESIZE" val="166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1036</TotalTime>
  <Words>2578</Words>
  <Application>Microsoft Macintosh PowerPoint</Application>
  <PresentationFormat>On-screen Show (4:3)</PresentationFormat>
  <Paragraphs>499</Paragraphs>
  <Slides>48</Slides>
  <Notes>6</Notes>
  <HiddenSlides>1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Office Theme</vt:lpstr>
      <vt:lpstr>Photo Editor Photo</vt:lpstr>
      <vt:lpstr>PowerPoint Presentation</vt:lpstr>
      <vt:lpstr>Lab 4</vt:lpstr>
      <vt:lpstr>12/13 Projects</vt:lpstr>
      <vt:lpstr>Gradient Descent</vt:lpstr>
      <vt:lpstr>Genetic Algorithms</vt:lpstr>
      <vt:lpstr>Coming up</vt:lpstr>
      <vt:lpstr>Reinforcement Learning</vt:lpstr>
      <vt:lpstr>Reinforcement Learning (RL)</vt:lpstr>
      <vt:lpstr>Grid World</vt:lpstr>
      <vt:lpstr>Grid Futures</vt:lpstr>
      <vt:lpstr>Markov Decision Processes</vt:lpstr>
      <vt:lpstr>What is Markov about MDPs?</vt:lpstr>
      <vt:lpstr>Solving MDPs</vt:lpstr>
      <vt:lpstr>Example Optimal Policies</vt:lpstr>
      <vt:lpstr>Recap: Defining MDPs</vt:lpstr>
      <vt:lpstr>Optimal Utilities</vt:lpstr>
      <vt:lpstr>Value Iteration</vt:lpstr>
      <vt:lpstr>Example: Value Iteration</vt:lpstr>
      <vt:lpstr>Example: Value Iteration</vt:lpstr>
      <vt:lpstr>Discounted Rewards</vt:lpstr>
      <vt:lpstr>Discounted Rewards</vt:lpstr>
      <vt:lpstr>PowerPoint Presentation</vt:lpstr>
      <vt:lpstr>Reinforcement Learning</vt:lpstr>
      <vt:lpstr>Passive Learning</vt:lpstr>
      <vt:lpstr>Model-Based Learning</vt:lpstr>
      <vt:lpstr>Sample-Based Policy Evaluation?</vt:lpstr>
      <vt:lpstr>Temporal-Difference Learning</vt:lpstr>
      <vt:lpstr>Exponential Moving Average</vt:lpstr>
      <vt:lpstr>Problems with TD Value Learning</vt:lpstr>
      <vt:lpstr>Active Learning</vt:lpstr>
      <vt:lpstr>Q-Learning</vt:lpstr>
      <vt:lpstr>Q-Learning Properties</vt:lpstr>
      <vt:lpstr>Exploration / Exploitation</vt:lpstr>
      <vt:lpstr>Q-Learning</vt:lpstr>
      <vt:lpstr>The Story So Far: MDPs and RL</vt:lpstr>
      <vt:lpstr>Q-Learning</vt:lpstr>
      <vt:lpstr>Example: Pacman</vt:lpstr>
      <vt:lpstr>Feature-Based Representations</vt:lpstr>
      <vt:lpstr>Linear Feature Functions</vt:lpstr>
      <vt:lpstr>Function Approximation</vt:lpstr>
      <vt:lpstr>Example: Q-Pacman</vt:lpstr>
      <vt:lpstr>Linear regression</vt:lpstr>
      <vt:lpstr>Linear regression</vt:lpstr>
      <vt:lpstr>Policy Search</vt:lpstr>
      <vt:lpstr>Policy Search</vt:lpstr>
      <vt:lpstr>Policy Search</vt:lpstr>
      <vt:lpstr>Real Robot Example</vt:lpstr>
      <vt:lpstr>Learning from demonstration</vt:lpstr>
    </vt:vector>
  </TitlesOfParts>
  <Company>Worcester Polytechnic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Sonia Chernova</dc:creator>
  <cp:lastModifiedBy>Matthew Taylor</cp:lastModifiedBy>
  <cp:revision>53</cp:revision>
  <dcterms:created xsi:type="dcterms:W3CDTF">2011-12-08T15:25:17Z</dcterms:created>
  <dcterms:modified xsi:type="dcterms:W3CDTF">2013-11-19T21:39:40Z</dcterms:modified>
</cp:coreProperties>
</file>