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510" r:id="rId2"/>
    <p:sldId id="511" r:id="rId3"/>
    <p:sldId id="271" r:id="rId4"/>
    <p:sldId id="432" r:id="rId5"/>
    <p:sldId id="502" r:id="rId6"/>
    <p:sldId id="433" r:id="rId7"/>
    <p:sldId id="434" r:id="rId8"/>
    <p:sldId id="435" r:id="rId9"/>
    <p:sldId id="437" r:id="rId10"/>
    <p:sldId id="438" r:id="rId11"/>
    <p:sldId id="439" r:id="rId12"/>
    <p:sldId id="440" r:id="rId13"/>
    <p:sldId id="441" r:id="rId14"/>
    <p:sldId id="442" r:id="rId15"/>
    <p:sldId id="443" r:id="rId16"/>
    <p:sldId id="481" r:id="rId17"/>
    <p:sldId id="444" r:id="rId18"/>
    <p:sldId id="448" r:id="rId19"/>
    <p:sldId id="449" r:id="rId20"/>
    <p:sldId id="450" r:id="rId21"/>
    <p:sldId id="451" r:id="rId22"/>
    <p:sldId id="304" r:id="rId23"/>
    <p:sldId id="305" r:id="rId24"/>
    <p:sldId id="306" r:id="rId25"/>
    <p:sldId id="307" r:id="rId26"/>
    <p:sldId id="308" r:id="rId27"/>
    <p:sldId id="309" r:id="rId28"/>
    <p:sldId id="487" r:id="rId29"/>
    <p:sldId id="482" r:id="rId30"/>
    <p:sldId id="483" r:id="rId31"/>
    <p:sldId id="484" r:id="rId32"/>
    <p:sldId id="485" r:id="rId33"/>
    <p:sldId id="508" r:id="rId34"/>
    <p:sldId id="509" r:id="rId35"/>
    <p:sldId id="486" r:id="rId36"/>
    <p:sldId id="457" r:id="rId37"/>
    <p:sldId id="452" r:id="rId38"/>
    <p:sldId id="503" r:id="rId39"/>
    <p:sldId id="504" r:id="rId40"/>
    <p:sldId id="50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94" autoAdjust="0"/>
    <p:restoredTop sz="83333" autoAdjust="0"/>
  </p:normalViewPr>
  <p:slideViewPr>
    <p:cSldViewPr>
      <p:cViewPr varScale="1">
        <p:scale>
          <a:sx n="90" d="100"/>
          <a:sy n="90" d="100"/>
        </p:scale>
        <p:origin x="-1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B26A7-A4BB-4FC7-B9A4-651736ADF8CB}" type="datetimeFigureOut">
              <a:rPr lang="en-US" smtClean="0"/>
              <a:t>8/22/13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B72A3-7CAD-4E54-9CCB-4B395CB6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33D1D-9216-4A8A-A272-6F139920028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Placing virtually all complexity in libraries,</a:t>
            </a:r>
            <a:r>
              <a:rPr lang="en-US" baseline="0" dirty="0" smtClean="0"/>
              <a:t> </a:t>
            </a:r>
            <a:r>
              <a:rPr lang="en-US" dirty="0" smtClean="0"/>
              <a:t>and only creating small </a:t>
            </a:r>
            <a:r>
              <a:rPr lang="en-US" dirty="0" err="1" smtClean="0"/>
              <a:t>executables</a:t>
            </a:r>
            <a:r>
              <a:rPr lang="en-US" dirty="0" smtClean="0"/>
              <a:t> which expose library</a:t>
            </a:r>
            <a:r>
              <a:rPr lang="en-US" baseline="0" dirty="0" smtClean="0"/>
              <a:t> </a:t>
            </a:r>
            <a:r>
              <a:rPr lang="en-US" dirty="0" smtClean="0"/>
              <a:t>functionality to ROS, allows for easier code extraction and</a:t>
            </a:r>
            <a:r>
              <a:rPr lang="en-US" baseline="0" dirty="0" smtClean="0"/>
              <a:t> </a:t>
            </a:r>
            <a:r>
              <a:rPr lang="en-US" dirty="0" smtClean="0"/>
              <a:t>reuse beyond its original intent. As an added beneﬁt, unit</a:t>
            </a:r>
            <a:r>
              <a:rPr lang="en-US" baseline="0" dirty="0" smtClean="0"/>
              <a:t> </a:t>
            </a:r>
            <a:r>
              <a:rPr lang="en-US" dirty="0" smtClean="0"/>
              <a:t>testing is often far easier when code is factored into libraries,</a:t>
            </a:r>
            <a:r>
              <a:rPr lang="en-US" baseline="0" dirty="0" smtClean="0"/>
              <a:t> </a:t>
            </a:r>
            <a:r>
              <a:rPr lang="en-US" dirty="0" smtClean="0"/>
              <a:t>as standalone test programs can be written to exercise various</a:t>
            </a:r>
            <a:r>
              <a:rPr lang="en-US" baseline="0" dirty="0" smtClean="0"/>
              <a:t> </a:t>
            </a:r>
            <a:r>
              <a:rPr lang="en-US" dirty="0" smtClean="0"/>
              <a:t>features of the library.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1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common.books24x7.com/book/id_31904/book.asp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pub1.willowgarage.com/~konolige/cs225B/docs/quigley-icra2009-ros.pdf" TargetMode="External"/><Relationship Id="rId4" Type="http://schemas.openxmlformats.org/officeDocument/2006/relationships/hyperlink" Target="http://www.ros.org" TargetMode="External"/><Relationship Id="rId5" Type="http://schemas.openxmlformats.org/officeDocument/2006/relationships/hyperlink" Target="http://ros.org/wiki/ROS/Introduction" TargetMode="External"/><Relationship Id="rId6" Type="http://schemas.openxmlformats.org/officeDocument/2006/relationships/hyperlink" Target="http://www.ros.org/wiki/ROS/Tutorial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sion.in.tum.de/data/software/tum_ardrone" TargetMode="External"/><Relationship Id="rId3" Type="http://schemas.openxmlformats.org/officeDocument/2006/relationships/hyperlink" Target="http://www.youtube.com/watch?v=g8O5RBcwmjY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Logistics: Matt Taylor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4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Decomposition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Decomposition </a:t>
            </a:r>
            <a:r>
              <a:rPr lang="en-US" dirty="0"/>
              <a:t>allows us to modularize our control system based on different axes:</a:t>
            </a:r>
          </a:p>
          <a:p>
            <a:endParaRPr lang="en-US" dirty="0" smtClean="0"/>
          </a:p>
          <a:p>
            <a:r>
              <a:rPr lang="en-US" dirty="0" smtClean="0"/>
              <a:t>Temporal </a:t>
            </a:r>
            <a:r>
              <a:rPr lang="en-US" dirty="0"/>
              <a:t>Decomposition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acilitates </a:t>
            </a:r>
            <a:r>
              <a:rPr lang="en-US" dirty="0"/>
              <a:t>varying degrees of real-time processes</a:t>
            </a:r>
          </a:p>
          <a:p>
            <a:r>
              <a:rPr lang="en-US" dirty="0" smtClean="0"/>
              <a:t>Control </a:t>
            </a:r>
            <a:r>
              <a:rPr lang="en-US" dirty="0"/>
              <a:t>Decomposition</a:t>
            </a:r>
          </a:p>
          <a:p>
            <a:pPr lvl="1"/>
            <a:r>
              <a:rPr lang="en-US" dirty="0" smtClean="0"/>
              <a:t>Defines </a:t>
            </a:r>
            <a:r>
              <a:rPr lang="en-US" dirty="0"/>
              <a:t>how modules should interact: serial or parallel?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441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Temporal </a:t>
            </a:r>
            <a:r>
              <a:rPr lang="en-US" dirty="0" smtClean="0"/>
              <a:t>Decomposition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4632960"/>
          </a:xfrm>
        </p:spPr>
        <p:txBody>
          <a:bodyPr/>
          <a:lstStyle/>
          <a:p>
            <a:r>
              <a:rPr lang="en-US" dirty="0" smtClean="0"/>
              <a:t>Distinguishes between processes that have varying real-time and non-real-time demands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2667000" cy="253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43400" y="3157210"/>
            <a:ext cx="18288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i="1" dirty="0" smtClean="0"/>
              <a:t>Long response time</a:t>
            </a:r>
          </a:p>
          <a:p>
            <a:r>
              <a:rPr lang="en-US" sz="1400" i="1" dirty="0" smtClean="0"/>
              <a:t>Global context</a:t>
            </a:r>
            <a:endParaRPr 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5503049"/>
            <a:ext cx="18288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i="1" dirty="0" smtClean="0"/>
              <a:t>Short response time</a:t>
            </a:r>
          </a:p>
          <a:p>
            <a:r>
              <a:rPr lang="en-US" sz="1400" i="1" dirty="0" smtClean="0"/>
              <a:t>Local context</a:t>
            </a:r>
            <a:endParaRPr lang="en-US" sz="1400" i="1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4038600" y="341882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>
            <a:off x="4038600" y="5764659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786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Temporal </a:t>
            </a:r>
            <a:r>
              <a:rPr lang="en-US" dirty="0" smtClean="0"/>
              <a:t>Decomposition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28692"/>
            <a:ext cx="3393081" cy="199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5334000"/>
            <a:ext cx="2827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Watchdog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619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Decomposition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Models the way in which each module’s output contributes to the overall robot control outputs.</a:t>
            </a:r>
          </a:p>
          <a:p>
            <a:endParaRPr lang="en-US" sz="2000" dirty="0" smtClean="0"/>
          </a:p>
          <a:p>
            <a:endParaRPr lang="en-US" sz="800" dirty="0"/>
          </a:p>
          <a:p>
            <a:r>
              <a:rPr lang="en-US" sz="2000" dirty="0" smtClean="0"/>
              <a:t>Pure serial decomposition: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Pure parallel decomposition: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6600"/>
            <a:ext cx="7307579" cy="78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180" y="4847015"/>
            <a:ext cx="6227618" cy="174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35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219200"/>
          </a:xfrm>
        </p:spPr>
        <p:txBody>
          <a:bodyPr/>
          <a:lstStyle/>
          <a:p>
            <a:r>
              <a:rPr lang="en-US" dirty="0" smtClean="0"/>
              <a:t>Tiered mobile robot architecture based on a temporal decomposition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80718"/>
            <a:ext cx="2676525" cy="292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20692" y="2971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Strategic-level decision making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657273" y="3264188"/>
            <a:ext cx="523875" cy="292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81148" y="3647182"/>
            <a:ext cx="2182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Controls the activation of behaviors based on commands from planner</a:t>
            </a:r>
            <a:endParaRPr lang="en-US" sz="1600" dirty="0"/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>
            <a:off x="5638801" y="4185791"/>
            <a:ext cx="542347" cy="816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20692" y="4940588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Low level behaviors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638801" y="5144363"/>
            <a:ext cx="52387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102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Subsumption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Formed </a:t>
            </a:r>
            <a:r>
              <a:rPr lang="en-US" sz="2400" dirty="0"/>
              <a:t>using a collection of concurrent </a:t>
            </a:r>
            <a:r>
              <a:rPr lang="en-US" sz="2400" dirty="0" smtClean="0"/>
              <a:t>behaviors </a:t>
            </a:r>
            <a:r>
              <a:rPr lang="en-US" sz="2400" dirty="0"/>
              <a:t>placed in layers. </a:t>
            </a:r>
            <a:endParaRPr lang="en-US" sz="2400" dirty="0" smtClean="0"/>
          </a:p>
          <a:p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higher-level </a:t>
            </a:r>
            <a:r>
              <a:rPr lang="en-US" sz="2400" dirty="0" smtClean="0"/>
              <a:t>behaviors </a:t>
            </a:r>
            <a:r>
              <a:rPr lang="en-US" sz="2400" dirty="0"/>
              <a:t>always, if triggered, subsume the output of lower </a:t>
            </a:r>
            <a:r>
              <a:rPr lang="en-US" sz="2400" dirty="0" smtClean="0"/>
              <a:t>behaviors </a:t>
            </a:r>
            <a:r>
              <a:rPr lang="en-US" sz="2400" dirty="0"/>
              <a:t>and therefore have overall </a:t>
            </a:r>
            <a:r>
              <a:rPr lang="en-US" sz="2400" dirty="0" smtClean="0"/>
              <a:t>control.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22110"/>
            <a:ext cx="4481513" cy="290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10200" y="3867834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chemeClr val="accent1"/>
                </a:solidFill>
              </a:rPr>
              <a:t>Hard to </a:t>
            </a:r>
            <a:r>
              <a:rPr lang="en-US" sz="1600" i="1" dirty="0">
                <a:solidFill>
                  <a:schemeClr val="accent1"/>
                </a:solidFill>
              </a:rPr>
              <a:t>have many layers, </a:t>
            </a:r>
            <a:r>
              <a:rPr lang="en-US" sz="1600" i="1" dirty="0" smtClean="0">
                <a:solidFill>
                  <a:schemeClr val="accent1"/>
                </a:solidFill>
              </a:rPr>
              <a:t>goals </a:t>
            </a:r>
            <a:r>
              <a:rPr lang="en-US" sz="1600" i="1" dirty="0">
                <a:solidFill>
                  <a:schemeClr val="accent1"/>
                </a:solidFill>
              </a:rPr>
              <a:t>begin interfering with each other</a:t>
            </a:r>
          </a:p>
        </p:txBody>
      </p:sp>
    </p:spTree>
    <p:extLst>
      <p:ext uri="{BB962C8B-B14F-4D97-AF65-F5344CB8AC3E}">
        <p14:creationId xmlns:p14="http://schemas.microsoft.com/office/powerpoint/2010/main" val="739523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Rodney Brooks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229600" cy="4525963"/>
          </a:xfrm>
        </p:spPr>
        <p:txBody>
          <a:bodyPr/>
          <a:lstStyle/>
          <a:p>
            <a:r>
              <a:rPr lang="en-US" dirty="0" err="1" smtClean="0"/>
              <a:t>Subsumption</a:t>
            </a:r>
            <a:r>
              <a:rPr lang="en-US" dirty="0" smtClean="0"/>
              <a:t> Architecture</a:t>
            </a:r>
          </a:p>
          <a:p>
            <a:r>
              <a:rPr lang="en-US" dirty="0" smtClean="0"/>
              <a:t>iRobot (1990)</a:t>
            </a:r>
          </a:p>
          <a:p>
            <a:r>
              <a:rPr lang="en-US" dirty="0" smtClean="0"/>
              <a:t>Rethink Robotics </a:t>
            </a:r>
          </a:p>
          <a:p>
            <a:pPr lvl="1"/>
            <a:r>
              <a:rPr lang="en-US" dirty="0" smtClean="0"/>
              <a:t>Baxter: 2012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657600"/>
            <a:ext cx="3060700" cy="306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413195"/>
            <a:ext cx="4170175" cy="544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0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109728" indent="0" algn="ctr">
              <a:buNone/>
            </a:pPr>
            <a:r>
              <a:rPr lang="en-US" b="1" dirty="0" smtClean="0"/>
              <a:t>Architecture Components</a:t>
            </a:r>
          </a:p>
          <a:p>
            <a:r>
              <a:rPr lang="en-US" dirty="0" smtClean="0"/>
              <a:t>Perception</a:t>
            </a:r>
          </a:p>
          <a:p>
            <a:r>
              <a:rPr lang="en-US" dirty="0" smtClean="0"/>
              <a:t>Planning</a:t>
            </a:r>
          </a:p>
          <a:p>
            <a:r>
              <a:rPr lang="en-US" dirty="0" smtClean="0"/>
              <a:t>Obstacle avoidance</a:t>
            </a:r>
          </a:p>
          <a:p>
            <a:r>
              <a:rPr lang="en-US" dirty="0" smtClean="0"/>
              <a:t>Stability control</a:t>
            </a:r>
          </a:p>
          <a:p>
            <a:r>
              <a:rPr lang="en-US" dirty="0" smtClean="0"/>
              <a:t>Learning</a:t>
            </a:r>
          </a:p>
          <a:p>
            <a:r>
              <a:rPr lang="en-US" dirty="0" smtClean="0"/>
              <a:t>Human-robot interaction</a:t>
            </a:r>
          </a:p>
          <a:p>
            <a:r>
              <a:rPr lang="en-US" dirty="0" smtClean="0"/>
              <a:t>Short-term and long-term memory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109728" indent="0" algn="ctr">
              <a:buNone/>
            </a:pPr>
            <a:r>
              <a:rPr lang="en-US" b="1" dirty="0" smtClean="0"/>
              <a:t>Resources to be Controlled</a:t>
            </a:r>
          </a:p>
          <a:p>
            <a:r>
              <a:rPr lang="en-US" dirty="0" smtClean="0"/>
              <a:t>Actuators</a:t>
            </a:r>
          </a:p>
          <a:p>
            <a:r>
              <a:rPr lang="en-US" dirty="0" smtClean="0"/>
              <a:t>Communications</a:t>
            </a:r>
          </a:p>
          <a:p>
            <a:r>
              <a:rPr lang="en-US" dirty="0" smtClean="0"/>
              <a:t>Chassis</a:t>
            </a:r>
          </a:p>
          <a:p>
            <a:r>
              <a:rPr lang="en-US" dirty="0" smtClean="0"/>
              <a:t>Processor</a:t>
            </a:r>
          </a:p>
          <a:p>
            <a:r>
              <a:rPr lang="en-US" dirty="0" smtClean="0"/>
              <a:t>Power</a:t>
            </a:r>
          </a:p>
          <a:p>
            <a:r>
              <a:rPr lang="en-US" dirty="0" smtClean="0"/>
              <a:t>Payload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2A8E-FA7A-45B6-B964-D475836DD51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66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Robot GRACE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447800"/>
            <a:ext cx="520065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37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EGO Architecture for the Sony QRIO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44481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40748"/>
            <a:ext cx="1152525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7542" y="5638800"/>
            <a:ext cx="6692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Internal State Module: nourishment</a:t>
            </a:r>
            <a:r>
              <a:rPr lang="en-US" dirty="0"/>
              <a:t>, </a:t>
            </a:r>
            <a:r>
              <a:rPr lang="en-US" i="1" dirty="0"/>
              <a:t>sleep</a:t>
            </a:r>
            <a:r>
              <a:rPr lang="en-US" dirty="0"/>
              <a:t>, </a:t>
            </a:r>
            <a:r>
              <a:rPr lang="en-US" i="1" dirty="0" smtClean="0"/>
              <a:t>fatigue, vitality, </a:t>
            </a:r>
            <a:r>
              <a:rPr lang="en-US" i="1" dirty="0" err="1" smtClean="0"/>
              <a:t>etc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31411" y="3962400"/>
            <a:ext cx="1430989" cy="167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53817" y="3352820"/>
            <a:ext cx="1540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Reactive behaviors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53817" y="1935933"/>
            <a:ext cx="190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Deliberative planning, control of sequential behaviors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053817" y="2817176"/>
            <a:ext cx="2008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Homeostatic behaviors</a:t>
            </a:r>
          </a:p>
          <a:p>
            <a:r>
              <a:rPr lang="en-US" sz="1400" dirty="0" smtClean="0"/>
              <a:t>(sleep, rest)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6553200" y="2305265"/>
            <a:ext cx="500617" cy="2855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>
            <a:off x="6477001" y="3078786"/>
            <a:ext cx="576816" cy="2740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1"/>
          </p:cNvCxnSpPr>
          <p:nvPr/>
        </p:nvCxnSpPr>
        <p:spPr>
          <a:xfrm flipH="1">
            <a:off x="6553200" y="3506709"/>
            <a:ext cx="500617" cy="7604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060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"/>
            <a:ext cx="4572000" cy="645880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136420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452563"/>
            <a:ext cx="789622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72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Selection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behavior </a:t>
            </a:r>
            <a:r>
              <a:rPr lang="en-US" dirty="0" smtClean="0"/>
              <a:t>cycle rate: 2 </a:t>
            </a:r>
            <a:r>
              <a:rPr lang="en-US" dirty="0"/>
              <a:t>Hz. </a:t>
            </a:r>
            <a:endParaRPr lang="en-US" dirty="0" smtClean="0"/>
          </a:p>
          <a:p>
            <a:r>
              <a:rPr lang="en-US" dirty="0" smtClean="0"/>
              <a:t>During each </a:t>
            </a:r>
            <a:r>
              <a:rPr lang="en-US" dirty="0"/>
              <a:t>cycle, every behavior calculates </a:t>
            </a:r>
            <a:r>
              <a:rPr lang="en-US" dirty="0" smtClean="0"/>
              <a:t>an Activation Level </a:t>
            </a:r>
            <a:r>
              <a:rPr lang="en-US" dirty="0"/>
              <a:t>which indicates the </a:t>
            </a:r>
            <a:r>
              <a:rPr lang="en-US" dirty="0" smtClean="0"/>
              <a:t>relevance of </a:t>
            </a:r>
            <a:r>
              <a:rPr lang="en-US" dirty="0"/>
              <a:t>that behavior in the current situation. </a:t>
            </a:r>
            <a:endParaRPr lang="en-US" dirty="0" smtClean="0"/>
          </a:p>
          <a:p>
            <a:pPr lvl="1"/>
            <a:r>
              <a:rPr lang="en-US" dirty="0" smtClean="0"/>
              <a:t>calculated </a:t>
            </a:r>
            <a:r>
              <a:rPr lang="en-US" dirty="0"/>
              <a:t>based on the external stimuli and </a:t>
            </a:r>
            <a:r>
              <a:rPr lang="en-US" dirty="0" smtClean="0"/>
              <a:t>internal state </a:t>
            </a:r>
            <a:r>
              <a:rPr lang="en-US" dirty="0"/>
              <a:t>of the robot, as well as intentional values </a:t>
            </a:r>
            <a:r>
              <a:rPr lang="en-US" dirty="0" smtClean="0"/>
              <a:t>provided by </a:t>
            </a:r>
            <a:r>
              <a:rPr lang="en-US" dirty="0"/>
              <a:t>the </a:t>
            </a:r>
            <a:r>
              <a:rPr lang="en-US" dirty="0" smtClean="0"/>
              <a:t>Deliberative System. </a:t>
            </a:r>
          </a:p>
          <a:p>
            <a:r>
              <a:rPr lang="en-US" dirty="0" smtClean="0"/>
              <a:t>Behavior </a:t>
            </a:r>
            <a:r>
              <a:rPr lang="en-US" dirty="0"/>
              <a:t>selection occurs using a greedy policy:</a:t>
            </a:r>
          </a:p>
          <a:p>
            <a:pPr lvl="1"/>
            <a:r>
              <a:rPr lang="en-US" dirty="0"/>
              <a:t>the behavior with the highest AL is selected first. </a:t>
            </a:r>
            <a:endParaRPr lang="en-US" dirty="0" smtClean="0"/>
          </a:p>
          <a:p>
            <a:pPr lvl="1"/>
            <a:r>
              <a:rPr lang="en-US" dirty="0" smtClean="0"/>
              <a:t>other behaviors</a:t>
            </a:r>
            <a:r>
              <a:rPr lang="en-US" dirty="0"/>
              <a:t>, from highest to lowest AL value, can </a:t>
            </a:r>
            <a:r>
              <a:rPr lang="en-US" dirty="0" smtClean="0"/>
              <a:t>then be </a:t>
            </a:r>
            <a:r>
              <a:rPr lang="en-US" dirty="0"/>
              <a:t>selected for concurrent execution as long as </a:t>
            </a:r>
            <a:r>
              <a:rPr lang="en-US" dirty="0" smtClean="0"/>
              <a:t>their resource </a:t>
            </a:r>
            <a:r>
              <a:rPr lang="en-US" dirty="0"/>
              <a:t>demands do not conflict with those </a:t>
            </a:r>
            <a:r>
              <a:rPr lang="en-US" dirty="0" smtClean="0"/>
              <a:t>already chosen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4229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a Robotics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are the tasks the robot will be performing? </a:t>
            </a:r>
            <a:endParaRPr lang="en-US" dirty="0" smtClean="0"/>
          </a:p>
          <a:p>
            <a:pPr lvl="1"/>
            <a:r>
              <a:rPr lang="en-US" dirty="0" smtClean="0"/>
              <a:t>Are they </a:t>
            </a:r>
            <a:r>
              <a:rPr lang="en-US" dirty="0"/>
              <a:t>long-term tasks? Short-term? </a:t>
            </a:r>
            <a:r>
              <a:rPr lang="en-US" dirty="0" smtClean="0"/>
              <a:t>User-initiated? Robot-initiated</a:t>
            </a:r>
            <a:r>
              <a:rPr lang="en-US" dirty="0"/>
              <a:t>? Are the tasks repetitive or </a:t>
            </a:r>
            <a:r>
              <a:rPr lang="en-US" dirty="0" smtClean="0"/>
              <a:t>different across </a:t>
            </a:r>
            <a:r>
              <a:rPr lang="en-US" dirty="0"/>
              <a:t>time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/>
              <a:t>What actions are necessary to perform the </a:t>
            </a:r>
            <a:r>
              <a:rPr lang="en-US" dirty="0" smtClean="0"/>
              <a:t>tasks? 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are those actions represented? How are </a:t>
            </a:r>
            <a:r>
              <a:rPr lang="en-US" dirty="0" smtClean="0"/>
              <a:t>those actions </a:t>
            </a:r>
            <a:r>
              <a:rPr lang="en-US" dirty="0"/>
              <a:t>coordinated? How fast do actions need </a:t>
            </a:r>
            <a:r>
              <a:rPr lang="en-US" dirty="0" smtClean="0"/>
              <a:t>to be </a:t>
            </a:r>
            <a:r>
              <a:rPr lang="en-US" dirty="0"/>
              <a:t>selected/changed? At what speed do each </a:t>
            </a:r>
            <a:r>
              <a:rPr lang="en-US" dirty="0" smtClean="0"/>
              <a:t>of the </a:t>
            </a:r>
            <a:r>
              <a:rPr lang="en-US" dirty="0"/>
              <a:t>actions need to run in order to keep the </a:t>
            </a:r>
            <a:r>
              <a:rPr lang="en-US" dirty="0" smtClean="0"/>
              <a:t>robot safe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10656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a Robotics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data is necessary to do the tasks? </a:t>
            </a:r>
            <a:endParaRPr lang="en-US" dirty="0" smtClean="0"/>
          </a:p>
          <a:p>
            <a:r>
              <a:rPr lang="en-US" dirty="0" smtClean="0"/>
              <a:t>How will the </a:t>
            </a:r>
            <a:r>
              <a:rPr lang="en-US" dirty="0"/>
              <a:t>robot obtain that data from the environment </a:t>
            </a:r>
            <a:r>
              <a:rPr lang="en-US" dirty="0" smtClean="0"/>
              <a:t>or from </a:t>
            </a:r>
            <a:r>
              <a:rPr lang="en-US" dirty="0"/>
              <a:t>the users</a:t>
            </a:r>
            <a:r>
              <a:rPr lang="en-US" dirty="0" smtClean="0"/>
              <a:t>? </a:t>
            </a:r>
          </a:p>
          <a:p>
            <a:r>
              <a:rPr lang="en-US" dirty="0" smtClean="0"/>
              <a:t>What </a:t>
            </a:r>
            <a:r>
              <a:rPr lang="en-US" dirty="0"/>
              <a:t>sensors will produce the </a:t>
            </a:r>
            <a:r>
              <a:rPr lang="en-US" dirty="0" smtClean="0"/>
              <a:t>data? </a:t>
            </a:r>
          </a:p>
          <a:p>
            <a:r>
              <a:rPr lang="en-US" dirty="0" smtClean="0"/>
              <a:t>What </a:t>
            </a:r>
            <a:r>
              <a:rPr lang="en-US" dirty="0"/>
              <a:t>representations will be used for the data</a:t>
            </a:r>
            <a:r>
              <a:rPr lang="en-US" dirty="0" smtClean="0"/>
              <a:t>? </a:t>
            </a:r>
          </a:p>
          <a:p>
            <a:r>
              <a:rPr lang="en-US" dirty="0" smtClean="0"/>
              <a:t>What processes </a:t>
            </a:r>
            <a:r>
              <a:rPr lang="en-US" dirty="0"/>
              <a:t>will abstract the sensory data into </a:t>
            </a:r>
            <a:r>
              <a:rPr lang="en-US" dirty="0" smtClean="0"/>
              <a:t>representations internal </a:t>
            </a:r>
            <a:r>
              <a:rPr lang="en-US" dirty="0"/>
              <a:t>to the architecture? </a:t>
            </a:r>
            <a:endParaRPr lang="en-US" dirty="0" smtClean="0"/>
          </a:p>
          <a:p>
            <a:r>
              <a:rPr lang="en-US" dirty="0" smtClean="0"/>
              <a:t>How often does </a:t>
            </a:r>
            <a:r>
              <a:rPr lang="en-US" dirty="0"/>
              <a:t>the data need to be updated?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often can </a:t>
            </a:r>
            <a:r>
              <a:rPr lang="en-US" dirty="0" smtClean="0"/>
              <a:t>it be </a:t>
            </a:r>
            <a:r>
              <a:rPr lang="en-US" dirty="0"/>
              <a:t>updated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82850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a Robotics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computational </a:t>
            </a:r>
            <a:r>
              <a:rPr lang="en-US" dirty="0" smtClean="0"/>
              <a:t>capabilities will </a:t>
            </a:r>
            <a:r>
              <a:rPr lang="en-US" dirty="0"/>
              <a:t>the robot </a:t>
            </a:r>
            <a:r>
              <a:rPr lang="en-US" dirty="0" smtClean="0"/>
              <a:t>have? </a:t>
            </a:r>
          </a:p>
          <a:p>
            <a:r>
              <a:rPr lang="en-US" dirty="0" smtClean="0"/>
              <a:t>What </a:t>
            </a:r>
            <a:r>
              <a:rPr lang="en-US" dirty="0"/>
              <a:t>data will these computational capabilities </a:t>
            </a:r>
            <a:r>
              <a:rPr lang="en-US" dirty="0" smtClean="0"/>
              <a:t>produce? </a:t>
            </a:r>
          </a:p>
          <a:p>
            <a:r>
              <a:rPr lang="en-US" dirty="0" smtClean="0"/>
              <a:t>What </a:t>
            </a:r>
            <a:r>
              <a:rPr lang="en-US" dirty="0"/>
              <a:t>data will they consume?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will the computational capabilities of a robot be </a:t>
            </a:r>
            <a:r>
              <a:rPr lang="en-US" dirty="0" smtClean="0"/>
              <a:t>divided, structured</a:t>
            </a:r>
            <a:r>
              <a:rPr lang="en-US" dirty="0"/>
              <a:t>, and interconnected?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is </a:t>
            </a:r>
            <a:r>
              <a:rPr lang="en-US" dirty="0" smtClean="0"/>
              <a:t>the best </a:t>
            </a:r>
            <a:r>
              <a:rPr lang="en-US" dirty="0"/>
              <a:t>decomposition/granularity of computational </a:t>
            </a:r>
            <a:r>
              <a:rPr lang="en-US" dirty="0" smtClean="0"/>
              <a:t>capabilities? </a:t>
            </a:r>
          </a:p>
          <a:p>
            <a:r>
              <a:rPr lang="en-US" dirty="0" smtClean="0"/>
              <a:t>How </a:t>
            </a:r>
            <a:r>
              <a:rPr lang="en-US" dirty="0"/>
              <a:t>much does each </a:t>
            </a:r>
            <a:r>
              <a:rPr lang="en-US" dirty="0" smtClean="0"/>
              <a:t>computational capability </a:t>
            </a:r>
            <a:r>
              <a:rPr lang="en-US" dirty="0"/>
              <a:t>have to know about the other </a:t>
            </a:r>
            <a:r>
              <a:rPr lang="en-US" dirty="0" smtClean="0"/>
              <a:t>capabilities? </a:t>
            </a:r>
          </a:p>
          <a:p>
            <a:r>
              <a:rPr lang="en-US" dirty="0" smtClean="0"/>
              <a:t>Are </a:t>
            </a:r>
            <a:r>
              <a:rPr lang="en-US" dirty="0"/>
              <a:t>there legacy computational </a:t>
            </a:r>
            <a:r>
              <a:rPr lang="en-US" dirty="0" smtClean="0"/>
              <a:t>capabilities (from </a:t>
            </a:r>
            <a:r>
              <a:rPr lang="en-US" dirty="0"/>
              <a:t>other robots, other robot projects, etc.) </a:t>
            </a:r>
            <a:r>
              <a:rPr lang="en-US" dirty="0" smtClean="0"/>
              <a:t>that will </a:t>
            </a:r>
            <a:r>
              <a:rPr lang="en-US" dirty="0"/>
              <a:t>be used</a:t>
            </a:r>
            <a:r>
              <a:rPr lang="en-US" dirty="0" smtClean="0"/>
              <a:t>? </a:t>
            </a:r>
          </a:p>
          <a:p>
            <a:r>
              <a:rPr lang="en-US" dirty="0" smtClean="0"/>
              <a:t>Where </a:t>
            </a:r>
            <a:r>
              <a:rPr lang="en-US" dirty="0"/>
              <a:t>will the different </a:t>
            </a:r>
            <a:r>
              <a:rPr lang="en-US" dirty="0" smtClean="0"/>
              <a:t>computational capabilities </a:t>
            </a:r>
            <a:r>
              <a:rPr lang="en-US" dirty="0"/>
              <a:t>reside (e.g., </a:t>
            </a:r>
            <a:r>
              <a:rPr lang="en-US" dirty="0" smtClean="0"/>
              <a:t>on-board </a:t>
            </a:r>
            <a:r>
              <a:rPr lang="en-US" dirty="0"/>
              <a:t>or </a:t>
            </a:r>
            <a:r>
              <a:rPr lang="en-US" dirty="0" smtClean="0"/>
              <a:t>off-board</a:t>
            </a:r>
            <a:r>
              <a:rPr lang="en-US" dirty="0"/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3218479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a Robotics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Who are the robot’s users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</a:t>
            </a:r>
            <a:r>
              <a:rPr lang="en-US" dirty="0"/>
              <a:t>will they </a:t>
            </a:r>
            <a:r>
              <a:rPr lang="en-US" dirty="0" smtClean="0"/>
              <a:t>command the </a:t>
            </a:r>
            <a:r>
              <a:rPr lang="en-US" dirty="0"/>
              <a:t>robot to do?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information will </a:t>
            </a:r>
            <a:r>
              <a:rPr lang="en-US" dirty="0" smtClean="0"/>
              <a:t>they want </a:t>
            </a:r>
            <a:r>
              <a:rPr lang="en-US" dirty="0"/>
              <a:t>to </a:t>
            </a:r>
            <a:r>
              <a:rPr lang="en-US" dirty="0" smtClean="0"/>
              <a:t> see </a:t>
            </a:r>
            <a:r>
              <a:rPr lang="en-US" dirty="0"/>
              <a:t>from the robot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</a:t>
            </a:r>
            <a:r>
              <a:rPr lang="en-US" dirty="0"/>
              <a:t>understanding </a:t>
            </a:r>
            <a:r>
              <a:rPr lang="en-US" dirty="0" smtClean="0"/>
              <a:t>do they </a:t>
            </a:r>
            <a:r>
              <a:rPr lang="en-US" dirty="0"/>
              <a:t>need of the robot’s computational </a:t>
            </a:r>
            <a:r>
              <a:rPr lang="en-US" dirty="0" smtClean="0"/>
              <a:t>capabilities? </a:t>
            </a:r>
          </a:p>
          <a:p>
            <a:r>
              <a:rPr lang="en-US" dirty="0" smtClean="0"/>
              <a:t>How </a:t>
            </a:r>
            <a:r>
              <a:rPr lang="en-US" dirty="0"/>
              <a:t>will the user know what the robot is doing? </a:t>
            </a:r>
            <a:endParaRPr lang="en-US" dirty="0" smtClean="0"/>
          </a:p>
          <a:p>
            <a:r>
              <a:rPr lang="en-US" dirty="0" smtClean="0"/>
              <a:t>Is the </a:t>
            </a:r>
            <a:r>
              <a:rPr lang="en-US" dirty="0"/>
              <a:t>user interaction peer to peer, supervisory, or </a:t>
            </a:r>
            <a:r>
              <a:rPr lang="en-US" dirty="0" smtClean="0"/>
              <a:t>as a </a:t>
            </a:r>
            <a:r>
              <a:rPr lang="en-US" dirty="0"/>
              <a:t>bystander?</a:t>
            </a:r>
          </a:p>
        </p:txBody>
      </p:sp>
    </p:spTree>
    <p:extLst>
      <p:ext uri="{BB962C8B-B14F-4D97-AF65-F5344CB8AC3E}">
        <p14:creationId xmlns:p14="http://schemas.microsoft.com/office/powerpoint/2010/main" val="3557054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a Robotics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will the robot be evaluated? 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/>
              <a:t>are the </a:t>
            </a:r>
            <a:r>
              <a:rPr lang="en-US" dirty="0" smtClean="0"/>
              <a:t>success criteria</a:t>
            </a:r>
            <a:r>
              <a:rPr lang="en-US" dirty="0"/>
              <a:t>? What are the failure modes? What </a:t>
            </a:r>
            <a:r>
              <a:rPr lang="en-US" dirty="0" smtClean="0"/>
              <a:t>is the </a:t>
            </a:r>
            <a:r>
              <a:rPr lang="en-US" dirty="0"/>
              <a:t>mitigation for those failure modes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Will </a:t>
            </a:r>
            <a:r>
              <a:rPr lang="en-US" dirty="0"/>
              <a:t>the robot architecture be used for more than </a:t>
            </a:r>
            <a:r>
              <a:rPr lang="en-US" dirty="0" smtClean="0"/>
              <a:t>one set </a:t>
            </a:r>
            <a:r>
              <a:rPr lang="en-US" dirty="0"/>
              <a:t>of tasks? For more than one kind of robot? </a:t>
            </a:r>
            <a:r>
              <a:rPr lang="en-US" dirty="0" smtClean="0"/>
              <a:t>By more </a:t>
            </a:r>
            <a:r>
              <a:rPr lang="en-US" dirty="0"/>
              <a:t>than one team of developers?</a:t>
            </a:r>
          </a:p>
        </p:txBody>
      </p:sp>
    </p:spTree>
    <p:extLst>
      <p:ext uri="{BB962C8B-B14F-4D97-AF65-F5344CB8AC3E}">
        <p14:creationId xmlns:p14="http://schemas.microsoft.com/office/powerpoint/2010/main" val="204853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Buede</a:t>
            </a:r>
            <a:r>
              <a:rPr lang="en-US" sz="2000" dirty="0"/>
              <a:t>, Dennis </a:t>
            </a:r>
            <a:r>
              <a:rPr lang="en-US" sz="2000" dirty="0" smtClean="0"/>
              <a:t>M. The </a:t>
            </a:r>
            <a:r>
              <a:rPr lang="en-US" sz="2000" dirty="0"/>
              <a:t>Engineering Design of Systems: Models and Methods, Second Edition. John Wiley &amp; Sons. © 2009. Books24x7.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common.books24x7.com/book/id_31904/book.asp</a:t>
            </a:r>
            <a:endParaRPr lang="en-US" sz="2000" dirty="0"/>
          </a:p>
          <a:p>
            <a:r>
              <a:rPr lang="en-US" sz="2000" dirty="0" smtClean="0"/>
              <a:t> James Goodwin and Alan Winfield</a:t>
            </a:r>
            <a:r>
              <a:rPr lang="en-US" sz="2000" dirty="0"/>
              <a:t>, “A Unified Design Framework for Mobile Robot Systems”, </a:t>
            </a:r>
            <a:r>
              <a:rPr lang="en-US" sz="2000" dirty="0" smtClean="0"/>
              <a:t>Workshop Proceedings of SIMPAR2008, Intl. Conf. on SIMULATION, MODELING and PROGRAMMING for AUTONOMOUS ROBOTS, Venice(Italy), 2008, November 3-4.</a:t>
            </a:r>
          </a:p>
          <a:p>
            <a:r>
              <a:rPr lang="en-US" sz="2000" dirty="0" err="1" smtClean="0"/>
              <a:t>Siciliano</a:t>
            </a:r>
            <a:r>
              <a:rPr lang="en-US" sz="2000" dirty="0" smtClean="0"/>
              <a:t>, </a:t>
            </a:r>
            <a:r>
              <a:rPr lang="en-US" sz="2000" dirty="0" err="1" smtClean="0"/>
              <a:t>Khatib</a:t>
            </a:r>
            <a:r>
              <a:rPr lang="en-US" sz="2000" dirty="0" smtClean="0"/>
              <a:t>, Springer Handbook of Robotics, 2008.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00582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67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open-source meta-operating system for robotics.</a:t>
            </a:r>
          </a:p>
          <a:p>
            <a:pPr lvl="1"/>
            <a:r>
              <a:rPr lang="en-US" dirty="0" smtClean="0"/>
              <a:t>Hardware abstraction,</a:t>
            </a:r>
          </a:p>
          <a:p>
            <a:pPr lvl="1"/>
            <a:r>
              <a:rPr lang="en-US" dirty="0" smtClean="0"/>
              <a:t>Low-level device control,</a:t>
            </a:r>
          </a:p>
          <a:p>
            <a:pPr lvl="1"/>
            <a:r>
              <a:rPr lang="en-US" dirty="0" smtClean="0"/>
              <a:t>Implementation of commonly-used functionality,</a:t>
            </a:r>
          </a:p>
          <a:p>
            <a:pPr lvl="1"/>
            <a:r>
              <a:rPr lang="en-US" dirty="0" smtClean="0"/>
              <a:t>Message-passing between processes,</a:t>
            </a:r>
          </a:p>
          <a:p>
            <a:pPr lvl="1"/>
            <a:r>
              <a:rPr lang="en-US" dirty="0" smtClean="0"/>
              <a:t>Package management.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2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505200" y="1066800"/>
            <a:ext cx="2286000" cy="1143000"/>
          </a:xfrm>
          <a:prstGeom prst="cloud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 World Environment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05600" y="1905000"/>
            <a:ext cx="1905000" cy="10668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Perception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05600" y="4406705"/>
            <a:ext cx="1905000" cy="10668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Localization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4406705"/>
            <a:ext cx="1905000" cy="10668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Cognition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" y="1905000"/>
            <a:ext cx="1905000" cy="10668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Motion Control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0"/>
            <a:endCxn id="5" idx="1"/>
          </p:cNvCxnSpPr>
          <p:nvPr/>
        </p:nvCxnSpPr>
        <p:spPr>
          <a:xfrm>
            <a:off x="5789295" y="1638300"/>
            <a:ext cx="916305" cy="800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6" idx="0"/>
          </p:cNvCxnSpPr>
          <p:nvPr/>
        </p:nvCxnSpPr>
        <p:spPr>
          <a:xfrm>
            <a:off x="7658100" y="2971800"/>
            <a:ext cx="0" cy="14349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1"/>
            <a:endCxn id="7" idx="3"/>
          </p:cNvCxnSpPr>
          <p:nvPr/>
        </p:nvCxnSpPr>
        <p:spPr>
          <a:xfrm flipH="1">
            <a:off x="2743200" y="4940105"/>
            <a:ext cx="3962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0"/>
            <a:endCxn id="8" idx="2"/>
          </p:cNvCxnSpPr>
          <p:nvPr/>
        </p:nvCxnSpPr>
        <p:spPr>
          <a:xfrm flipV="1">
            <a:off x="1790700" y="2971800"/>
            <a:ext cx="0" cy="14349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  <a:endCxn id="4" idx="2"/>
          </p:cNvCxnSpPr>
          <p:nvPr/>
        </p:nvCxnSpPr>
        <p:spPr>
          <a:xfrm flipV="1">
            <a:off x="2743200" y="1638300"/>
            <a:ext cx="769091" cy="800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10200" y="3227587"/>
            <a:ext cx="221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Environment Model, Local Map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18055" y="4293774"/>
            <a:ext cx="221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Position</a:t>
            </a:r>
          </a:p>
          <a:p>
            <a:pPr algn="ctr"/>
            <a:r>
              <a:rPr lang="en-US" dirty="0" smtClean="0"/>
              <a:t>Global Map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" y="3352800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1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Runs on Unix-based platforms (Ubuntu).</a:t>
            </a:r>
          </a:p>
          <a:p>
            <a:r>
              <a:rPr lang="en-US" dirty="0" smtClean="0"/>
              <a:t>Experimental on Mac OS X.</a:t>
            </a:r>
          </a:p>
          <a:p>
            <a:r>
              <a:rPr lang="en-US" dirty="0" smtClean="0"/>
              <a:t>Partial functionality on Microsoft Windows.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72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Peer-to-peer </a:t>
            </a:r>
          </a:p>
          <a:p>
            <a:r>
              <a:rPr lang="en-US" dirty="0" smtClean="0"/>
              <a:t>Multi-lingual </a:t>
            </a:r>
          </a:p>
          <a:p>
            <a:r>
              <a:rPr lang="en-US" dirty="0" smtClean="0"/>
              <a:t>Tool-based </a:t>
            </a:r>
          </a:p>
          <a:p>
            <a:r>
              <a:rPr lang="en-US" dirty="0" smtClean="0"/>
              <a:t>Thin</a:t>
            </a:r>
          </a:p>
          <a:p>
            <a:r>
              <a:rPr lang="en-US" dirty="0" smtClean="0"/>
              <a:t>Free and open-source</a:t>
            </a:r>
          </a:p>
        </p:txBody>
      </p:sp>
    </p:spTree>
    <p:extLst>
      <p:ext uri="{BB962C8B-B14F-4D97-AF65-F5344CB8AC3E}">
        <p14:creationId xmlns:p14="http://schemas.microsoft.com/office/powerpoint/2010/main" val="230854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 Nomenclature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Franklin Gothic Medium"/>
                <a:cs typeface="Franklin Gothic Medium"/>
              </a:rPr>
              <a:t>Nodes</a:t>
            </a:r>
            <a:r>
              <a:rPr lang="en-US" dirty="0" smtClean="0"/>
              <a:t> are processes that perform computation.</a:t>
            </a:r>
          </a:p>
          <a:p>
            <a:r>
              <a:rPr lang="en-US" dirty="0" smtClean="0"/>
              <a:t>Nodes communicate with each other by broadcasting 1-way </a:t>
            </a:r>
            <a:r>
              <a:rPr lang="en-US" dirty="0" smtClean="0">
                <a:latin typeface="Franklin Gothic Medium"/>
                <a:cs typeface="Franklin Gothic Medium"/>
              </a:rPr>
              <a:t>messages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node sends a message by publishing it to a given </a:t>
            </a:r>
            <a:r>
              <a:rPr lang="en-US" dirty="0" smtClean="0">
                <a:latin typeface="Franklin Gothic Medium"/>
                <a:cs typeface="Franklin Gothic Medium"/>
              </a:rPr>
              <a:t>topic</a:t>
            </a:r>
            <a:r>
              <a:rPr lang="en-US" dirty="0" smtClean="0"/>
              <a:t>.</a:t>
            </a:r>
          </a:p>
          <a:p>
            <a:r>
              <a:rPr lang="en-US" dirty="0" smtClean="0">
                <a:latin typeface="Franklin Gothic Medium"/>
                <a:cs typeface="Franklin Gothic Medium"/>
              </a:rPr>
              <a:t>Services</a:t>
            </a:r>
            <a:r>
              <a:rPr lang="en-US" dirty="0" smtClean="0"/>
              <a:t> are used for synchronous transactions.</a:t>
            </a:r>
          </a:p>
          <a:p>
            <a:r>
              <a:rPr lang="en-US" dirty="0" smtClean="0"/>
              <a:t>To support collaborative development, the ROS software system is organized into </a:t>
            </a:r>
            <a:r>
              <a:rPr lang="en-US" dirty="0" smtClean="0">
                <a:latin typeface="Franklin Gothic Medium"/>
                <a:cs typeface="Franklin Gothic Medium"/>
              </a:rPr>
              <a:t>packages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3106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Packages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 contained “out of the box” algorithms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Start-stop all at once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2476499"/>
            <a:ext cx="2933700" cy="251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13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Rapid development</a:t>
            </a:r>
          </a:p>
          <a:p>
            <a:r>
              <a:rPr lang="en-US" dirty="0" smtClean="0"/>
              <a:t>Easy to test &amp; debug</a:t>
            </a:r>
          </a:p>
          <a:p>
            <a:r>
              <a:rPr lang="en-US" dirty="0" smtClean="0"/>
              <a:t>Easy to share (Modularity)</a:t>
            </a:r>
          </a:p>
          <a:p>
            <a:r>
              <a:rPr lang="en-US" dirty="0" smtClean="0"/>
              <a:t>Platform interoperability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But,</a:t>
            </a:r>
          </a:p>
          <a:p>
            <a:r>
              <a:rPr lang="en-US" dirty="0" smtClean="0"/>
              <a:t>Constantly changing</a:t>
            </a:r>
          </a:p>
          <a:p>
            <a:r>
              <a:rPr lang="en-US" dirty="0" smtClean="0"/>
              <a:t>Lots of imperfect code out there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8214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Roland </a:t>
            </a:r>
            <a:r>
              <a:rPr lang="en-US" sz="2000" dirty="0" err="1" smtClean="0"/>
              <a:t>Siegwart</a:t>
            </a:r>
            <a:r>
              <a:rPr lang="en-US" sz="2000" dirty="0" smtClean="0"/>
              <a:t>, </a:t>
            </a:r>
            <a:r>
              <a:rPr lang="en-US" sz="2000" dirty="0" err="1" smtClean="0"/>
              <a:t>Illah</a:t>
            </a:r>
            <a:r>
              <a:rPr lang="en-US" sz="2000" dirty="0" smtClean="0"/>
              <a:t> R. </a:t>
            </a:r>
            <a:r>
              <a:rPr lang="en-US" sz="2000" dirty="0" err="1" smtClean="0"/>
              <a:t>Nourbakhsh</a:t>
            </a:r>
            <a:r>
              <a:rPr lang="en-US" sz="2000" dirty="0" smtClean="0"/>
              <a:t>, and </a:t>
            </a:r>
            <a:r>
              <a:rPr lang="en-US" sz="2000" dirty="0" err="1" smtClean="0"/>
              <a:t>Davide</a:t>
            </a:r>
            <a:r>
              <a:rPr lang="en-US" sz="2000" dirty="0" smtClean="0"/>
              <a:t> </a:t>
            </a:r>
            <a:r>
              <a:rPr lang="en-US" sz="2000" dirty="0" err="1" smtClean="0"/>
              <a:t>Scaramuzza</a:t>
            </a:r>
            <a:r>
              <a:rPr lang="en-US" sz="2000" dirty="0" smtClean="0"/>
              <a:t>. ”Introduction to Autonomous Mobile Robots,” 2nd ed., 2011.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Quigley, Morgan, et al. ”ROS: an open-source Robot Operating System.” ICRA workshop on open source software. Vol. 3. No. 3.2. 2009.</a:t>
            </a:r>
            <a:r>
              <a:rPr lang="en-US" sz="2000" dirty="0" smtClean="0">
                <a:hlinkClick r:id="rId3"/>
              </a:rPr>
              <a:t>http://pub1.willowgarage.com/~konolige/cs225B/docs/quigley-icra2009-ros.pdf</a:t>
            </a:r>
            <a:r>
              <a:rPr lang="en-US" sz="2000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hlinkClick r:id="rId4"/>
              </a:rPr>
              <a:t>http://www.ros.org</a:t>
            </a:r>
            <a:r>
              <a:rPr lang="en-US" sz="20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hlinkClick r:id="rId5"/>
              </a:rPr>
              <a:t>http://ros.org/wiki/ROS/Introduction</a:t>
            </a:r>
            <a:r>
              <a:rPr lang="en-US" sz="20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hlinkClick r:id="rId6"/>
              </a:rPr>
              <a:t>http://www.ros.org/wiki/ROS/Tutorials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251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719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(Simple) Perception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://vision.in.tum.de/data/software/</a:t>
            </a:r>
            <a:r>
              <a:rPr lang="en-US" dirty="0" smtClean="0">
                <a:hlinkClick r:id="rId2"/>
              </a:rPr>
              <a:t>tum_ardrone</a:t>
            </a:r>
            <a:endParaRPr lang="en-US" dirty="0" smtClean="0"/>
          </a:p>
          <a:p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hlinkClick r:id="rId3"/>
              </a:rPr>
              <a:t>http://www.youtube.com/watch?v=g8O5RBcwmjY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83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would I find the red ball?</a:t>
            </a:r>
          </a:p>
        </p:txBody>
      </p:sp>
    </p:spTree>
    <p:extLst>
      <p:ext uri="{BB962C8B-B14F-4D97-AF65-F5344CB8AC3E}">
        <p14:creationId xmlns:p14="http://schemas.microsoft.com/office/powerpoint/2010/main" val="7413731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would I find the red ball?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if it’s moving?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80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would you design the “architecture” for a robot?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Considerations?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Inputs/outputs?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2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Tracking Sensors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Motion estimation of ball and robot for soccer playing using color tracking</a:t>
            </a:r>
          </a:p>
        </p:txBody>
      </p:sp>
      <p:pic>
        <p:nvPicPr>
          <p:cNvPr id="271364" name="Picture 4" descr="RobotF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5" y="2773363"/>
            <a:ext cx="4007827" cy="339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365" name="Picture 5" descr="RobotFoo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92" y="2773363"/>
            <a:ext cx="4009292" cy="339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66" name="Text Box 6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4.1.8</a:t>
            </a:r>
          </a:p>
        </p:txBody>
      </p:sp>
    </p:spTree>
    <p:extLst>
      <p:ext uri="{BB962C8B-B14F-4D97-AF65-F5344CB8AC3E}">
        <p14:creationId xmlns:p14="http://schemas.microsoft.com/office/powerpoint/2010/main" val="376052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would you design the “architecture” for a robot?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Considerations?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Inputs/outputs?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Think </a:t>
            </a:r>
            <a:r>
              <a:rPr lang="en-US" dirty="0" err="1" smtClean="0">
                <a:solidFill>
                  <a:srgbClr val="FF0000"/>
                </a:solidFill>
              </a:rPr>
              <a:t>Cpt_S</a:t>
            </a:r>
            <a:r>
              <a:rPr lang="en-US" dirty="0" smtClean="0">
                <a:solidFill>
                  <a:srgbClr val="FF0000"/>
                </a:solidFill>
              </a:rPr>
              <a:t> 260. What’s similar? What’s different?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42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Software Architectures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Principled design for software modules that control a mobile robot system.</a:t>
            </a:r>
          </a:p>
          <a:p>
            <a:endParaRPr lang="en-US" dirty="0"/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Modularity</a:t>
            </a:r>
          </a:p>
          <a:p>
            <a:pPr lvl="2"/>
            <a:r>
              <a:rPr lang="en-US" dirty="0" smtClean="0"/>
              <a:t>code reuse and sharing</a:t>
            </a:r>
          </a:p>
          <a:p>
            <a:pPr lvl="1"/>
            <a:r>
              <a:rPr lang="en-US" dirty="0" smtClean="0"/>
              <a:t>Control localization within the architecture</a:t>
            </a:r>
          </a:p>
          <a:p>
            <a:pPr lvl="2"/>
            <a:r>
              <a:rPr lang="en-US" dirty="0" smtClean="0"/>
              <a:t>Individual component testing</a:t>
            </a:r>
          </a:p>
          <a:p>
            <a:pPr lvl="2"/>
            <a:r>
              <a:rPr lang="en-US" dirty="0" smtClean="0"/>
              <a:t>Optimization through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4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Reactive Architecture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137410"/>
          </a:xfrm>
        </p:spPr>
        <p:txBody>
          <a:bodyPr>
            <a:normAutofit/>
          </a:bodyPr>
          <a:lstStyle/>
          <a:p>
            <a:r>
              <a:rPr lang="en-US" i="1" dirty="0"/>
              <a:t>actions </a:t>
            </a:r>
            <a:r>
              <a:rPr lang="en-US" dirty="0"/>
              <a:t>are directly triggered by </a:t>
            </a:r>
            <a:r>
              <a:rPr lang="en-US" i="1" dirty="0" smtClean="0"/>
              <a:t>sensors</a:t>
            </a:r>
            <a:endParaRPr lang="en-US" i="1" dirty="0"/>
          </a:p>
          <a:p>
            <a:pPr lvl="1"/>
            <a:r>
              <a:rPr lang="en-US" dirty="0" smtClean="0"/>
              <a:t>no </a:t>
            </a:r>
            <a:r>
              <a:rPr lang="en-US" dirty="0"/>
              <a:t>representations of the environment</a:t>
            </a:r>
          </a:p>
          <a:p>
            <a:pPr lvl="1"/>
            <a:r>
              <a:rPr lang="en-US" dirty="0" smtClean="0"/>
              <a:t>predefined</a:t>
            </a:r>
            <a:r>
              <a:rPr lang="en-US" dirty="0"/>
              <a:t>, fixed response to a situation</a:t>
            </a:r>
          </a:p>
          <a:p>
            <a:pPr lvl="1"/>
            <a:r>
              <a:rPr lang="en-US" dirty="0" smtClean="0"/>
              <a:t>fast </a:t>
            </a:r>
            <a:r>
              <a:rPr lang="en-US" dirty="0"/>
              <a:t>response to changes in the environment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644033"/>
            <a:ext cx="46863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06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a Reactive Robot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Knowledge </a:t>
            </a:r>
            <a:r>
              <a:rPr lang="en-US" sz="2400" dirty="0"/>
              <a:t>of the world is limited by the range of </a:t>
            </a:r>
            <a:r>
              <a:rPr lang="en-US" sz="2400" dirty="0" smtClean="0"/>
              <a:t>its sensors</a:t>
            </a:r>
            <a:endParaRPr lang="en-US" sz="2400" dirty="0"/>
          </a:p>
          <a:p>
            <a:r>
              <a:rPr lang="en-US" sz="2400" dirty="0" smtClean="0"/>
              <a:t>Unable </a:t>
            </a:r>
            <a:r>
              <a:rPr lang="en-US" sz="2400" dirty="0"/>
              <a:t>to </a:t>
            </a:r>
            <a:r>
              <a:rPr lang="en-US" sz="2400" dirty="0" smtClean="0"/>
              <a:t>count (</a:t>
            </a:r>
            <a:r>
              <a:rPr lang="en-US" sz="2400" dirty="0" smtClean="0">
                <a:solidFill>
                  <a:srgbClr val="FF0000"/>
                </a:solidFill>
              </a:rPr>
              <a:t>how could you get around this</a:t>
            </a:r>
            <a:r>
              <a:rPr lang="en-US" sz="2400" dirty="0" smtClean="0"/>
              <a:t>?)</a:t>
            </a:r>
            <a:endParaRPr lang="en-US" sz="2400" dirty="0"/>
          </a:p>
          <a:p>
            <a:r>
              <a:rPr lang="en-US" sz="2400" dirty="0" smtClean="0"/>
              <a:t>Unable </a:t>
            </a:r>
            <a:r>
              <a:rPr lang="en-US" sz="2400" dirty="0"/>
              <a:t>to recover from actions which fail silently</a:t>
            </a:r>
          </a:p>
          <a:p>
            <a:r>
              <a:rPr lang="en-US" sz="2400" dirty="0" smtClean="0"/>
              <a:t>Can not “undo” an incorrect action</a:t>
            </a:r>
          </a:p>
          <a:p>
            <a:r>
              <a:rPr lang="en-US" sz="2400" dirty="0" smtClean="0"/>
              <a:t>Not possible to “plan ahead”</a:t>
            </a:r>
          </a:p>
          <a:p>
            <a:r>
              <a:rPr lang="en-US" sz="2400" dirty="0" smtClean="0"/>
              <a:t>Can not coordinate with other robots in a reasonable way</a:t>
            </a:r>
          </a:p>
          <a:p>
            <a:r>
              <a:rPr lang="en-US" sz="2400" dirty="0" smtClean="0"/>
              <a:t>many </a:t>
            </a:r>
            <a:r>
              <a:rPr lang="en-US" sz="2400" dirty="0"/>
              <a:t>others ...</a:t>
            </a:r>
          </a:p>
        </p:txBody>
      </p:sp>
    </p:spTree>
    <p:extLst>
      <p:ext uri="{BB962C8B-B14F-4D97-AF65-F5344CB8AC3E}">
        <p14:creationId xmlns:p14="http://schemas.microsoft.com/office/powerpoint/2010/main" val="2677040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Deliberative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Organized </a:t>
            </a:r>
            <a:r>
              <a:rPr lang="en-US" sz="2400" dirty="0"/>
              <a:t>by decomposing the required system functionality into concurrent modules or </a:t>
            </a:r>
            <a:r>
              <a:rPr lang="en-US" sz="2400" dirty="0" smtClean="0"/>
              <a:t>components.</a:t>
            </a:r>
          </a:p>
          <a:p>
            <a:pPr lvl="1"/>
            <a:r>
              <a:rPr lang="en-US" sz="2000" dirty="0" smtClean="0"/>
              <a:t>Map building</a:t>
            </a:r>
          </a:p>
          <a:p>
            <a:pPr lvl="1"/>
            <a:r>
              <a:rPr lang="en-US" sz="2000" dirty="0" smtClean="0"/>
              <a:t>Path planning</a:t>
            </a:r>
          </a:p>
          <a:p>
            <a:pPr lvl="1"/>
            <a:r>
              <a:rPr lang="en-US" sz="2000" dirty="0" smtClean="0"/>
              <a:t>Navigation</a:t>
            </a:r>
          </a:p>
          <a:p>
            <a:pPr lvl="1"/>
            <a:r>
              <a:rPr lang="en-US" sz="2000" dirty="0" smtClean="0"/>
              <a:t>…</a:t>
            </a:r>
          </a:p>
          <a:p>
            <a:endParaRPr lang="en-US" sz="2400" dirty="0" smtClean="0"/>
          </a:p>
          <a:p>
            <a:r>
              <a:rPr lang="en-US" sz="2400" dirty="0" smtClean="0"/>
              <a:t>Problems:</a:t>
            </a:r>
          </a:p>
          <a:p>
            <a:pPr lvl="1"/>
            <a:r>
              <a:rPr lang="en-US" sz="2000" dirty="0"/>
              <a:t>overall complexity of the system may grow </a:t>
            </a:r>
          </a:p>
          <a:p>
            <a:pPr lvl="1"/>
            <a:r>
              <a:rPr lang="en-US" sz="2000" dirty="0"/>
              <a:t>hard to offer real-time guarantees on </a:t>
            </a:r>
            <a:r>
              <a:rPr lang="en-US" sz="2000" dirty="0" smtClean="0"/>
              <a:t>performance:</a:t>
            </a:r>
          </a:p>
          <a:p>
            <a:pPr lvl="2"/>
            <a:r>
              <a:rPr lang="en-US" sz="2000" dirty="0" smtClean="0">
                <a:solidFill>
                  <a:schemeClr val="tx2"/>
                </a:solidFill>
              </a:rPr>
              <a:t>solving </a:t>
            </a:r>
            <a:r>
              <a:rPr lang="en-US" sz="2000" dirty="0">
                <a:solidFill>
                  <a:schemeClr val="tx2"/>
                </a:solidFill>
              </a:rPr>
              <a:t>any given problem takes longer than an equivalent reactive implementation</a:t>
            </a:r>
          </a:p>
          <a:p>
            <a:pPr lvl="2"/>
            <a:r>
              <a:rPr lang="en-US" sz="2000" dirty="0">
                <a:solidFill>
                  <a:schemeClr val="tx2"/>
                </a:solidFill>
              </a:rPr>
              <a:t>solving different problems takes different amounts of </a:t>
            </a:r>
            <a:r>
              <a:rPr lang="en-US" sz="2000" dirty="0" smtClean="0">
                <a:solidFill>
                  <a:schemeClr val="tx2"/>
                </a:solidFill>
              </a:rPr>
              <a:t>time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842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2996</TotalTime>
  <Words>1544</Words>
  <Application>Microsoft Macintosh PowerPoint</Application>
  <PresentationFormat>On-screen Show (4:3)</PresentationFormat>
  <Paragraphs>221</Paragraphs>
  <Slides>40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Robot Software Architectures</vt:lpstr>
      <vt:lpstr>Reactive Architecture</vt:lpstr>
      <vt:lpstr>Limitations of a Reactive Robot</vt:lpstr>
      <vt:lpstr>Deliberative Architectures</vt:lpstr>
      <vt:lpstr>Architecture Decomposition</vt:lpstr>
      <vt:lpstr>Temporal Decomposition</vt:lpstr>
      <vt:lpstr>Temporal Decomposition</vt:lpstr>
      <vt:lpstr>Control Decomposition</vt:lpstr>
      <vt:lpstr>Example</vt:lpstr>
      <vt:lpstr>Subsumption Architecture</vt:lpstr>
      <vt:lpstr>Rodney Brooks</vt:lpstr>
      <vt:lpstr>Robot Components</vt:lpstr>
      <vt:lpstr>The Robot GRACE</vt:lpstr>
      <vt:lpstr>EGO Architecture for the Sony QRIO</vt:lpstr>
      <vt:lpstr>PowerPoint Presentation</vt:lpstr>
      <vt:lpstr>Behavior Selection</vt:lpstr>
      <vt:lpstr>Designing a Robotics Architecture</vt:lpstr>
      <vt:lpstr>Designing a Robotics Architecture</vt:lpstr>
      <vt:lpstr>Designing a Robotics Architecture</vt:lpstr>
      <vt:lpstr>Designing a Robotics Architecture</vt:lpstr>
      <vt:lpstr>Designing a Robotics Architecture</vt:lpstr>
      <vt:lpstr>References</vt:lpstr>
      <vt:lpstr>PowerPoint Presentation</vt:lpstr>
      <vt:lpstr>ROS Overview</vt:lpstr>
      <vt:lpstr>ROS Overview</vt:lpstr>
      <vt:lpstr>ROS</vt:lpstr>
      <vt:lpstr>ROS Nomenclature</vt:lpstr>
      <vt:lpstr>Packages</vt:lpstr>
      <vt:lpstr>PowerPoint Presentation</vt:lpstr>
      <vt:lpstr>References</vt:lpstr>
      <vt:lpstr>PowerPoint Presentation</vt:lpstr>
      <vt:lpstr>Next Up</vt:lpstr>
      <vt:lpstr>Simple Vision</vt:lpstr>
      <vt:lpstr>Simple Vision</vt:lpstr>
      <vt:lpstr>Color Tracking Sensors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CptS: Introduction to Robotics</dc:title>
  <dc:creator>Matthew Taylor</dc:creator>
  <cp:lastModifiedBy>Matthew Taylor</cp:lastModifiedBy>
  <cp:revision>198</cp:revision>
  <dcterms:created xsi:type="dcterms:W3CDTF">2006-08-16T00:00:00Z</dcterms:created>
  <dcterms:modified xsi:type="dcterms:W3CDTF">2013-08-22T20:35:25Z</dcterms:modified>
</cp:coreProperties>
</file>