
<file path=[Content_Types].xml><?xml version="1.0" encoding="utf-8"?>
<Types xmlns="http://schemas.openxmlformats.org/package/2006/content-types">
  <Default Extension="xml" ContentType="application/xml"/>
  <Default Extension="mpeg" ContentType="video/unknown"/>
  <Default Extension="jpeg" ContentType="image/jpeg"/>
  <Default Extension="rels" ContentType="application/vnd.openxmlformats-package.relationships+xml"/>
  <Default Extension="avi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534" r:id="rId2"/>
    <p:sldId id="659" r:id="rId3"/>
    <p:sldId id="520" r:id="rId4"/>
    <p:sldId id="523" r:id="rId5"/>
    <p:sldId id="489" r:id="rId6"/>
    <p:sldId id="492" r:id="rId7"/>
    <p:sldId id="477" r:id="rId8"/>
    <p:sldId id="495" r:id="rId9"/>
    <p:sldId id="496" r:id="rId10"/>
    <p:sldId id="497" r:id="rId11"/>
    <p:sldId id="494" r:id="rId12"/>
    <p:sldId id="658" r:id="rId13"/>
    <p:sldId id="607" r:id="rId14"/>
    <p:sldId id="608" r:id="rId15"/>
    <p:sldId id="533" r:id="rId16"/>
    <p:sldId id="611" r:id="rId17"/>
    <p:sldId id="612" r:id="rId18"/>
    <p:sldId id="613" r:id="rId19"/>
    <p:sldId id="614" r:id="rId20"/>
    <p:sldId id="615" r:id="rId21"/>
    <p:sldId id="635" r:id="rId22"/>
    <p:sldId id="636" r:id="rId23"/>
    <p:sldId id="637" r:id="rId24"/>
    <p:sldId id="617" r:id="rId25"/>
    <p:sldId id="655" r:id="rId26"/>
    <p:sldId id="656" r:id="rId27"/>
    <p:sldId id="657" r:id="rId28"/>
    <p:sldId id="653" r:id="rId29"/>
    <p:sldId id="654" r:id="rId30"/>
    <p:sldId id="621" r:id="rId31"/>
    <p:sldId id="622" r:id="rId32"/>
    <p:sldId id="638" r:id="rId33"/>
    <p:sldId id="624" r:id="rId34"/>
    <p:sldId id="626" r:id="rId35"/>
    <p:sldId id="627" r:id="rId36"/>
    <p:sldId id="629" r:id="rId37"/>
    <p:sldId id="639" r:id="rId38"/>
    <p:sldId id="640" r:id="rId39"/>
    <p:sldId id="641" r:id="rId40"/>
    <p:sldId id="633" r:id="rId41"/>
    <p:sldId id="634" r:id="rId42"/>
    <p:sldId id="642" r:id="rId43"/>
    <p:sldId id="610" r:id="rId44"/>
    <p:sldId id="643" r:id="rId45"/>
    <p:sldId id="644" r:id="rId46"/>
    <p:sldId id="645" r:id="rId47"/>
    <p:sldId id="646" r:id="rId48"/>
    <p:sldId id="535" r:id="rId49"/>
    <p:sldId id="648" r:id="rId50"/>
    <p:sldId id="651" r:id="rId51"/>
    <p:sldId id="652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9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94" autoAdjust="0"/>
    <p:restoredTop sz="83333" autoAdjust="0"/>
  </p:normalViewPr>
  <p:slideViewPr>
    <p:cSldViewPr>
      <p:cViewPr varScale="1">
        <p:scale>
          <a:sx n="71" d="100"/>
          <a:sy n="71" d="100"/>
        </p:scale>
        <p:origin x="-104" y="-7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B26A7-A4BB-4FC7-B9A4-651736ADF8CB}" type="datetimeFigureOut">
              <a:rPr lang="en-US" smtClean="0"/>
              <a:t>9/26/13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B72A3-7CAD-4E54-9CCB-4B395CB63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91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SABDFG</a:t>
            </a:r>
          </a:p>
          <a:p>
            <a:r>
              <a:rPr lang="en-US" dirty="0" smtClean="0"/>
              <a:t>SABCDEFG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72A3-7CAD-4E54-9CCB-4B395CB63D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5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SABCDEFG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72A3-7CAD-4E54-9CCB-4B395CB63D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69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0.png"/><Relationship Id="rId1" Type="http://schemas.microsoft.com/office/2007/relationships/media" Target="../media/media1.mpeg"/><Relationship Id="rId2" Type="http://schemas.openxmlformats.org/officeDocument/2006/relationships/video" Target="../media/media1.m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1.png"/><Relationship Id="rId1" Type="http://schemas.microsoft.com/office/2007/relationships/media" Target="../media/media2.avi"/><Relationship Id="rId2" Type="http://schemas.openxmlformats.org/officeDocument/2006/relationships/video" Target="../media/media2.avi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900" y="0"/>
            <a:ext cx="3628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343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Exact Cell Decomposition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1876425"/>
            <a:ext cx="694372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67200" y="5943600"/>
            <a:ext cx="3098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can we improve the path?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5181600"/>
            <a:ext cx="2672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Plan over this graph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3805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Adaptive 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Quadtrees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130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Adaptive 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Quadtrees</a:t>
            </a:r>
            <a:endParaRPr lang="en-US" dirty="0" smtClean="0"/>
          </a:p>
          <a:p>
            <a:pPr lvl="1"/>
            <a:r>
              <a:rPr lang="en-US" dirty="0"/>
              <a:t>E</a:t>
            </a:r>
            <a:r>
              <a:rPr lang="en-US" dirty="0" smtClean="0"/>
              <a:t>ach internal node has 4 children</a:t>
            </a:r>
          </a:p>
          <a:p>
            <a:pPr lvl="1"/>
            <a:r>
              <a:rPr lang="en-US" dirty="0" smtClean="0"/>
              <a:t>Recursively sub-divide space into quadrants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581400"/>
            <a:ext cx="5065221" cy="3083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2754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Exact vs. fixed vs. adaptive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3497989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4038600"/>
            <a:ext cx="3492500" cy="2385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1600200"/>
            <a:ext cx="3507689" cy="2362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91200" y="6400800"/>
            <a:ext cx="1617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Pros and Cons?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477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Difficulty in constructing map</a:t>
            </a:r>
          </a:p>
          <a:p>
            <a:r>
              <a:rPr lang="en-US" dirty="0" smtClean="0"/>
              <a:t>Computational complexity </a:t>
            </a:r>
          </a:p>
          <a:p>
            <a:pPr lvl="1"/>
            <a:r>
              <a:rPr lang="en-US" dirty="0" smtClean="0"/>
              <a:t>Planning over map</a:t>
            </a:r>
          </a:p>
          <a:p>
            <a:pPr lvl="1"/>
            <a:r>
              <a:rPr lang="en-US" dirty="0" smtClean="0"/>
              <a:t>Constructing map</a:t>
            </a:r>
          </a:p>
          <a:p>
            <a:r>
              <a:rPr lang="en-US" dirty="0" smtClean="0"/>
              <a:t>Map Accuracy</a:t>
            </a:r>
          </a:p>
          <a:p>
            <a:r>
              <a:rPr lang="en-US" dirty="0" smtClean="0"/>
              <a:t>Memory Needed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520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Kinematics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Move</a:t>
            </a:r>
            <a:r>
              <a:rPr lang="en-US" dirty="0" smtClean="0"/>
              <a:t> were you want to go</a:t>
            </a:r>
          </a:p>
          <a:p>
            <a:r>
              <a:rPr lang="en-US" dirty="0" smtClean="0"/>
              <a:t>Navigation</a:t>
            </a:r>
          </a:p>
          <a:p>
            <a:pPr lvl="1"/>
            <a:r>
              <a:rPr lang="en-US" dirty="0" smtClean="0"/>
              <a:t>Given a </a:t>
            </a:r>
            <a:r>
              <a:rPr lang="en-US" dirty="0" smtClean="0">
                <a:solidFill>
                  <a:srgbClr val="3366FF"/>
                </a:solidFill>
              </a:rPr>
              <a:t>Map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FF0000"/>
                </a:solidFill>
              </a:rPr>
              <a:t>Path planning</a:t>
            </a:r>
            <a:r>
              <a:rPr lang="en-US" dirty="0" smtClean="0"/>
              <a:t>: Decide where you want to go, and then use </a:t>
            </a:r>
            <a:r>
              <a:rPr lang="en-US" dirty="0" smtClean="0">
                <a:solidFill>
                  <a:srgbClr val="008000"/>
                </a:solidFill>
              </a:rPr>
              <a:t>Kinematics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Maps</a:t>
            </a:r>
          </a:p>
          <a:p>
            <a:pPr lvl="1"/>
            <a:r>
              <a:rPr lang="en-US" dirty="0" smtClean="0"/>
              <a:t>Representation: Turn the </a:t>
            </a:r>
            <a:r>
              <a:rPr lang="en-US" i="1" dirty="0" smtClean="0"/>
              <a:t>real world </a:t>
            </a:r>
            <a:r>
              <a:rPr lang="en-US" dirty="0" smtClean="0"/>
              <a:t>into a </a:t>
            </a:r>
            <a:r>
              <a:rPr lang="en-US" dirty="0" smtClean="0">
                <a:solidFill>
                  <a:srgbClr val="3366FF"/>
                </a:solidFill>
              </a:rPr>
              <a:t>map</a:t>
            </a:r>
            <a:r>
              <a:rPr lang="en-US" dirty="0" smtClean="0"/>
              <a:t> I can </a:t>
            </a:r>
            <a:r>
              <a:rPr lang="en-US" dirty="0" smtClean="0">
                <a:solidFill>
                  <a:srgbClr val="FF0000"/>
                </a:solidFill>
              </a:rPr>
              <a:t>plan </a:t>
            </a:r>
            <a:r>
              <a:rPr lang="en-US" dirty="0" smtClean="0"/>
              <a:t>over</a:t>
            </a:r>
          </a:p>
          <a:p>
            <a:r>
              <a:rPr lang="en-US" dirty="0" smtClean="0"/>
              <a:t>Localization</a:t>
            </a:r>
          </a:p>
          <a:p>
            <a:pPr lvl="1"/>
            <a:r>
              <a:rPr lang="en-US" dirty="0" smtClean="0"/>
              <a:t>Given a </a:t>
            </a:r>
            <a:r>
              <a:rPr lang="en-US" dirty="0" smtClean="0">
                <a:solidFill>
                  <a:srgbClr val="3366FF"/>
                </a:solidFill>
              </a:rPr>
              <a:t>map</a:t>
            </a:r>
            <a:r>
              <a:rPr lang="en-US" dirty="0" smtClean="0"/>
              <a:t>, how do I know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where I am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smtClean="0">
                <a:solidFill>
                  <a:srgbClr val="000000"/>
                </a:solidFill>
              </a:rPr>
              <a:t>Map </a:t>
            </a:r>
            <a:r>
              <a:rPr lang="en-US" dirty="0" smtClean="0"/>
              <a:t>building</a:t>
            </a:r>
          </a:p>
          <a:p>
            <a:pPr lvl="1"/>
            <a:r>
              <a:rPr lang="en-US" dirty="0" smtClean="0"/>
              <a:t>Oh man, how do I construct a map? Well, it probably depends on </a:t>
            </a:r>
            <a:r>
              <a:rPr lang="en-US" dirty="0" smtClean="0">
                <a:solidFill>
                  <a:srgbClr val="E46C0A"/>
                </a:solidFill>
              </a:rPr>
              <a:t>where I am</a:t>
            </a:r>
            <a:r>
              <a:rPr lang="en-US" dirty="0" smtClean="0"/>
              <a:t> and how I </a:t>
            </a:r>
            <a:r>
              <a:rPr lang="en-US" dirty="0" smtClean="0">
                <a:solidFill>
                  <a:srgbClr val="008000"/>
                </a:solidFill>
              </a:rPr>
              <a:t>move….</a:t>
            </a:r>
          </a:p>
        </p:txBody>
      </p:sp>
    </p:spTree>
    <p:extLst>
      <p:ext uri="{BB962C8B-B14F-4D97-AF65-F5344CB8AC3E}">
        <p14:creationId xmlns:p14="http://schemas.microsoft.com/office/powerpoint/2010/main" val="1041353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11-18 at 8.58.24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7934552" cy="545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74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navigate between A and B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Two components to this task:</a:t>
            </a:r>
          </a:p>
          <a:p>
            <a:pPr lvl="1"/>
            <a:r>
              <a:rPr lang="en-US" sz="2400" dirty="0" smtClean="0"/>
              <a:t>Navigation </a:t>
            </a:r>
            <a:r>
              <a:rPr lang="en-US" sz="2400" dirty="0"/>
              <a:t>without hitting obstacles</a:t>
            </a:r>
          </a:p>
          <a:p>
            <a:pPr lvl="1"/>
            <a:r>
              <a:rPr lang="en-US" sz="2400" dirty="0" smtClean="0"/>
              <a:t>Detection </a:t>
            </a:r>
            <a:r>
              <a:rPr lang="en-US" sz="2400" dirty="0"/>
              <a:t>of goal location</a:t>
            </a:r>
          </a:p>
          <a:p>
            <a:r>
              <a:rPr lang="en-US" sz="2400" dirty="0" smtClean="0"/>
              <a:t>Possible </a:t>
            </a:r>
            <a:r>
              <a:rPr lang="en-US" sz="2400" dirty="0"/>
              <a:t>by following always the left wall</a:t>
            </a:r>
          </a:p>
          <a:p>
            <a:pPr lvl="1"/>
            <a:r>
              <a:rPr lang="en-US" sz="2400" dirty="0" smtClean="0"/>
              <a:t>How to </a:t>
            </a:r>
            <a:r>
              <a:rPr lang="en-US" sz="2400" dirty="0"/>
              <a:t>detect that the goal is </a:t>
            </a:r>
            <a:r>
              <a:rPr lang="en-US" sz="2400" dirty="0" smtClean="0"/>
              <a:t>reached?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728022"/>
            <a:ext cx="4814888" cy="312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4495800"/>
            <a:ext cx="327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“behavior</a:t>
            </a:r>
            <a:r>
              <a:rPr lang="en-US" dirty="0"/>
              <a:t> </a:t>
            </a:r>
            <a:r>
              <a:rPr lang="en-US" dirty="0" smtClean="0"/>
              <a:t>based </a:t>
            </a:r>
            <a:r>
              <a:rPr lang="en-US" dirty="0"/>
              <a:t>navigation”</a:t>
            </a:r>
          </a:p>
          <a:p>
            <a:pPr algn="ctr"/>
            <a:r>
              <a:rPr lang="en-US" i="1" dirty="0" smtClean="0"/>
              <a:t>It can work in some environments but not in all</a:t>
            </a:r>
            <a:endParaRPr lang="en-US" i="1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828800" y="3962400"/>
            <a:ext cx="228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600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navigate between A and B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Map </a:t>
            </a:r>
            <a:r>
              <a:rPr lang="en-US" sz="2400" u="sng" dirty="0"/>
              <a:t>based navigation</a:t>
            </a:r>
            <a:r>
              <a:rPr lang="en-US" sz="2400" dirty="0"/>
              <a:t> relies on a map</a:t>
            </a:r>
          </a:p>
          <a:p>
            <a:pPr lvl="1"/>
            <a:r>
              <a:rPr lang="en-US" sz="2200" dirty="0" smtClean="0"/>
              <a:t>Assuming </a:t>
            </a:r>
            <a:r>
              <a:rPr lang="en-US" sz="2200" dirty="0"/>
              <a:t>that the map is known, at every time step the robot has to localize itself in </a:t>
            </a:r>
            <a:r>
              <a:rPr lang="en-US" sz="2200" dirty="0" smtClean="0"/>
              <a:t>the </a:t>
            </a:r>
            <a:r>
              <a:rPr lang="en-US" sz="2400" dirty="0" smtClean="0"/>
              <a:t>map</a:t>
            </a:r>
            <a:r>
              <a:rPr lang="en-US" sz="2400" dirty="0"/>
              <a:t>.</a:t>
            </a:r>
          </a:p>
          <a:p>
            <a:r>
              <a:rPr lang="en-US" sz="2400" dirty="0" smtClean="0"/>
              <a:t>How</a:t>
            </a:r>
            <a:r>
              <a:rPr lang="en-US" sz="2400" dirty="0"/>
              <a:t>?</a:t>
            </a:r>
          </a:p>
          <a:p>
            <a:pPr lvl="1"/>
            <a:r>
              <a:rPr lang="en-US" sz="2200" dirty="0" smtClean="0"/>
              <a:t>If </a:t>
            </a:r>
            <a:r>
              <a:rPr lang="en-US" sz="2200" dirty="0"/>
              <a:t>we know the start position, we can use wheel </a:t>
            </a:r>
            <a:r>
              <a:rPr lang="en-US" sz="2200" dirty="0" err="1"/>
              <a:t>odometry</a:t>
            </a:r>
            <a:r>
              <a:rPr lang="en-US" sz="2200" dirty="0"/>
              <a:t> or dead reckoning.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728022"/>
            <a:ext cx="4814888" cy="312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281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Odometry and Mapping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Create a map as the robot is exploring the environment.</a:t>
            </a:r>
          </a:p>
          <a:p>
            <a:r>
              <a:rPr lang="en-US" sz="2400" dirty="0" smtClean="0"/>
              <a:t>If we assume that our </a:t>
            </a:r>
            <a:r>
              <a:rPr lang="en-US" sz="2400" dirty="0" err="1" smtClean="0"/>
              <a:t>odometry</a:t>
            </a:r>
            <a:r>
              <a:rPr lang="en-US" sz="2400" dirty="0" smtClean="0"/>
              <a:t> is perfect, could get something like this: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71800"/>
            <a:ext cx="5043487" cy="340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34637" y="5604035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Can’t trust </a:t>
            </a:r>
            <a:r>
              <a:rPr lang="en-US" dirty="0" err="1" smtClean="0"/>
              <a:t>odometry</a:t>
            </a:r>
            <a:r>
              <a:rPr lang="en-US" dirty="0" smtClean="0"/>
              <a:t> so we must localize as we’re mapping.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831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Robotics Club: 5:30 this evening</a:t>
            </a:r>
          </a:p>
          <a:p>
            <a:r>
              <a:rPr lang="en-US" dirty="0" smtClean="0"/>
              <a:t>How are things going?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5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Effector noise / </a:t>
            </a:r>
            <a:r>
              <a:rPr lang="en-US" dirty="0" err="1"/>
              <a:t>Odometry</a:t>
            </a:r>
            <a:r>
              <a:rPr lang="en-US" dirty="0"/>
              <a:t> Error</a:t>
            </a:r>
          </a:p>
          <a:p>
            <a:pPr lvl="1"/>
            <a:r>
              <a:rPr lang="en-US" dirty="0"/>
              <a:t>Distance movement estimation</a:t>
            </a:r>
          </a:p>
          <a:p>
            <a:pPr lvl="1"/>
            <a:r>
              <a:rPr lang="en-US" dirty="0"/>
              <a:t>Turn error: turning estimation</a:t>
            </a:r>
          </a:p>
          <a:p>
            <a:pPr lvl="1"/>
            <a:r>
              <a:rPr lang="en-US" dirty="0"/>
              <a:t>Drift Error: difference in error of wheels</a:t>
            </a:r>
          </a:p>
          <a:p>
            <a:r>
              <a:rPr lang="en-US" dirty="0" smtClean="0"/>
              <a:t>Sensor noise</a:t>
            </a:r>
          </a:p>
          <a:p>
            <a:pPr lvl="1"/>
            <a:r>
              <a:rPr lang="en-US" dirty="0" smtClean="0"/>
              <a:t>False positive readings, fall negative readings, noisy readings</a:t>
            </a:r>
          </a:p>
          <a:p>
            <a:r>
              <a:rPr lang="en-US" dirty="0" smtClean="0"/>
              <a:t>Sensor aliasing</a:t>
            </a:r>
          </a:p>
          <a:p>
            <a:pPr lvl="1"/>
            <a:r>
              <a:rPr lang="en-US" dirty="0" smtClean="0"/>
              <a:t>Multiple locations appear the same to the sensors</a:t>
            </a:r>
          </a:p>
        </p:txBody>
      </p:sp>
    </p:spTree>
    <p:extLst>
      <p:ext uri="{BB962C8B-B14F-4D97-AF65-F5344CB8AC3E}">
        <p14:creationId xmlns:p14="http://schemas.microsoft.com/office/powerpoint/2010/main" val="3005045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4525963"/>
          </a:xfrm>
        </p:spPr>
        <p:txBody>
          <a:bodyPr/>
          <a:lstStyle/>
          <a:p>
            <a:r>
              <a:rPr lang="en-US" dirty="0" smtClean="0"/>
              <a:t>Simple error model from kinematics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820188"/>
            <a:ext cx="7391400" cy="602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0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15"/>
            <a:ext cx="8229600" cy="4525963"/>
          </a:xfrm>
        </p:spPr>
        <p:txBody>
          <a:bodyPr/>
          <a:lstStyle/>
          <a:p>
            <a:r>
              <a:rPr lang="en-US" dirty="0" smtClean="0"/>
              <a:t>but now add in turning…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701760"/>
            <a:ext cx="7277100" cy="605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93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15"/>
            <a:ext cx="8229600" cy="653328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and this leads to things like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(Dieter Fox @ CMU)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4300"/>
            <a:ext cx="9144000" cy="406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393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types of approaches: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Iconic</a:t>
            </a:r>
            <a:r>
              <a:rPr lang="en-US" dirty="0" smtClean="0"/>
              <a:t> : use raw sensor data directly.  Match current sensor readings with what was observed in the past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Feature-based </a:t>
            </a:r>
            <a:r>
              <a:rPr lang="en-US" dirty="0" smtClean="0"/>
              <a:t>: extract features of the environment, such as corners and doorways.  Match current observations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684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Continuous Localization and Mapping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0464"/>
              </p:ext>
            </p:extLst>
          </p:nvPr>
        </p:nvGraphicFramePr>
        <p:xfrm>
          <a:off x="1356360" y="3935352"/>
          <a:ext cx="1249680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1981200" y="1828800"/>
            <a:ext cx="4800600" cy="0"/>
          </a:xfrm>
          <a:prstGeom prst="straightConnector1">
            <a:avLst/>
          </a:prstGeom>
          <a:ln>
            <a:headEnd type="oval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00800" y="1965820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cxnSp>
        <p:nvCxnSpPr>
          <p:cNvPr id="10" name="Straight Connector 9"/>
          <p:cNvCxnSpPr>
            <a:endCxn id="5" idx="0"/>
          </p:cNvCxnSpPr>
          <p:nvPr/>
        </p:nvCxnSpPr>
        <p:spPr>
          <a:xfrm>
            <a:off x="1981200" y="1828800"/>
            <a:ext cx="0" cy="21065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49782" y="4659868"/>
            <a:ext cx="1141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 Map</a:t>
            </a:r>
            <a:endParaRPr lang="en-US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821017"/>
              </p:ext>
            </p:extLst>
          </p:nvPr>
        </p:nvGraphicFramePr>
        <p:xfrm>
          <a:off x="4267200" y="4364537"/>
          <a:ext cx="1249680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309372" y="5040868"/>
            <a:ext cx="1253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Map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11" idx="3"/>
          </p:cNvCxnSpPr>
          <p:nvPr/>
        </p:nvCxnSpPr>
        <p:spPr>
          <a:xfrm>
            <a:off x="2590800" y="4844534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760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Continuous Localization and Mapping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81200" y="1828800"/>
            <a:ext cx="4800600" cy="0"/>
          </a:xfrm>
          <a:prstGeom prst="straightConnector1">
            <a:avLst/>
          </a:prstGeom>
          <a:ln>
            <a:headEnd type="oval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00800" y="1965820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2" name="Right Brace 11"/>
          <p:cNvSpPr/>
          <p:nvPr/>
        </p:nvSpPr>
        <p:spPr>
          <a:xfrm rot="5400000">
            <a:off x="2261424" y="1761796"/>
            <a:ext cx="228600" cy="63664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2" idx="1"/>
          </p:cNvCxnSpPr>
          <p:nvPr/>
        </p:nvCxnSpPr>
        <p:spPr>
          <a:xfrm>
            <a:off x="2375724" y="2194420"/>
            <a:ext cx="0" cy="5029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250747"/>
              </p:ext>
            </p:extLst>
          </p:nvPr>
        </p:nvGraphicFramePr>
        <p:xfrm>
          <a:off x="1722120" y="2743200"/>
          <a:ext cx="1249680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362200" y="2209800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Sensor Data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1765804" y="3440668"/>
            <a:ext cx="1129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 Map</a:t>
            </a:r>
            <a:endParaRPr lang="en-US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715134"/>
              </p:ext>
            </p:extLst>
          </p:nvPr>
        </p:nvGraphicFramePr>
        <p:xfrm>
          <a:off x="4267200" y="4364537"/>
          <a:ext cx="1249680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309372" y="5040868"/>
            <a:ext cx="1253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Map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18203" y="5638800"/>
            <a:ext cx="1129797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Matching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114800" y="5638800"/>
            <a:ext cx="1612942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Registration</a:t>
            </a:r>
            <a:endParaRPr lang="en-US" dirty="0"/>
          </a:p>
        </p:txBody>
      </p:sp>
      <p:cxnSp>
        <p:nvCxnSpPr>
          <p:cNvPr id="5" name="Straight Arrow Connector 4"/>
          <p:cNvCxnSpPr>
            <a:stCxn id="20" idx="2"/>
          </p:cNvCxnSpPr>
          <p:nvPr/>
        </p:nvCxnSpPr>
        <p:spPr>
          <a:xfrm>
            <a:off x="2330702" y="3810000"/>
            <a:ext cx="0" cy="1828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rot="10800000" flipV="1">
            <a:off x="2590800" y="4724400"/>
            <a:ext cx="1676400" cy="914400"/>
          </a:xfrm>
          <a:prstGeom prst="bentConnector3">
            <a:avLst>
              <a:gd name="adj1" fmla="val 100042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" idx="3"/>
            <a:endCxn id="13" idx="1"/>
          </p:cNvCxnSpPr>
          <p:nvPr/>
        </p:nvCxnSpPr>
        <p:spPr>
          <a:xfrm>
            <a:off x="3048000" y="59055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720510" y="590550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3" idx="3"/>
            <a:endCxn id="22" idx="3"/>
          </p:cNvCxnSpPr>
          <p:nvPr/>
        </p:nvCxnSpPr>
        <p:spPr>
          <a:xfrm flipH="1" flipV="1">
            <a:off x="5516880" y="4715057"/>
            <a:ext cx="210862" cy="1190443"/>
          </a:xfrm>
          <a:prstGeom prst="bentConnector3">
            <a:avLst>
              <a:gd name="adj1" fmla="val -108412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010400" y="5587425"/>
                <a:ext cx="2286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=""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1600" b="0" i="1" smtClean="0">
                            <a:latin typeface="Cambria Math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1600" dirty="0" smtClean="0"/>
                  <a:t> offsets to correct </a:t>
                </a:r>
                <a:r>
                  <a:rPr lang="en-US" sz="1600" dirty="0" err="1" smtClean="0"/>
                  <a:t>odometry</a:t>
                </a:r>
                <a:endParaRPr lang="en-US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5587425"/>
                <a:ext cx="2286000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1333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0328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Continuous Localization and Mapping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81200" y="1828800"/>
            <a:ext cx="4800600" cy="0"/>
          </a:xfrm>
          <a:prstGeom prst="straightConnector1">
            <a:avLst/>
          </a:prstGeom>
          <a:ln>
            <a:headEnd type="oval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00800" y="1965820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2" name="Right Brace 11"/>
          <p:cNvSpPr/>
          <p:nvPr/>
        </p:nvSpPr>
        <p:spPr>
          <a:xfrm rot="5400000">
            <a:off x="2261424" y="1761796"/>
            <a:ext cx="228600" cy="63664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2" idx="1"/>
          </p:cNvCxnSpPr>
          <p:nvPr/>
        </p:nvCxnSpPr>
        <p:spPr>
          <a:xfrm>
            <a:off x="2375724" y="2194420"/>
            <a:ext cx="0" cy="5029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928535"/>
              </p:ext>
            </p:extLst>
          </p:nvPr>
        </p:nvGraphicFramePr>
        <p:xfrm>
          <a:off x="1722120" y="2743200"/>
          <a:ext cx="1249680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604004" y="3456747"/>
            <a:ext cx="1129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 Map</a:t>
            </a:r>
            <a:endParaRPr lang="en-US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422468"/>
              </p:ext>
            </p:extLst>
          </p:nvPr>
        </p:nvGraphicFramePr>
        <p:xfrm>
          <a:off x="4267200" y="4364537"/>
          <a:ext cx="1249680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309372" y="5040868"/>
            <a:ext cx="1253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Map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05000" y="5638800"/>
            <a:ext cx="1117673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Matching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114800" y="5638800"/>
            <a:ext cx="1612942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Registration</a:t>
            </a:r>
            <a:endParaRPr lang="en-US" dirty="0"/>
          </a:p>
        </p:txBody>
      </p:sp>
      <p:cxnSp>
        <p:nvCxnSpPr>
          <p:cNvPr id="9" name="Elbow Connector 8"/>
          <p:cNvCxnSpPr/>
          <p:nvPr/>
        </p:nvCxnSpPr>
        <p:spPr>
          <a:xfrm rot="10800000" flipV="1">
            <a:off x="2590800" y="4724400"/>
            <a:ext cx="1676400" cy="914400"/>
          </a:xfrm>
          <a:prstGeom prst="bentConnector3">
            <a:avLst>
              <a:gd name="adj1" fmla="val 100042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" idx="3"/>
            <a:endCxn id="13" idx="1"/>
          </p:cNvCxnSpPr>
          <p:nvPr/>
        </p:nvCxnSpPr>
        <p:spPr>
          <a:xfrm>
            <a:off x="3022673" y="5905500"/>
            <a:ext cx="109212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720510" y="590550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3" idx="3"/>
            <a:endCxn id="22" idx="3"/>
          </p:cNvCxnSpPr>
          <p:nvPr/>
        </p:nvCxnSpPr>
        <p:spPr>
          <a:xfrm flipH="1" flipV="1">
            <a:off x="5516880" y="4715057"/>
            <a:ext cx="210862" cy="1190443"/>
          </a:xfrm>
          <a:prstGeom prst="bentConnector3">
            <a:avLst>
              <a:gd name="adj1" fmla="val -108412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010400" y="5587425"/>
                <a:ext cx="2286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=""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1600" b="0" i="1" smtClean="0">
                            <a:latin typeface="Cambria Math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1600" dirty="0" smtClean="0"/>
                  <a:t> offsets to correct </a:t>
                </a:r>
                <a:r>
                  <a:rPr lang="en-US" sz="1600" dirty="0" err="1" smtClean="0"/>
                  <a:t>odometry</a:t>
                </a:r>
                <a:endParaRPr lang="en-US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5587425"/>
                <a:ext cx="2286000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1333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Brace 20"/>
          <p:cNvSpPr/>
          <p:nvPr/>
        </p:nvSpPr>
        <p:spPr>
          <a:xfrm rot="5400000">
            <a:off x="3011082" y="1761796"/>
            <a:ext cx="228600" cy="63664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17040" y="2217489"/>
            <a:ext cx="1676400" cy="123925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936780"/>
              </p:ext>
            </p:extLst>
          </p:nvPr>
        </p:nvGraphicFramePr>
        <p:xfrm>
          <a:off x="2514600" y="2727960"/>
          <a:ext cx="1249680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6" name="Straight Connector 15"/>
          <p:cNvCxnSpPr>
            <a:stCxn id="21" idx="1"/>
            <a:endCxn id="30" idx="0"/>
          </p:cNvCxnSpPr>
          <p:nvPr/>
        </p:nvCxnSpPr>
        <p:spPr>
          <a:xfrm>
            <a:off x="3125382" y="2194420"/>
            <a:ext cx="14058" cy="5335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20" idx="2"/>
          </p:cNvCxnSpPr>
          <p:nvPr/>
        </p:nvCxnSpPr>
        <p:spPr>
          <a:xfrm rot="5400000">
            <a:off x="1846778" y="4265301"/>
            <a:ext cx="1761346" cy="882902"/>
          </a:xfrm>
          <a:prstGeom prst="bentConnector3">
            <a:avLst>
              <a:gd name="adj1" fmla="val 19042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284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Continuous Localization and Mapping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57400" y="3048000"/>
            <a:ext cx="16764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construct local map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15000" y="2286000"/>
            <a:ext cx="1447800" cy="25883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match and score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873928" y="2209800"/>
            <a:ext cx="1524000" cy="609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global map</a:t>
            </a:r>
            <a:endParaRPr lang="en-US" dirty="0"/>
          </a:p>
        </p:txBody>
      </p:sp>
      <p:cxnSp>
        <p:nvCxnSpPr>
          <p:cNvPr id="9" name="Straight Arrow Connector 8"/>
          <p:cNvCxnSpPr>
            <a:stCxn id="4" idx="3"/>
          </p:cNvCxnSpPr>
          <p:nvPr/>
        </p:nvCxnSpPr>
        <p:spPr>
          <a:xfrm>
            <a:off x="3733800" y="3429000"/>
            <a:ext cx="1981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4" idx="1"/>
          </p:cNvCxnSpPr>
          <p:nvPr/>
        </p:nvCxnSpPr>
        <p:spPr>
          <a:xfrm>
            <a:off x="1371600" y="34290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3"/>
          </p:cNvCxnSpPr>
          <p:nvPr/>
        </p:nvCxnSpPr>
        <p:spPr>
          <a:xfrm flipV="1">
            <a:off x="7162800" y="3580176"/>
            <a:ext cx="1119231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endCxn id="7" idx="0"/>
          </p:cNvCxnSpPr>
          <p:nvPr/>
        </p:nvCxnSpPr>
        <p:spPr>
          <a:xfrm rot="10800000">
            <a:off x="3635928" y="2209800"/>
            <a:ext cx="3526872" cy="1207532"/>
          </a:xfrm>
          <a:prstGeom prst="bentConnector4">
            <a:avLst>
              <a:gd name="adj1" fmla="val -8375"/>
              <a:gd name="adj2" fmla="val 118931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3"/>
          </p:cNvCxnSpPr>
          <p:nvPr/>
        </p:nvCxnSpPr>
        <p:spPr>
          <a:xfrm>
            <a:off x="4397928" y="2514600"/>
            <a:ext cx="1317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33400" y="3048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ensor data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810000" y="3048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local map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848600" y="3657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best pose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876800" y="1600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register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61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Continuous Localization and Mapping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57400" y="3048000"/>
            <a:ext cx="16764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construct local map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57400" y="4114800"/>
            <a:ext cx="16764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dirty="0" smtClean="0"/>
              <a:t>ose estimation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15000" y="2286000"/>
            <a:ext cx="1447800" cy="25883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match and score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873928" y="2209800"/>
            <a:ext cx="1524000" cy="609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global map</a:t>
            </a:r>
            <a:endParaRPr lang="en-US" dirty="0"/>
          </a:p>
        </p:txBody>
      </p:sp>
      <p:cxnSp>
        <p:nvCxnSpPr>
          <p:cNvPr id="9" name="Straight Arrow Connector 8"/>
          <p:cNvCxnSpPr>
            <a:stCxn id="4" idx="3"/>
          </p:cNvCxnSpPr>
          <p:nvPr/>
        </p:nvCxnSpPr>
        <p:spPr>
          <a:xfrm>
            <a:off x="3733800" y="3429000"/>
            <a:ext cx="1981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>
            <a:off x="3733800" y="4495800"/>
            <a:ext cx="1981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4" idx="1"/>
          </p:cNvCxnSpPr>
          <p:nvPr/>
        </p:nvCxnSpPr>
        <p:spPr>
          <a:xfrm>
            <a:off x="1371600" y="34290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5" idx="1"/>
          </p:cNvCxnSpPr>
          <p:nvPr/>
        </p:nvCxnSpPr>
        <p:spPr>
          <a:xfrm>
            <a:off x="1371600" y="44958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3"/>
          </p:cNvCxnSpPr>
          <p:nvPr/>
        </p:nvCxnSpPr>
        <p:spPr>
          <a:xfrm flipV="1">
            <a:off x="7162800" y="3580176"/>
            <a:ext cx="1119231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endCxn id="7" idx="0"/>
          </p:cNvCxnSpPr>
          <p:nvPr/>
        </p:nvCxnSpPr>
        <p:spPr>
          <a:xfrm rot="10800000">
            <a:off x="3635928" y="2209800"/>
            <a:ext cx="3526872" cy="1207532"/>
          </a:xfrm>
          <a:prstGeom prst="bentConnector4">
            <a:avLst>
              <a:gd name="adj1" fmla="val -8375"/>
              <a:gd name="adj2" fmla="val 118931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3"/>
          </p:cNvCxnSpPr>
          <p:nvPr/>
        </p:nvCxnSpPr>
        <p:spPr>
          <a:xfrm>
            <a:off x="4397928" y="2514600"/>
            <a:ext cx="1317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33400" y="3048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ensor data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3400" y="41148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encoder data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810000" y="3048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local map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810000" y="41264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 possible poses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848600" y="3657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best pose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876800" y="1600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register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61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0"/>
            <a:ext cx="738462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657600"/>
            <a:ext cx="8991600" cy="3505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In this problem the start state is </a:t>
            </a:r>
            <a:r>
              <a:rPr lang="en-US" b="1" dirty="0">
                <a:latin typeface="Times New Roman"/>
                <a:cs typeface="Times New Roman"/>
              </a:rPr>
              <a:t>S</a:t>
            </a:r>
            <a:r>
              <a:rPr lang="en-US" dirty="0">
                <a:latin typeface="Times New Roman"/>
                <a:cs typeface="Times New Roman"/>
              </a:rPr>
              <a:t>, and the goal state is </a:t>
            </a:r>
            <a:r>
              <a:rPr lang="en-US" b="1" dirty="0">
                <a:latin typeface="Times New Roman"/>
                <a:cs typeface="Times New Roman"/>
              </a:rPr>
              <a:t>G. </a:t>
            </a:r>
            <a:r>
              <a:rPr lang="en-US" dirty="0" smtClean="0">
                <a:latin typeface="Times New Roman"/>
                <a:cs typeface="Times New Roman"/>
              </a:rPr>
              <a:t>IGNORE the </a:t>
            </a:r>
            <a:r>
              <a:rPr lang="en-US" dirty="0">
                <a:latin typeface="Times New Roman"/>
                <a:cs typeface="Times New Roman"/>
              </a:rPr>
              <a:t>heuristic estimate, </a:t>
            </a:r>
            <a:r>
              <a:rPr lang="en-US" i="1" dirty="0" smtClean="0">
                <a:latin typeface="Times New Roman"/>
                <a:cs typeface="Times New Roman"/>
              </a:rPr>
              <a:t>h, </a:t>
            </a:r>
            <a:r>
              <a:rPr lang="en-US" dirty="0" smtClean="0">
                <a:latin typeface="Times New Roman"/>
                <a:cs typeface="Times New Roman"/>
              </a:rPr>
              <a:t>and the transition costs next to the edges. </a:t>
            </a:r>
            <a:r>
              <a:rPr lang="en-US" dirty="0">
                <a:latin typeface="Times New Roman"/>
                <a:cs typeface="Times New Roman"/>
              </a:rPr>
              <a:t>Assume that ordering is defined by, and ties are always broken by, choosing the state that comes first alphabetically.</a:t>
            </a:r>
          </a:p>
          <a:p>
            <a:pPr marL="514350" indent="-514350">
              <a:buAutoNum type="arabicPeriod"/>
            </a:pPr>
            <a:endParaRPr lang="en-US" dirty="0" smtClean="0"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Times New Roman"/>
                <a:cs typeface="Times New Roman"/>
              </a:rPr>
              <a:t>What </a:t>
            </a:r>
            <a:r>
              <a:rPr lang="en-US" dirty="0">
                <a:latin typeface="Times New Roman"/>
                <a:cs typeface="Times New Roman"/>
              </a:rPr>
              <a:t>is the order of states expanded using Depth First Search? Assume DFS terminates as soon as it reaches </a:t>
            </a:r>
            <a:r>
              <a:rPr lang="en-US" dirty="0" smtClean="0">
                <a:latin typeface="Times New Roman"/>
                <a:cs typeface="Times New Roman"/>
              </a:rPr>
              <a:t>G.</a:t>
            </a:r>
            <a:r>
              <a:rPr lang="en-US" dirty="0">
                <a:latin typeface="Times New Roman"/>
                <a:cs typeface="Times New Roman"/>
              </a:rPr>
              <a:t> 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Times New Roman"/>
                <a:cs typeface="Times New Roman"/>
              </a:rPr>
              <a:t>What </a:t>
            </a:r>
            <a:r>
              <a:rPr lang="en-US" dirty="0">
                <a:latin typeface="Times New Roman"/>
                <a:cs typeface="Times New Roman"/>
              </a:rPr>
              <a:t>is the order of states expanded using </a:t>
            </a:r>
            <a:r>
              <a:rPr lang="en-US" dirty="0" smtClean="0">
                <a:latin typeface="Times New Roman"/>
                <a:cs typeface="Times New Roman"/>
              </a:rPr>
              <a:t>Breadth First </a:t>
            </a:r>
            <a:r>
              <a:rPr lang="en-US" dirty="0">
                <a:latin typeface="Times New Roman"/>
                <a:cs typeface="Times New Roman"/>
              </a:rPr>
              <a:t>Search? Assume BFS terminates as soon as it reaches </a:t>
            </a:r>
            <a:r>
              <a:rPr lang="en-US" dirty="0" smtClean="0">
                <a:latin typeface="Times New Roman"/>
                <a:cs typeface="Times New Roman"/>
              </a:rPr>
              <a:t>G.</a:t>
            </a: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 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6308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9246966"/>
              </p:ext>
            </p:extLst>
          </p:nvPr>
        </p:nvGraphicFramePr>
        <p:xfrm>
          <a:off x="1371685" y="1640467"/>
          <a:ext cx="2090058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343"/>
                <a:gridCol w="348343"/>
                <a:gridCol w="348343"/>
                <a:gridCol w="348343"/>
                <a:gridCol w="348343"/>
                <a:gridCol w="348343"/>
              </a:tblGrid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95113" y="1869067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9457812"/>
              </p:ext>
            </p:extLst>
          </p:nvPr>
        </p:nvGraphicFramePr>
        <p:xfrm>
          <a:off x="4800600" y="1600200"/>
          <a:ext cx="2438401" cy="1447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343"/>
                <a:gridCol w="348343"/>
                <a:gridCol w="348343"/>
                <a:gridCol w="348343"/>
                <a:gridCol w="348343"/>
                <a:gridCol w="348343"/>
                <a:gridCol w="348343"/>
              </a:tblGrid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376172" y="3124200"/>
            <a:ext cx="1253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Map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842004" y="2795135"/>
            <a:ext cx="1129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 Map</a:t>
            </a: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3810000" y="2053733"/>
            <a:ext cx="609600" cy="30846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" name="TextBox 4095"/>
          <p:cNvSpPr txBox="1"/>
          <p:nvPr/>
        </p:nvSpPr>
        <p:spPr>
          <a:xfrm>
            <a:off x="149033" y="2949632"/>
            <a:ext cx="1321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probabilities</a:t>
            </a:r>
            <a:endParaRPr lang="en-US" dirty="0"/>
          </a:p>
        </p:txBody>
      </p:sp>
      <p:cxnSp>
        <p:nvCxnSpPr>
          <p:cNvPr id="4099" name="Straight Arrow Connector 4098"/>
          <p:cNvCxnSpPr>
            <a:stCxn id="4096" idx="0"/>
          </p:cNvCxnSpPr>
          <p:nvPr/>
        </p:nvCxnSpPr>
        <p:spPr>
          <a:xfrm flipV="1">
            <a:off x="809952" y="2408231"/>
            <a:ext cx="561648" cy="5414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657600" y="2438400"/>
            <a:ext cx="914399" cy="649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am I?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641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425500"/>
              </p:ext>
            </p:extLst>
          </p:nvPr>
        </p:nvGraphicFramePr>
        <p:xfrm>
          <a:off x="1371685" y="1640467"/>
          <a:ext cx="2090058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343"/>
                <a:gridCol w="348343"/>
                <a:gridCol w="348343"/>
                <a:gridCol w="348343"/>
                <a:gridCol w="348343"/>
                <a:gridCol w="348343"/>
              </a:tblGrid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95113" y="1869067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®</a:t>
            </a:r>
            <a:endParaRPr lang="en-US" dirty="0"/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8224596"/>
              </p:ext>
            </p:extLst>
          </p:nvPr>
        </p:nvGraphicFramePr>
        <p:xfrm>
          <a:off x="5333999" y="1600200"/>
          <a:ext cx="2438401" cy="1447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343"/>
                <a:gridCol w="348343"/>
                <a:gridCol w="348343"/>
                <a:gridCol w="348343"/>
                <a:gridCol w="348343"/>
                <a:gridCol w="348343"/>
                <a:gridCol w="348343"/>
              </a:tblGrid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2835887"/>
              </p:ext>
            </p:extLst>
          </p:nvPr>
        </p:nvGraphicFramePr>
        <p:xfrm>
          <a:off x="1524000" y="4419600"/>
          <a:ext cx="2438401" cy="1447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343"/>
                <a:gridCol w="348343"/>
                <a:gridCol w="348343"/>
                <a:gridCol w="348343"/>
                <a:gridCol w="348343"/>
                <a:gridCol w="348343"/>
                <a:gridCol w="348343"/>
              </a:tblGrid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2F2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2F2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2F2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F2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547428" y="4964668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®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24028" y="4659868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®</a:t>
            </a: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1699484"/>
              </p:ext>
            </p:extLst>
          </p:nvPr>
        </p:nvGraphicFramePr>
        <p:xfrm>
          <a:off x="4800599" y="4419600"/>
          <a:ext cx="2438401" cy="1447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343"/>
                <a:gridCol w="348343"/>
                <a:gridCol w="348343"/>
                <a:gridCol w="348343"/>
                <a:gridCol w="348343"/>
                <a:gridCol w="348343"/>
                <a:gridCol w="348343"/>
              </a:tblGrid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2F2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2F2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FF2F2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FF2F2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F2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909571" y="3124200"/>
            <a:ext cx="1253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Map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842004" y="2795135"/>
            <a:ext cx="1129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 Map</a:t>
            </a: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3810000" y="2053733"/>
            <a:ext cx="1066800" cy="30846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696200" y="502920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…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33400" y="488772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…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114800" y="497336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…</a:t>
            </a:r>
            <a:endParaRPr lang="en-US" b="1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5824028" y="3581400"/>
            <a:ext cx="119572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386669" y="3581400"/>
            <a:ext cx="1556931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819400" y="3581400"/>
            <a:ext cx="31242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96" name="TextBox 4095"/>
          <p:cNvSpPr txBox="1"/>
          <p:nvPr/>
        </p:nvSpPr>
        <p:spPr>
          <a:xfrm>
            <a:off x="149033" y="2949632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obstacle</a:t>
            </a:r>
            <a:endParaRPr lang="en-US" dirty="0"/>
          </a:p>
        </p:txBody>
      </p:sp>
      <p:cxnSp>
        <p:nvCxnSpPr>
          <p:cNvPr id="4099" name="Straight Arrow Connector 4098"/>
          <p:cNvCxnSpPr>
            <a:stCxn id="4096" idx="0"/>
          </p:cNvCxnSpPr>
          <p:nvPr/>
        </p:nvCxnSpPr>
        <p:spPr>
          <a:xfrm flipV="1">
            <a:off x="625286" y="2408232"/>
            <a:ext cx="746314" cy="541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657600" y="2438400"/>
            <a:ext cx="1527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Where am I on the global map?</a:t>
            </a:r>
            <a:endParaRPr lang="en-US" sz="12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15604" y="4699233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279826" y="4973057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895600" y="4998923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279826" y="4709020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865582" y="5029200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229804" y="5303024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845578" y="5328890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229804" y="5038987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2915604" y="5291356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531378" y="5317222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266586" y="4673367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568160" y="4687565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2213026" y="5574268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1828800" y="5600134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2898826" y="5562600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2514600" y="5588466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3296604" y="5562600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1544004" y="5311413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65582" y="4682830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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1524000" y="4964668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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1524000" y="4648200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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1524000" y="5574268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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3247654" y="5269468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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6524254" y="4659868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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800600" y="4648200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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5152654" y="4964668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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4800600" y="5257800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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6219454" y="4648200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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5838454" y="4431268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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5489626" y="5269468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5105400" y="5295334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6175426" y="5282967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6573204" y="5282967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5841534" y="4998224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5824756" y="5269468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5201604" y="4419600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5184826" y="4690844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5506404" y="4419600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5489626" y="4690844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6172200" y="5007312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6569978" y="5007312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6180589" y="4405402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6578367" y="4405402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5506404" y="4978167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4820604" y="4986556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>
            <a:off x="4800600" y="4402123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09800" y="5947312"/>
            <a:ext cx="4176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Examine different possible robot positions.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187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This sounds hard, </a:t>
            </a:r>
            <a:r>
              <a:rPr lang="en-US" dirty="0"/>
              <a:t>d</a:t>
            </a:r>
            <a:r>
              <a:rPr lang="en-US" dirty="0" smtClean="0"/>
              <a:t>o we need to localize?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0" y="2743200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=1FKMniE_q1Q</a:t>
            </a:r>
          </a:p>
        </p:txBody>
      </p:sp>
    </p:spTree>
    <p:extLst>
      <p:ext uri="{BB962C8B-B14F-4D97-AF65-F5344CB8AC3E}">
        <p14:creationId xmlns:p14="http://schemas.microsoft.com/office/powerpoint/2010/main" val="306062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 and 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Collect  sensor readings and create a local map</a:t>
            </a:r>
          </a:p>
          <a:p>
            <a:r>
              <a:rPr lang="en-US" dirty="0" smtClean="0"/>
              <a:t>Estimate  poses  that the robot is likely to be in given the distance traveled from the last map update</a:t>
            </a:r>
          </a:p>
          <a:p>
            <a:pPr lvl="1"/>
            <a:r>
              <a:rPr lang="en-US" dirty="0" smtClean="0"/>
              <a:t>In theory k is infinite</a:t>
            </a:r>
          </a:p>
          <a:p>
            <a:pPr lvl="1"/>
            <a:r>
              <a:rPr lang="en-US" dirty="0" smtClean="0"/>
              <a:t>Discretize the space of possible positions (e.g. consider  errors in increments of 5</a:t>
            </a:r>
            <a:r>
              <a:rPr lang="en-US" baseline="30000" dirty="0" smtClean="0"/>
              <a:t>o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Try to model the likely behavior of your robot. Try to account for systematic errors (e.g., robot tends to drift to one side)</a:t>
            </a:r>
            <a:endParaRPr lang="en-US" b="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624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 and Registration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600" dirty="0" smtClean="0"/>
                  <a:t>Collect </a:t>
                </a:r>
                <a14:m>
                  <m:oMath xmlns:m="http://schemas.openxmlformats.org/officeDocument/2006/math" xmlns="">
                    <m:r>
                      <a:rPr lang="en-US" sz="26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600" dirty="0" smtClean="0"/>
                  <a:t> sensor readings and create a local map</a:t>
                </a:r>
              </a:p>
              <a:p>
                <a:r>
                  <a:rPr lang="en-US" sz="2600" dirty="0" smtClean="0"/>
                  <a:t>Estimate </a:t>
                </a:r>
                <a14:m>
                  <m:oMath xmlns:m="http://schemas.openxmlformats.org/officeDocument/2006/math" xmlns="">
                    <m:r>
                      <a:rPr lang="en-US" sz="26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 poses </a:t>
                </a:r>
                <a14:m>
                  <m:oMath xmlns:m="http://schemas.openxmlformats.org/officeDocument/2006/math" xmlns="">
                    <m:r>
                      <a:rPr lang="en-US" sz="2600" b="0" i="1" smtClean="0">
                        <a:latin typeface="Cambria Math"/>
                      </a:rPr>
                      <m:t>(</m:t>
                    </m:r>
                    <m:r>
                      <a:rPr lang="en-US" sz="2600" b="0" i="1" smtClean="0">
                        <a:latin typeface="Cambria Math"/>
                      </a:rPr>
                      <m:t>𝑥</m:t>
                    </m:r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r>
                      <a:rPr lang="en-US" sz="2600" b="0" i="1" smtClean="0">
                        <a:latin typeface="Cambria Math"/>
                      </a:rPr>
                      <m:t>𝑦</m:t>
                    </m:r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r>
                      <a:rPr lang="en-US" sz="2600" b="0" i="1" smtClean="0">
                        <a:latin typeface="Cambria Math"/>
                      </a:rPr>
                      <m:t>𝜃</m:t>
                    </m:r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 that the robot is likely to be in given the distance travelled from the last map update</a:t>
                </a:r>
              </a:p>
              <a:p>
                <a:r>
                  <a:rPr lang="en-US" sz="2600" dirty="0" smtClean="0"/>
                  <a:t>For each pose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 xmlns="">
                    <m:r>
                      <a:rPr lang="en-US" sz="26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i="1" dirty="0" smtClean="0"/>
                  <a:t> </a:t>
                </a:r>
                <a:r>
                  <a:rPr lang="en-US" sz="2600" dirty="0" smtClean="0"/>
                  <a:t>score how well the local map matches the global map at this position</a:t>
                </a:r>
              </a:p>
              <a:p>
                <a:r>
                  <a:rPr lang="en-US" sz="2600" dirty="0" smtClean="0"/>
                  <a:t>Choose the pose with the best score.  Update the position of the robot to the corresponding </a:t>
                </a:r>
                <a14:m>
                  <m:oMath xmlns:m="http://schemas.openxmlformats.org/officeDocument/2006/math" xmlns="">
                    <m:r>
                      <a:rPr lang="en-US" sz="2600" i="1">
                        <a:latin typeface="Cambria Math"/>
                      </a:rPr>
                      <m:t>(</m:t>
                    </m:r>
                    <m:r>
                      <a:rPr lang="en-US" sz="2600" i="1">
                        <a:latin typeface="Cambria Math"/>
                      </a:rPr>
                      <m:t>𝑥</m:t>
                    </m:r>
                    <m:r>
                      <a:rPr lang="en-US" sz="2600" i="1">
                        <a:latin typeface="Cambria Math"/>
                      </a:rPr>
                      <m:t>,</m:t>
                    </m:r>
                    <m:r>
                      <a:rPr lang="en-US" sz="2600" i="1">
                        <a:latin typeface="Cambria Math"/>
                      </a:rPr>
                      <m:t>𝑦</m:t>
                    </m:r>
                    <m:r>
                      <a:rPr lang="en-US" sz="2600" i="1">
                        <a:latin typeface="Cambria Math"/>
                      </a:rPr>
                      <m:t>,</m:t>
                    </m:r>
                    <m:r>
                      <a:rPr lang="en-US" sz="2600" i="1">
                        <a:latin typeface="Cambria Math"/>
                      </a:rPr>
                      <m:t>𝜃</m:t>
                    </m:r>
                    <m:r>
                      <a:rPr lang="en-US" sz="26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 location.</a:t>
                </a: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240093" y="5562600"/>
            <a:ext cx="49030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if you were tracking multiple possible poses.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How would you combine info from this with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previous estimate of global position + </a:t>
            </a:r>
            <a:r>
              <a:rPr lang="en-US" dirty="0" err="1" smtClean="0">
                <a:solidFill>
                  <a:srgbClr val="FF0000"/>
                </a:solidFill>
              </a:rPr>
              <a:t>odometry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821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 and Registration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600" dirty="0" smtClean="0"/>
                  <a:t>Collect </a:t>
                </a:r>
                <a14:m>
                  <m:oMath xmlns:m="http://schemas.openxmlformats.org/officeDocument/2006/math" xmlns="">
                    <m:r>
                      <a:rPr lang="en-US" sz="26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600" dirty="0" smtClean="0"/>
                  <a:t> sensor readings and create a local map</a:t>
                </a:r>
              </a:p>
              <a:p>
                <a:r>
                  <a:rPr lang="en-US" sz="2600" dirty="0" smtClean="0"/>
                  <a:t>Estimate </a:t>
                </a:r>
                <a14:m>
                  <m:oMath xmlns:m="http://schemas.openxmlformats.org/officeDocument/2006/math" xmlns="">
                    <m:r>
                      <a:rPr lang="en-US" sz="26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 poses </a:t>
                </a:r>
                <a14:m>
                  <m:oMath xmlns:m="http://schemas.openxmlformats.org/officeDocument/2006/math" xmlns="">
                    <m:r>
                      <a:rPr lang="en-US" sz="2600" b="0" i="1" smtClean="0">
                        <a:latin typeface="Cambria Math"/>
                      </a:rPr>
                      <m:t>(</m:t>
                    </m:r>
                    <m:r>
                      <a:rPr lang="en-US" sz="2600" b="0" i="1" smtClean="0">
                        <a:latin typeface="Cambria Math"/>
                      </a:rPr>
                      <m:t>𝑥</m:t>
                    </m:r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r>
                      <a:rPr lang="en-US" sz="2600" b="0" i="1" smtClean="0">
                        <a:latin typeface="Cambria Math"/>
                      </a:rPr>
                      <m:t>𝑦</m:t>
                    </m:r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r>
                      <a:rPr lang="en-US" sz="2600" b="0" i="1" smtClean="0">
                        <a:latin typeface="Cambria Math"/>
                      </a:rPr>
                      <m:t>𝜃</m:t>
                    </m:r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 that the robot is likely to be in given the distance travelled from the last map update</a:t>
                </a:r>
              </a:p>
              <a:p>
                <a:r>
                  <a:rPr lang="en-US" sz="2600" dirty="0" smtClean="0"/>
                  <a:t>For each pose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 xmlns="">
                    <m:r>
                      <a:rPr lang="en-US" sz="26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i="1" dirty="0" smtClean="0"/>
                  <a:t> </a:t>
                </a:r>
                <a:r>
                  <a:rPr lang="en-US" sz="2600" dirty="0" smtClean="0"/>
                  <a:t>score how well the local map matches the global map at this position</a:t>
                </a:r>
              </a:p>
              <a:p>
                <a:r>
                  <a:rPr lang="en-US" sz="2600" dirty="0" smtClean="0"/>
                  <a:t>Choose the pose with the best score.  Update the position of the robot to the corresponding </a:t>
                </a:r>
                <a14:m>
                  <m:oMath xmlns:m="http://schemas.openxmlformats.org/officeDocument/2006/math" xmlns="">
                    <m:r>
                      <a:rPr lang="en-US" sz="2600" i="1">
                        <a:latin typeface="Cambria Math"/>
                      </a:rPr>
                      <m:t>(</m:t>
                    </m:r>
                    <m:r>
                      <a:rPr lang="en-US" sz="2600" i="1">
                        <a:latin typeface="Cambria Math"/>
                      </a:rPr>
                      <m:t>𝑥</m:t>
                    </m:r>
                    <m:r>
                      <a:rPr lang="en-US" sz="2600" i="1">
                        <a:latin typeface="Cambria Math"/>
                      </a:rPr>
                      <m:t>,</m:t>
                    </m:r>
                    <m:r>
                      <a:rPr lang="en-US" sz="2600" i="1">
                        <a:latin typeface="Cambria Math"/>
                      </a:rPr>
                      <m:t>𝑦</m:t>
                    </m:r>
                    <m:r>
                      <a:rPr lang="en-US" sz="2600" i="1">
                        <a:latin typeface="Cambria Math"/>
                      </a:rPr>
                      <m:t>,</m:t>
                    </m:r>
                    <m:r>
                      <a:rPr lang="en-US" sz="2600" i="1">
                        <a:latin typeface="Cambria Math"/>
                      </a:rPr>
                      <m:t>𝜃</m:t>
                    </m:r>
                    <m:r>
                      <a:rPr lang="en-US" sz="26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 location.</a:t>
                </a:r>
              </a:p>
              <a:p>
                <a:r>
                  <a:rPr lang="en-US" sz="2600" dirty="0" smtClean="0"/>
                  <a:t>Registration: </a:t>
                </a:r>
                <a:r>
                  <a:rPr lang="en-US" sz="2600" dirty="0"/>
                  <a:t>u</a:t>
                </a:r>
                <a:r>
                  <a:rPr lang="en-US" sz="2600" dirty="0" smtClean="0"/>
                  <a:t>pdate the global map.  One possible way:</a:t>
                </a:r>
                <a14:m>
                  <m:oMath xmlns:m="http://schemas.openxmlformats.org/officeDocument/2006/math" xmlns="">
                    <m:r>
                      <a:rPr lang="en-US" b="0" i="0" smtClean="0">
                        <a:latin typeface="Cambria Math"/>
                      </a:rPr>
                      <m:t>  </m:t>
                    </m:r>
                    <m:r>
                      <a:rPr lang="en-US" b="0" i="1" smtClean="0">
                        <a:latin typeface="Cambria Math"/>
                      </a:rPr>
                      <m:t>𝑔𝑙𝑜𝑏𝑎𝑙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𝑔𝑙𝑜𝑏𝑎𝑙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𝑙𝑜𝑐𝑎𝑙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[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latin typeface="Cambria Math"/>
                          </a:rPr>
                          <m:t>]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2992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95325"/>
            <a:ext cx="6553200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376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3352800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81200"/>
            <a:ext cx="3961701" cy="389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76800" y="5638800"/>
            <a:ext cx="3049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line-based map (~100 lines)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99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One location vs. location distribution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90525"/>
            <a:ext cx="3962400" cy="401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965" y="1784020"/>
            <a:ext cx="42291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601312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Grid-based map (3000 cells)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5906616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Topological map (50 features, 18 nodes)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575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Feature-Based Localization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Extract features such as doorways, corners and intersections</a:t>
            </a:r>
          </a:p>
          <a:p>
            <a:r>
              <a:rPr lang="en-US" sz="2000" dirty="0" smtClean="0"/>
              <a:t>Either</a:t>
            </a:r>
          </a:p>
          <a:p>
            <a:pPr lvl="1"/>
            <a:r>
              <a:rPr lang="en-US" sz="2000" dirty="0" smtClean="0"/>
              <a:t>Use continuous localization to try and match features at each update</a:t>
            </a:r>
          </a:p>
          <a:p>
            <a:pPr lvl="1"/>
            <a:r>
              <a:rPr lang="en-US" sz="2000" dirty="0" smtClean="0"/>
              <a:t>Use topological information to create a graph of the environment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14600" y="4572000"/>
            <a:ext cx="2743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90800" y="5334000"/>
            <a:ext cx="990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19600" y="5334000"/>
            <a:ext cx="838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172200" y="4114800"/>
            <a:ext cx="0" cy="2133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257800" y="4114800"/>
            <a:ext cx="0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257800" y="5334000"/>
            <a:ext cx="0" cy="838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638800" y="4876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886200" y="493272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7" idx="6"/>
            <a:endCxn id="16" idx="2"/>
          </p:cNvCxnSpPr>
          <p:nvPr/>
        </p:nvCxnSpPr>
        <p:spPr>
          <a:xfrm flipV="1">
            <a:off x="4038600" y="4953000"/>
            <a:ext cx="1600200" cy="5592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6" idx="0"/>
          </p:cNvCxnSpPr>
          <p:nvPr/>
        </p:nvCxnSpPr>
        <p:spPr>
          <a:xfrm flipV="1">
            <a:off x="5715000" y="3962400"/>
            <a:ext cx="0" cy="9144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6" idx="4"/>
          </p:cNvCxnSpPr>
          <p:nvPr/>
        </p:nvCxnSpPr>
        <p:spPr>
          <a:xfrm>
            <a:off x="5715000" y="5029200"/>
            <a:ext cx="0" cy="12192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2"/>
          </p:cNvCxnSpPr>
          <p:nvPr/>
        </p:nvCxnSpPr>
        <p:spPr>
          <a:xfrm flipH="1" flipV="1">
            <a:off x="2590800" y="4953000"/>
            <a:ext cx="1295400" cy="5592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194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0"/>
            <a:ext cx="738462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657600"/>
            <a:ext cx="8991600" cy="35052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In this problem the start state is </a:t>
            </a:r>
            <a:r>
              <a:rPr lang="en-US" b="1" dirty="0">
                <a:latin typeface="Times New Roman"/>
                <a:cs typeface="Times New Roman"/>
              </a:rPr>
              <a:t>S</a:t>
            </a:r>
            <a:r>
              <a:rPr lang="en-US" dirty="0">
                <a:latin typeface="Times New Roman"/>
                <a:cs typeface="Times New Roman"/>
              </a:rPr>
              <a:t>, and the goal state is </a:t>
            </a:r>
            <a:r>
              <a:rPr lang="en-US" b="1" dirty="0">
                <a:latin typeface="Times New Roman"/>
                <a:cs typeface="Times New Roman"/>
              </a:rPr>
              <a:t>G. </a:t>
            </a:r>
            <a:r>
              <a:rPr lang="en-US" dirty="0">
                <a:latin typeface="Times New Roman"/>
                <a:cs typeface="Times New Roman"/>
              </a:rPr>
              <a:t>The transition costs are next to the </a:t>
            </a:r>
            <a:r>
              <a:rPr lang="en-US" dirty="0" smtClean="0">
                <a:latin typeface="Times New Roman"/>
                <a:cs typeface="Times New Roman"/>
              </a:rPr>
              <a:t>edges. IGNORE the </a:t>
            </a:r>
            <a:r>
              <a:rPr lang="en-US" dirty="0">
                <a:latin typeface="Times New Roman"/>
                <a:cs typeface="Times New Roman"/>
              </a:rPr>
              <a:t>heuristic estimate, </a:t>
            </a:r>
            <a:r>
              <a:rPr lang="en-US" i="1" dirty="0" smtClean="0">
                <a:latin typeface="Times New Roman"/>
                <a:cs typeface="Times New Roman"/>
              </a:rPr>
              <a:t>h.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Assume that ordering is defined by, and ties are always broken by, choosing the state that comes first alphabetically.</a:t>
            </a:r>
          </a:p>
          <a:p>
            <a:pPr marL="514350" indent="-514350">
              <a:buAutoNum type="arabicPeriod"/>
            </a:pPr>
            <a:endParaRPr lang="en-US" dirty="0" smtClean="0">
              <a:latin typeface="Times New Roman"/>
              <a:cs typeface="Times New Roman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>
                <a:latin typeface="Times New Roman"/>
                <a:cs typeface="Times New Roman"/>
              </a:rPr>
              <a:t>What </a:t>
            </a:r>
            <a:r>
              <a:rPr lang="en-US" dirty="0">
                <a:latin typeface="Times New Roman"/>
                <a:cs typeface="Times New Roman"/>
              </a:rPr>
              <a:t>is the order of states expanded using </a:t>
            </a:r>
            <a:r>
              <a:rPr lang="en-US" dirty="0" smtClean="0">
                <a:latin typeface="Times New Roman"/>
                <a:cs typeface="Times New Roman"/>
              </a:rPr>
              <a:t>Uniform Cost Search? </a:t>
            </a:r>
            <a:r>
              <a:rPr lang="en-US" dirty="0">
                <a:latin typeface="Times New Roman"/>
                <a:cs typeface="Times New Roman"/>
              </a:rPr>
              <a:t>Assume </a:t>
            </a:r>
            <a:r>
              <a:rPr lang="en-US" dirty="0" smtClean="0">
                <a:latin typeface="Times New Roman"/>
                <a:cs typeface="Times New Roman"/>
              </a:rPr>
              <a:t>algorithm terminates when reaches G.</a:t>
            </a:r>
            <a:r>
              <a:rPr lang="en-US" dirty="0">
                <a:latin typeface="Times New Roman"/>
                <a:cs typeface="Times New Roman"/>
              </a:rPr>
              <a:t> 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2085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Topological Map of Office Building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1490663"/>
            <a:ext cx="5086350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55626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robot has identified 10 doorways, marked by single number.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Hallways between doorways labeled by gateway-gateway pairing.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150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Topological Map of Office Building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1490663"/>
            <a:ext cx="5086350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5449669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What if the robot is told it is at position A but it’s actually at B.  How could it correct that information?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867400" y="1981200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905500" y="3733800"/>
            <a:ext cx="2667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022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Localization Problem(s)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Position Tracking</a:t>
            </a:r>
          </a:p>
          <a:p>
            <a:r>
              <a:rPr lang="en-US" dirty="0" smtClean="0"/>
              <a:t>Global Localization</a:t>
            </a:r>
          </a:p>
          <a:p>
            <a:r>
              <a:rPr lang="en-US" dirty="0" smtClean="0"/>
              <a:t>Kidnapped Robot Problem</a:t>
            </a:r>
          </a:p>
          <a:p>
            <a:r>
              <a:rPr lang="en-US" dirty="0" smtClean="0"/>
              <a:t>Multi-Robot Localization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154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General approach: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200" dirty="0" smtClean="0"/>
              <a:t>A: action</a:t>
            </a:r>
          </a:p>
          <a:p>
            <a:r>
              <a:rPr lang="en-US" sz="2200" dirty="0" smtClean="0"/>
              <a:t>S: pose</a:t>
            </a:r>
          </a:p>
          <a:p>
            <a:r>
              <a:rPr lang="en-US" sz="2200" dirty="0" smtClean="0"/>
              <a:t>O: observation</a:t>
            </a:r>
          </a:p>
          <a:p>
            <a:pPr marL="0" indent="0">
              <a:buNone/>
            </a:pPr>
            <a:r>
              <a:rPr lang="en-US" sz="2200" dirty="0" smtClean="0"/>
              <a:t>Position at time t depends on position previous position and action, and current observation</a:t>
            </a:r>
            <a:endParaRPr lang="en-US" sz="2200" dirty="0"/>
          </a:p>
          <a:p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95400"/>
            <a:ext cx="6527800" cy="332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21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229600" cy="4525963"/>
          </a:xfrm>
        </p:spPr>
        <p:txBody>
          <a:bodyPr/>
          <a:lstStyle/>
          <a:p>
            <a:r>
              <a:rPr lang="en-US" dirty="0" smtClean="0"/>
              <a:t>Pose at time </a:t>
            </a:r>
            <a:r>
              <a:rPr lang="en-US" i="1" dirty="0" smtClean="0"/>
              <a:t>t</a:t>
            </a:r>
            <a:r>
              <a:rPr lang="en-US" dirty="0" smtClean="0"/>
              <a:t> determines the observation at time </a:t>
            </a:r>
            <a:r>
              <a:rPr lang="en-US" i="1" dirty="0" smtClean="0"/>
              <a:t>t</a:t>
            </a:r>
          </a:p>
          <a:p>
            <a:r>
              <a:rPr lang="en-US" dirty="0" smtClean="0"/>
              <a:t>If we know the pose, we can say what the observation is</a:t>
            </a:r>
          </a:p>
          <a:p>
            <a:endParaRPr lang="en-US" dirty="0"/>
          </a:p>
          <a:p>
            <a:r>
              <a:rPr lang="en-US" dirty="0" smtClean="0"/>
              <a:t>But, this is </a:t>
            </a:r>
            <a:r>
              <a:rPr lang="en-US" i="1" dirty="0" smtClean="0"/>
              <a:t>backwards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Hello Bayes!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717800"/>
            <a:ext cx="38608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80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events a and b are independent,</a:t>
            </a:r>
          </a:p>
          <a:p>
            <a:pPr marL="742950" lvl="2" indent="-342900"/>
            <a:r>
              <a:rPr lang="en-US" dirty="0"/>
              <a:t>p(</a:t>
            </a:r>
            <a:r>
              <a:rPr lang="en-US" dirty="0" smtClean="0"/>
              <a:t>a, b</a:t>
            </a:r>
            <a:r>
              <a:rPr lang="en-US" dirty="0"/>
              <a:t>) = </a:t>
            </a:r>
            <a:r>
              <a:rPr lang="en-US" dirty="0" smtClean="0"/>
              <a:t> </a:t>
            </a:r>
          </a:p>
          <a:p>
            <a:r>
              <a:rPr lang="en-US" dirty="0" smtClean="0"/>
              <a:t>If events a and b are not independent, </a:t>
            </a:r>
          </a:p>
          <a:p>
            <a:pPr lvl="1"/>
            <a:r>
              <a:rPr lang="en-US" dirty="0" smtClean="0"/>
              <a:t>p(a, b) = </a:t>
            </a:r>
          </a:p>
          <a:p>
            <a:endParaRPr lang="en-US" dirty="0" smtClean="0"/>
          </a:p>
          <a:p>
            <a:r>
              <a:rPr lang="en-US" dirty="0" smtClean="0"/>
              <a:t>p(</a:t>
            </a:r>
            <a:r>
              <a:rPr lang="en-US" dirty="0" err="1" smtClean="0"/>
              <a:t>c|d</a:t>
            </a:r>
            <a:r>
              <a:rPr lang="en-US" dirty="0" smtClean="0"/>
              <a:t>) =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1400" y="3429000"/>
            <a:ext cx="3022600" cy="34264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9800" y="4572000"/>
            <a:ext cx="806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Mattel</a:t>
            </a:r>
          </a:p>
          <a:p>
            <a:r>
              <a:rPr lang="en-US" dirty="0" smtClean="0"/>
              <a:t>1992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417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events a and b are independent,</a:t>
            </a:r>
          </a:p>
          <a:p>
            <a:pPr marL="742950" lvl="2" indent="-342900"/>
            <a:r>
              <a:rPr lang="en-US" dirty="0"/>
              <a:t>p(</a:t>
            </a:r>
            <a:r>
              <a:rPr lang="en-US" dirty="0" smtClean="0"/>
              <a:t>a, b</a:t>
            </a:r>
            <a:r>
              <a:rPr lang="en-US" dirty="0"/>
              <a:t>) </a:t>
            </a:r>
            <a:r>
              <a:rPr lang="en-US" dirty="0" smtClean="0"/>
              <a:t>= p(a) × p(b)  </a:t>
            </a:r>
          </a:p>
          <a:p>
            <a:r>
              <a:rPr lang="en-US" dirty="0" smtClean="0"/>
              <a:t>If events a and b are not independent, </a:t>
            </a:r>
          </a:p>
          <a:p>
            <a:pPr lvl="1"/>
            <a:r>
              <a:rPr lang="en-US" dirty="0" smtClean="0"/>
              <a:t>p(a, b) = p(a) × p(</a:t>
            </a:r>
            <a:r>
              <a:rPr lang="en-US" dirty="0" err="1" smtClean="0"/>
              <a:t>b|a</a:t>
            </a:r>
            <a:r>
              <a:rPr lang="en-US" dirty="0" smtClean="0"/>
              <a:t>) = p(b) × p (</a:t>
            </a:r>
            <a:r>
              <a:rPr lang="en-US" dirty="0" err="1" smtClean="0"/>
              <a:t>a|b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p(</a:t>
            </a:r>
            <a:r>
              <a:rPr lang="en-US" dirty="0" err="1" smtClean="0"/>
              <a:t>c|d</a:t>
            </a:r>
            <a:r>
              <a:rPr lang="en-US" dirty="0" smtClean="0"/>
              <a:t>) = p (c , d) / p(d) = p((</a:t>
            </a:r>
            <a:r>
              <a:rPr lang="en-US" dirty="0" err="1" smtClean="0"/>
              <a:t>d|c</a:t>
            </a:r>
            <a:r>
              <a:rPr lang="en-US" dirty="0" smtClean="0"/>
              <a:t>) p(c)) / p(d)</a:t>
            </a:r>
          </a:p>
        </p:txBody>
      </p:sp>
    </p:spTree>
    <p:extLst>
      <p:ext uri="{BB962C8B-B14F-4D97-AF65-F5344CB8AC3E}">
        <p14:creationId xmlns:p14="http://schemas.microsoft.com/office/powerpoint/2010/main" val="88512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Want to have a way of representing uncertainty</a:t>
            </a:r>
          </a:p>
          <a:p>
            <a:r>
              <a:rPr lang="en-US" dirty="0" smtClean="0"/>
              <a:t>Probability Distribution</a:t>
            </a:r>
          </a:p>
          <a:p>
            <a:pPr lvl="1"/>
            <a:r>
              <a:rPr lang="en-US" dirty="0" smtClean="0"/>
              <a:t>Could be discrete or continuous</a:t>
            </a:r>
          </a:p>
          <a:p>
            <a:pPr lvl="1"/>
            <a:r>
              <a:rPr lang="en-US" dirty="0" smtClean="0"/>
              <a:t>Prob. of each pose in set of all possible poses</a:t>
            </a:r>
            <a:r>
              <a:rPr lang="en-US" dirty="0"/>
              <a:t>	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Belief</a:t>
            </a:r>
            <a:endParaRPr lang="en-US" dirty="0"/>
          </a:p>
          <a:p>
            <a:r>
              <a:rPr lang="en-US" dirty="0"/>
              <a:t>Prior</a:t>
            </a:r>
          </a:p>
          <a:p>
            <a:r>
              <a:rPr lang="en-US" dirty="0" smtClean="0"/>
              <a:t>Posterior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048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Models of Belief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5436"/>
            <a:ext cx="9144000" cy="578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08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960" y="1331926"/>
            <a:ext cx="4953000" cy="55260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1219200"/>
            <a:ext cx="3124200" cy="4916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450000"/>
              </a:lnSpc>
              <a:buFont typeface="+mj-lt"/>
              <a:buAutoNum type="arabicPeriod"/>
            </a:pPr>
            <a:r>
              <a:rPr lang="en-US" dirty="0" smtClean="0"/>
              <a:t>Uniform Prior</a:t>
            </a:r>
          </a:p>
          <a:p>
            <a:pPr marL="342900" indent="-342900">
              <a:lnSpc>
                <a:spcPct val="450000"/>
              </a:lnSpc>
              <a:buFont typeface="+mj-lt"/>
              <a:buAutoNum type="arabicPeriod"/>
            </a:pPr>
            <a:r>
              <a:rPr lang="en-US" dirty="0" smtClean="0"/>
              <a:t>Observation: see pillar</a:t>
            </a:r>
          </a:p>
          <a:p>
            <a:pPr marL="342900" indent="-342900">
              <a:lnSpc>
                <a:spcPct val="450000"/>
              </a:lnSpc>
              <a:buFont typeface="+mj-lt"/>
              <a:buAutoNum type="arabicPeriod"/>
            </a:pPr>
            <a:r>
              <a:rPr lang="en-US" dirty="0" smtClean="0"/>
              <a:t>Action: move right</a:t>
            </a:r>
          </a:p>
          <a:p>
            <a:pPr marL="342900" indent="-342900">
              <a:lnSpc>
                <a:spcPct val="450000"/>
              </a:lnSpc>
              <a:buFont typeface="+mj-lt"/>
              <a:buAutoNum type="arabicPeriod"/>
            </a:pPr>
            <a:r>
              <a:rPr lang="en-US" dirty="0" smtClean="0"/>
              <a:t>Observation: see pillar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258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Visibility Graph</a:t>
            </a:r>
            <a:br>
              <a:rPr lang="en-US" dirty="0" smtClean="0"/>
            </a:br>
            <a:r>
              <a:rPr lang="en-US" dirty="0" smtClean="0"/>
              <a:t>Road Map: Exact Decomposition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3999"/>
            <a:ext cx="591456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65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Modeling objects in the environment</a:t>
            </a:r>
            <a:endParaRPr lang="en-US" dirty="0"/>
          </a:p>
        </p:txBody>
      </p:sp>
      <p:pic>
        <p:nvPicPr>
          <p:cNvPr id="6" name="aibokick.mpe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06513" y="1427162"/>
            <a:ext cx="6529387" cy="4897438"/>
          </a:xfrm>
        </p:spPr>
      </p:pic>
      <p:sp>
        <p:nvSpPr>
          <p:cNvPr id="4" name="Rectangle 3"/>
          <p:cNvSpPr/>
          <p:nvPr/>
        </p:nvSpPr>
        <p:spPr>
          <a:xfrm>
            <a:off x="1981200" y="640080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http://www.cs.washington.edu/research/rse-lab/projects/mcl</a:t>
            </a:r>
          </a:p>
        </p:txBody>
      </p:sp>
    </p:spTree>
    <p:extLst>
      <p:ext uri="{BB962C8B-B14F-4D97-AF65-F5344CB8AC3E}">
        <p14:creationId xmlns:p14="http://schemas.microsoft.com/office/powerpoint/2010/main" val="3729330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Modeling objects in the environment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81200" y="640080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http://www.cs.washington.edu/research/rse-lab/projects/mcl</a:t>
            </a:r>
          </a:p>
        </p:txBody>
      </p:sp>
      <p:pic>
        <p:nvPicPr>
          <p:cNvPr id="3" name="aibo-tracking-particles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38263" y="1390650"/>
            <a:ext cx="646747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94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Voronoi</a:t>
            </a:r>
            <a:r>
              <a:rPr lang="en-US" dirty="0" smtClean="0"/>
              <a:t> Diagram</a:t>
            </a:r>
            <a:br>
              <a:rPr lang="en-US" dirty="0" smtClean="0"/>
            </a:br>
            <a:r>
              <a:rPr lang="en-US" dirty="0" smtClean="0"/>
              <a:t>Road Map: Exact Decomposition</a:t>
            </a:r>
            <a:endParaRPr lang="en-US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62075"/>
            <a:ext cx="786765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10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Occupancy Grid, accounting for C-Space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Approximate, Fixed Cell Decomposition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71500" y="1440091"/>
            <a:ext cx="8001000" cy="4732109"/>
            <a:chOff x="571500" y="1363891"/>
            <a:chExt cx="8001000" cy="4732109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500" y="1363891"/>
              <a:ext cx="8001000" cy="4732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Oval 3"/>
            <p:cNvSpPr/>
            <p:nvPr/>
          </p:nvSpPr>
          <p:spPr>
            <a:xfrm>
              <a:off x="2667000" y="2590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43200" y="2438400"/>
              <a:ext cx="6204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start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7086600" y="3429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62800" y="3276600"/>
              <a:ext cx="555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goal</a:t>
              </a:r>
              <a:endParaRPr lang="en-US" dirty="0"/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439487"/>
              </p:ext>
            </p:extLst>
          </p:nvPr>
        </p:nvGraphicFramePr>
        <p:xfrm>
          <a:off x="523706" y="1447800"/>
          <a:ext cx="7971915" cy="470500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46605"/>
                <a:gridCol w="346605"/>
                <a:gridCol w="346605"/>
                <a:gridCol w="346605"/>
                <a:gridCol w="346605"/>
                <a:gridCol w="346605"/>
                <a:gridCol w="346605"/>
                <a:gridCol w="346605"/>
                <a:gridCol w="346605"/>
                <a:gridCol w="346605"/>
                <a:gridCol w="346605"/>
                <a:gridCol w="346605"/>
                <a:gridCol w="346605"/>
                <a:gridCol w="346605"/>
                <a:gridCol w="346605"/>
                <a:gridCol w="346605"/>
                <a:gridCol w="346605"/>
                <a:gridCol w="346605"/>
                <a:gridCol w="346605"/>
                <a:gridCol w="346605"/>
                <a:gridCol w="346605"/>
                <a:gridCol w="346605"/>
                <a:gridCol w="346605"/>
              </a:tblGrid>
              <a:tr h="361638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61638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61638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65348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61638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61638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61638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61638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61638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61638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61638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61638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61638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1369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Exact Cell Decomposition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1590675"/>
            <a:ext cx="6924675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5867400"/>
            <a:ext cx="2538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would this be used?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304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Exact Cell Decomposition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2209800"/>
            <a:ext cx="69437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1800" y="5181600"/>
            <a:ext cx="2905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Identify adjacent cells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6714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16704</TotalTime>
  <Words>1538</Words>
  <Application>Microsoft Macintosh PowerPoint</Application>
  <PresentationFormat>On-screen Show (4:3)</PresentationFormat>
  <Paragraphs>291</Paragraphs>
  <Slides>51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Visibility Graph Road Map: Exact Decomposition</vt:lpstr>
      <vt:lpstr>Voronoi Diagram Road Map: Exact Decomposition</vt:lpstr>
      <vt:lpstr>Occupancy Grid, accounting for C-Space Approximate, Fixed Cell Decomposition</vt:lpstr>
      <vt:lpstr>Exact Cell Decomposition</vt:lpstr>
      <vt:lpstr>Exact Cell Decomposition</vt:lpstr>
      <vt:lpstr>Exact Cell Decomposition</vt:lpstr>
      <vt:lpstr>Example of Adaptive Decomposition</vt:lpstr>
      <vt:lpstr>Example of Adaptive Decomposition</vt:lpstr>
      <vt:lpstr>Exact vs. fixed vs. adaptive</vt:lpstr>
      <vt:lpstr>Considerations</vt:lpstr>
      <vt:lpstr>PowerPoint Presentation</vt:lpstr>
      <vt:lpstr>PowerPoint Presentation</vt:lpstr>
      <vt:lpstr>How to navigate between A and B?</vt:lpstr>
      <vt:lpstr>How to navigate between A and B?</vt:lpstr>
      <vt:lpstr>Odometry and Mapping</vt:lpstr>
      <vt:lpstr>Challenges </vt:lpstr>
      <vt:lpstr>PowerPoint Presentation</vt:lpstr>
      <vt:lpstr>PowerPoint Presentation</vt:lpstr>
      <vt:lpstr>PowerPoint Presentation</vt:lpstr>
      <vt:lpstr>Localization</vt:lpstr>
      <vt:lpstr>Continuous Localization and Mapping</vt:lpstr>
      <vt:lpstr>Continuous Localization and Mapping</vt:lpstr>
      <vt:lpstr>Continuous Localization and Mapping</vt:lpstr>
      <vt:lpstr>Continuous Localization and Mapping</vt:lpstr>
      <vt:lpstr>Continuous Localization and Mapping</vt:lpstr>
      <vt:lpstr>Matching</vt:lpstr>
      <vt:lpstr>Matching</vt:lpstr>
      <vt:lpstr>This sounds hard, do we need to localize?</vt:lpstr>
      <vt:lpstr>Matching and Registration</vt:lpstr>
      <vt:lpstr>Matching and Registration</vt:lpstr>
      <vt:lpstr>Matching and Registration</vt:lpstr>
      <vt:lpstr>PowerPoint Presentation</vt:lpstr>
      <vt:lpstr>Representations</vt:lpstr>
      <vt:lpstr>Representations</vt:lpstr>
      <vt:lpstr>Feature-Based Localization</vt:lpstr>
      <vt:lpstr>Topological Map of Office Building</vt:lpstr>
      <vt:lpstr>Topological Map of Office Building</vt:lpstr>
      <vt:lpstr>Localization Problem(s)</vt:lpstr>
      <vt:lpstr>PowerPoint Presentation</vt:lpstr>
      <vt:lpstr>PowerPoint Presentation</vt:lpstr>
      <vt:lpstr>Quiz!</vt:lpstr>
      <vt:lpstr>Quiz!</vt:lpstr>
      <vt:lpstr>Bayes Filtering</vt:lpstr>
      <vt:lpstr>Models of Belief</vt:lpstr>
      <vt:lpstr>PowerPoint Presentation</vt:lpstr>
      <vt:lpstr>Modeling objects in the environment</vt:lpstr>
      <vt:lpstr>Modeling objects in the environment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CptS: Introduction to Robotics</dc:title>
  <dc:creator>Matthew Taylor</dc:creator>
  <cp:lastModifiedBy>Matthew Taylor</cp:lastModifiedBy>
  <cp:revision>282</cp:revision>
  <dcterms:created xsi:type="dcterms:W3CDTF">2006-08-16T00:00:00Z</dcterms:created>
  <dcterms:modified xsi:type="dcterms:W3CDTF">2013-09-26T22:37:56Z</dcterms:modified>
</cp:coreProperties>
</file>